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57" r:id="rId4"/>
    <p:sldMasterId id="2147484082" r:id="rId5"/>
    <p:sldMasterId id="2147484046" r:id="rId6"/>
    <p:sldMasterId id="2147484149" r:id="rId7"/>
    <p:sldMasterId id="2147484184" r:id="rId8"/>
    <p:sldMasterId id="2147484195" r:id="rId9"/>
    <p:sldMasterId id="2147484222" r:id="rId10"/>
  </p:sldMasterIdLst>
  <p:notesMasterIdLst>
    <p:notesMasterId r:id="rId52"/>
  </p:notesMasterIdLst>
  <p:handoutMasterIdLst>
    <p:handoutMasterId r:id="rId53"/>
  </p:handoutMasterIdLst>
  <p:sldIdLst>
    <p:sldId id="911" r:id="rId11"/>
    <p:sldId id="780" r:id="rId12"/>
    <p:sldId id="788" r:id="rId13"/>
    <p:sldId id="909" r:id="rId14"/>
    <p:sldId id="783" r:id="rId15"/>
    <p:sldId id="891" r:id="rId16"/>
    <p:sldId id="892" r:id="rId17"/>
    <p:sldId id="873" r:id="rId18"/>
    <p:sldId id="871" r:id="rId19"/>
    <p:sldId id="855" r:id="rId20"/>
    <p:sldId id="852" r:id="rId21"/>
    <p:sldId id="857" r:id="rId22"/>
    <p:sldId id="865" r:id="rId23"/>
    <p:sldId id="866" r:id="rId24"/>
    <p:sldId id="867" r:id="rId25"/>
    <p:sldId id="868" r:id="rId26"/>
    <p:sldId id="869" r:id="rId27"/>
    <p:sldId id="870" r:id="rId28"/>
    <p:sldId id="863" r:id="rId29"/>
    <p:sldId id="883" r:id="rId30"/>
    <p:sldId id="884" r:id="rId31"/>
    <p:sldId id="887" r:id="rId32"/>
    <p:sldId id="885" r:id="rId33"/>
    <p:sldId id="888" r:id="rId34"/>
    <p:sldId id="889" r:id="rId35"/>
    <p:sldId id="886" r:id="rId36"/>
    <p:sldId id="890" r:id="rId37"/>
    <p:sldId id="864" r:id="rId38"/>
    <p:sldId id="897" r:id="rId39"/>
    <p:sldId id="900" r:id="rId40"/>
    <p:sldId id="898" r:id="rId41"/>
    <p:sldId id="904" r:id="rId42"/>
    <p:sldId id="901" r:id="rId43"/>
    <p:sldId id="912" r:id="rId44"/>
    <p:sldId id="913" r:id="rId45"/>
    <p:sldId id="905" r:id="rId46"/>
    <p:sldId id="894" r:id="rId47"/>
    <p:sldId id="910" r:id="rId48"/>
    <p:sldId id="906" r:id="rId49"/>
    <p:sldId id="907" r:id="rId50"/>
    <p:sldId id="908" r:id="rId51"/>
  </p:sldIdLst>
  <p:sldSz cx="12436475" cy="6994525"/>
  <p:notesSz cx="6858000" cy="9144000"/>
  <p:defaultTextStyle>
    <a:defPPr>
      <a:defRPr lang="en-US"/>
    </a:defPPr>
    <a:lvl1pPr marL="0" algn="l" defTabSz="932742" rtl="0" eaLnBrk="1" latinLnBrk="0" hangingPunct="1">
      <a:defRPr sz="1836" kern="1200">
        <a:solidFill>
          <a:schemeClr val="tx1"/>
        </a:solidFill>
        <a:latin typeface="+mn-lt"/>
        <a:ea typeface="+mn-ea"/>
        <a:cs typeface="+mn-cs"/>
      </a:defRPr>
    </a:lvl1pPr>
    <a:lvl2pPr marL="466371" algn="l" defTabSz="932742" rtl="0" eaLnBrk="1" latinLnBrk="0" hangingPunct="1">
      <a:defRPr sz="1836" kern="1200">
        <a:solidFill>
          <a:schemeClr val="tx1"/>
        </a:solidFill>
        <a:latin typeface="+mn-lt"/>
        <a:ea typeface="+mn-ea"/>
        <a:cs typeface="+mn-cs"/>
      </a:defRPr>
    </a:lvl2pPr>
    <a:lvl3pPr marL="932742" algn="l" defTabSz="932742" rtl="0" eaLnBrk="1" latinLnBrk="0" hangingPunct="1">
      <a:defRPr sz="1836" kern="1200">
        <a:solidFill>
          <a:schemeClr val="tx1"/>
        </a:solidFill>
        <a:latin typeface="+mn-lt"/>
        <a:ea typeface="+mn-ea"/>
        <a:cs typeface="+mn-cs"/>
      </a:defRPr>
    </a:lvl3pPr>
    <a:lvl4pPr marL="1399113" algn="l" defTabSz="932742" rtl="0" eaLnBrk="1" latinLnBrk="0" hangingPunct="1">
      <a:defRPr sz="1836" kern="1200">
        <a:solidFill>
          <a:schemeClr val="tx1"/>
        </a:solidFill>
        <a:latin typeface="+mn-lt"/>
        <a:ea typeface="+mn-ea"/>
        <a:cs typeface="+mn-cs"/>
      </a:defRPr>
    </a:lvl4pPr>
    <a:lvl5pPr marL="1865484" algn="l" defTabSz="932742" rtl="0" eaLnBrk="1" latinLnBrk="0" hangingPunct="1">
      <a:defRPr sz="1836" kern="1200">
        <a:solidFill>
          <a:schemeClr val="tx1"/>
        </a:solidFill>
        <a:latin typeface="+mn-lt"/>
        <a:ea typeface="+mn-ea"/>
        <a:cs typeface="+mn-cs"/>
      </a:defRPr>
    </a:lvl5pPr>
    <a:lvl6pPr marL="2331856" algn="l" defTabSz="932742" rtl="0" eaLnBrk="1" latinLnBrk="0" hangingPunct="1">
      <a:defRPr sz="1836" kern="1200">
        <a:solidFill>
          <a:schemeClr val="tx1"/>
        </a:solidFill>
        <a:latin typeface="+mn-lt"/>
        <a:ea typeface="+mn-ea"/>
        <a:cs typeface="+mn-cs"/>
      </a:defRPr>
    </a:lvl6pPr>
    <a:lvl7pPr marL="2798226" algn="l" defTabSz="932742" rtl="0" eaLnBrk="1" latinLnBrk="0" hangingPunct="1">
      <a:defRPr sz="1836" kern="1200">
        <a:solidFill>
          <a:schemeClr val="tx1"/>
        </a:solidFill>
        <a:latin typeface="+mn-lt"/>
        <a:ea typeface="+mn-ea"/>
        <a:cs typeface="+mn-cs"/>
      </a:defRPr>
    </a:lvl7pPr>
    <a:lvl8pPr marL="3264597" algn="l" defTabSz="932742" rtl="0" eaLnBrk="1" latinLnBrk="0" hangingPunct="1">
      <a:defRPr sz="1836" kern="1200">
        <a:solidFill>
          <a:schemeClr val="tx1"/>
        </a:solidFill>
        <a:latin typeface="+mn-lt"/>
        <a:ea typeface="+mn-ea"/>
        <a:cs typeface="+mn-cs"/>
      </a:defRPr>
    </a:lvl8pPr>
    <a:lvl9pPr marL="3730969" algn="l" defTabSz="932742"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15:guide id="1" pos="3893" userDrawn="1">
          <p15:clr>
            <a:srgbClr val="A4A3A4"/>
          </p15:clr>
        </p15:guide>
        <p15:guide id="2" orient="horz" pos="22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C5D0C"/>
    <a:srgbClr val="BF6900"/>
    <a:srgbClr val="005AA1"/>
    <a:srgbClr val="68217A"/>
    <a:srgbClr val="EB3C00"/>
    <a:srgbClr val="0072C6"/>
    <a:srgbClr val="2D82FF"/>
    <a:srgbClr val="0088EE"/>
    <a:srgbClr val="004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5374" autoAdjust="0"/>
  </p:normalViewPr>
  <p:slideViewPr>
    <p:cSldViewPr snapToGrid="0">
      <p:cViewPr varScale="1">
        <p:scale>
          <a:sx n="74" d="100"/>
          <a:sy n="74" d="100"/>
        </p:scale>
        <p:origin x="188" y="64"/>
      </p:cViewPr>
      <p:guideLst>
        <p:guide pos="3893"/>
        <p:guide orient="horz" pos="2203"/>
      </p:guideLst>
    </p:cSldViewPr>
  </p:slideViewPr>
  <p:notesTextViewPr>
    <p:cViewPr>
      <p:scale>
        <a:sx n="100" d="100"/>
        <a:sy n="100" d="100"/>
      </p:scale>
      <p:origin x="0" y="0"/>
    </p:cViewPr>
  </p:notesTextViewPr>
  <p:sorterViewPr>
    <p:cViewPr varScale="1">
      <p:scale>
        <a:sx n="1" d="1"/>
        <a:sy n="1" d="1"/>
      </p:scale>
      <p:origin x="0" y="-1986"/>
    </p:cViewPr>
  </p:sorterViewPr>
  <p:notesViewPr>
    <p:cSldViewPr snapToGrid="0" showGuides="1">
      <p:cViewPr varScale="1">
        <p:scale>
          <a:sx n="51" d="100"/>
          <a:sy n="51" d="100"/>
        </p:scale>
        <p:origin x="288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12/31/2015</a:t>
            </a:fld>
            <a:endParaRPr lang="en-US" dirty="0"/>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Because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12/31/2015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Because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856" algn="l" defTabSz="932742" rtl="0" eaLnBrk="1" latinLnBrk="0" hangingPunct="1">
      <a:defRPr sz="1224" kern="1200">
        <a:solidFill>
          <a:schemeClr val="tx1"/>
        </a:solidFill>
        <a:latin typeface="+mn-lt"/>
        <a:ea typeface="+mn-ea"/>
        <a:cs typeface="+mn-cs"/>
      </a:defRPr>
    </a:lvl6pPr>
    <a:lvl7pPr marL="2798226" algn="l" defTabSz="932742" rtl="0" eaLnBrk="1" latinLnBrk="0" hangingPunct="1">
      <a:defRPr sz="1224" kern="1200">
        <a:solidFill>
          <a:schemeClr val="tx1"/>
        </a:solidFill>
        <a:latin typeface="+mn-lt"/>
        <a:ea typeface="+mn-ea"/>
        <a:cs typeface="+mn-cs"/>
      </a:defRPr>
    </a:lvl7pPr>
    <a:lvl8pPr marL="3264597" algn="l" defTabSz="932742" rtl="0" eaLnBrk="1" latinLnBrk="0" hangingPunct="1">
      <a:defRPr sz="1224" kern="1200">
        <a:solidFill>
          <a:schemeClr val="tx1"/>
        </a:solidFill>
        <a:latin typeface="+mn-lt"/>
        <a:ea typeface="+mn-ea"/>
        <a:cs typeface="+mn-cs"/>
      </a:defRPr>
    </a:lvl8pPr>
    <a:lvl9pPr marL="3730969" algn="l" defTabSz="932742"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33286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SharePointAcsContext and SharePointHightTrustContext both inherit from SharePointContext</a:t>
            </a:r>
          </a:p>
          <a:p>
            <a:r>
              <a:rPr lang="en-US" dirty="0" smtClean="0"/>
              <a:t>This means that the same code works in both cloud and on-premises environments</a:t>
            </a:r>
            <a:endParaRPr lang="en-US" dirty="0"/>
          </a:p>
        </p:txBody>
      </p:sp>
      <p:sp>
        <p:nvSpPr>
          <p:cNvPr id="4" name="Date Placeholder 3"/>
          <p:cNvSpPr>
            <a:spLocks noGrp="1"/>
          </p:cNvSpPr>
          <p:nvPr>
            <p:ph type="dt" idx="10"/>
          </p:nvPr>
        </p:nvSpPr>
        <p:spPr/>
        <p:txBody>
          <a:bodyPr/>
          <a:lstStyle/>
          <a:p>
            <a:fld id="{978E40F9-06EC-432F-9301-2E07F244FD92}"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4518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SharePointContext</a:t>
            </a:r>
            <a:r>
              <a:rPr lang="en-US" baseline="0" dirty="0" smtClean="0"/>
              <a:t> makes it easy to get the tokens you need</a:t>
            </a:r>
            <a:endParaRPr lang="en-US" dirty="0"/>
          </a:p>
        </p:txBody>
      </p:sp>
      <p:sp>
        <p:nvSpPr>
          <p:cNvPr id="4" name="Date Placeholder 3"/>
          <p:cNvSpPr>
            <a:spLocks noGrp="1"/>
          </p:cNvSpPr>
          <p:nvPr>
            <p:ph type="dt" idx="10"/>
          </p:nvPr>
        </p:nvSpPr>
        <p:spPr/>
        <p:txBody>
          <a:bodyPr/>
          <a:lstStyle/>
          <a:p>
            <a:fld id="{20E03D06-7C91-4981-946C-5F87F4FCF9AD}"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4623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4EE102F-BBA5-47B5-B3E7-AF35CCCF9F4D}"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1343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event handler infrastructure follows the same pattern as</a:t>
            </a:r>
            <a:r>
              <a:rPr lang="en-US" baseline="0" dirty="0" smtClean="0"/>
              <a:t> the in-process handlers of old</a:t>
            </a:r>
          </a:p>
          <a:p>
            <a:r>
              <a:rPr lang="en-US" baseline="0" dirty="0" smtClean="0"/>
              <a:t>We have both “before” and “after” event</a:t>
            </a:r>
          </a:p>
          <a:p>
            <a:r>
              <a:rPr lang="en-US" baseline="0" dirty="0" smtClean="0"/>
              <a:t>These are also known as “ING” and “ED” events like “ItemAdding” and “ItemAdded”</a:t>
            </a:r>
          </a:p>
          <a:p>
            <a:r>
              <a:rPr lang="en-US" baseline="0" dirty="0" smtClean="0"/>
              <a:t>Two-way events are synchronous</a:t>
            </a:r>
            <a:endParaRPr lang="en-US" dirty="0"/>
          </a:p>
        </p:txBody>
      </p:sp>
      <p:sp>
        <p:nvSpPr>
          <p:cNvPr id="4" name="Date Placeholder 3"/>
          <p:cNvSpPr>
            <a:spLocks noGrp="1"/>
          </p:cNvSpPr>
          <p:nvPr>
            <p:ph type="dt" idx="10"/>
          </p:nvPr>
        </p:nvSpPr>
        <p:spPr/>
        <p:txBody>
          <a:bodyPr/>
          <a:lstStyle/>
          <a:p>
            <a:fld id="{381A498E-1F91-490C-B0FC-CB0211CC8B4D}"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7228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Note that as of this writing, the Visual tooling only supports ACS strings</a:t>
            </a:r>
          </a:p>
          <a:p>
            <a:r>
              <a:rPr lang="en-US" dirty="0" smtClean="0"/>
              <a:t>The Azure interface only creates SAS</a:t>
            </a:r>
            <a:r>
              <a:rPr lang="en-US" baseline="0" dirty="0" smtClean="0"/>
              <a:t> strings</a:t>
            </a:r>
          </a:p>
          <a:p>
            <a:r>
              <a:rPr lang="en-US" baseline="0" dirty="0" smtClean="0"/>
              <a:t>So, you have to use PowerShell</a:t>
            </a:r>
          </a:p>
          <a:p>
            <a:endParaRPr lang="en-US" baseline="0" dirty="0" smtClean="0"/>
          </a:p>
          <a:p>
            <a:pPr marL="228600" indent="-228600">
              <a:buAutoNum type="arabicPeriod"/>
            </a:pPr>
            <a:r>
              <a:rPr lang="en-US" baseline="0" dirty="0" smtClean="0"/>
              <a:t>Download and Install Azure PowerShell environment</a:t>
            </a:r>
          </a:p>
          <a:p>
            <a:pPr marL="228600" indent="-228600">
              <a:buAutoNum type="arabicPeriod"/>
            </a:pPr>
            <a:r>
              <a:rPr lang="en-US" baseline="0" dirty="0" smtClean="0"/>
              <a:t>Open PS window</a:t>
            </a:r>
          </a:p>
          <a:p>
            <a:pPr marL="228600" indent="-228600">
              <a:buAutoNum type="arabicPeriod"/>
            </a:pPr>
            <a:r>
              <a:rPr lang="en-US" baseline="0" dirty="0" smtClean="0"/>
              <a:t>Add-AzureAccount to sign in</a:t>
            </a:r>
          </a:p>
          <a:p>
            <a:pPr marL="228600" indent="-228600">
              <a:buAutoNum type="arabicPeriod"/>
            </a:pPr>
            <a:r>
              <a:rPr lang="en-US" baseline="0" dirty="0" smtClean="0"/>
              <a:t>New-AzureSBNamespace –Name “myns” -Location “Central US”</a:t>
            </a:r>
          </a:p>
          <a:p>
            <a:pPr marL="228600" indent="-228600">
              <a:buAutoNum type="arabicPeriod"/>
            </a:pPr>
            <a:r>
              <a:rPr lang="en-US" baseline="0" dirty="0" smtClean="0"/>
              <a:t>Results in an ACS string copy this to Visual Studio</a:t>
            </a:r>
            <a:endParaRPr lang="en-US" dirty="0"/>
          </a:p>
        </p:txBody>
      </p:sp>
      <p:sp>
        <p:nvSpPr>
          <p:cNvPr id="4" name="Date Placeholder 3"/>
          <p:cNvSpPr>
            <a:spLocks noGrp="1"/>
          </p:cNvSpPr>
          <p:nvPr>
            <p:ph type="dt" idx="10"/>
          </p:nvPr>
        </p:nvSpPr>
        <p:spPr/>
        <p:txBody>
          <a:bodyPr/>
          <a:lstStyle/>
          <a:p>
            <a:fld id="{0CB62432-FFB8-4D94-9C18-5F90CD76F83D}"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881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6493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CB62432-FFB8-4D94-9C18-5F90CD76F83D}"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10908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CB62432-FFB8-4D94-9C18-5F90CD76F83D}"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160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Vesa </a:t>
            </a:r>
          </a:p>
          <a:p>
            <a:r>
              <a:rPr lang="en-US" dirty="0"/>
              <a:t>For more information on provisioning</a:t>
            </a:r>
            <a:r>
              <a:rPr lang="en-US" baseline="0" dirty="0"/>
              <a:t> sites and associated terminology see: </a:t>
            </a:r>
          </a:p>
          <a:p>
            <a:pPr marL="171450" indent="-171450">
              <a:buFont typeface="Arial" panose="020B0604020202020204" pitchFamily="34" charset="0"/>
              <a:buChar char="•"/>
            </a:pPr>
            <a:r>
              <a:rPr lang="en-US" b="1" dirty="0"/>
              <a:t>SharePoint 2010 and web templates, </a:t>
            </a:r>
            <a:r>
              <a:rPr lang="en-US" baseline="0" dirty="0"/>
              <a:t>http://blogs.msdn.com/b/vesku/archive/2010/10/14/sharepoint-2010-and-web-templates.aspx</a:t>
            </a:r>
          </a:p>
          <a:p>
            <a:pPr marL="171450" indent="-171450">
              <a:buFont typeface="Arial" panose="020B0604020202020204" pitchFamily="34" charset="0"/>
              <a:buChar char="•"/>
            </a:pPr>
            <a:r>
              <a:rPr lang="en-US" b="1" dirty="0"/>
              <a:t>Site provisioning techniques and remote provisioning in SharePoint 2013</a:t>
            </a:r>
            <a:r>
              <a:rPr lang="en-US" dirty="0"/>
              <a:t>, http://blogs.msdn.com/b/vesku/archive/2013/08/23/site-provisioning-techniques-and-remote-provisioning-in-sharepoint-2013.aspx</a:t>
            </a: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063382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Vesa</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r>
              <a:rPr lang="en-US" dirty="0"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2E776DD-0AF4-4428-B2E2-DC29FE9284EC}" type="datetime1">
              <a:rPr lang="en-US" smtClean="0"/>
              <a:t>12/31/2015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56899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B079C3B8-7366-4A44-A34B-3977080C19E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dirty="0"/>
          </a:p>
        </p:txBody>
      </p:sp>
    </p:spTree>
    <p:extLst>
      <p:ext uri="{BB962C8B-B14F-4D97-AF65-F5344CB8AC3E}">
        <p14:creationId xmlns:p14="http://schemas.microsoft.com/office/powerpoint/2010/main" val="66549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dirty="0"/>
          </a:p>
        </p:txBody>
      </p:sp>
    </p:spTree>
    <p:extLst>
      <p:ext uri="{BB962C8B-B14F-4D97-AF65-F5344CB8AC3E}">
        <p14:creationId xmlns:p14="http://schemas.microsoft.com/office/powerpoint/2010/main" val="3856602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DFBD1BE-6A4F-4D98-BF0B-ADDB5A85FBE3}"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9456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41952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764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40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781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E50E453-F0F1-4F28-9386-D0CC835A3436}"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9557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Provider-hosted</a:t>
            </a:r>
            <a:r>
              <a:rPr lang="en-US" baseline="0" dirty="0" smtClean="0"/>
              <a:t> apps can use “app only” permissions</a:t>
            </a:r>
          </a:p>
          <a:p>
            <a:r>
              <a:rPr lang="en-US" baseline="0" dirty="0" smtClean="0"/>
              <a:t>Update the App manifest to indicate this is OK</a:t>
            </a:r>
          </a:p>
          <a:p>
            <a:r>
              <a:rPr lang="en-US" baseline="0" dirty="0" smtClean="0"/>
              <a:t>Then you need an app-only token in code</a:t>
            </a:r>
            <a:endParaRPr lang="en-US" dirty="0"/>
          </a:p>
        </p:txBody>
      </p:sp>
      <p:sp>
        <p:nvSpPr>
          <p:cNvPr id="4" name="Date Placeholder 3"/>
          <p:cNvSpPr>
            <a:spLocks noGrp="1"/>
          </p:cNvSpPr>
          <p:nvPr>
            <p:ph type="dt" idx="10"/>
          </p:nvPr>
        </p:nvSpPr>
        <p:spPr/>
        <p:txBody>
          <a:bodyPr/>
          <a:lstStyle/>
          <a:p>
            <a:fld id="{C032A2CD-423F-467E-9AF6-DEA41E45D21C}"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9177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Visual</a:t>
            </a:r>
            <a:r>
              <a:rPr lang="en-US" baseline="0" dirty="0" smtClean="0"/>
              <a:t> Studio supports both ASP.NET Web Forms and MVC5</a:t>
            </a:r>
          </a:p>
          <a:p>
            <a:endParaRPr lang="en-US" baseline="0" dirty="0" smtClean="0"/>
          </a:p>
          <a:p>
            <a:r>
              <a:rPr lang="en-US" baseline="0" dirty="0" smtClean="0"/>
              <a:t>On-premises authorization uses S2S</a:t>
            </a:r>
          </a:p>
          <a:p>
            <a:r>
              <a:rPr lang="en-US" baseline="0" dirty="0" smtClean="0"/>
              <a:t>Cloud authorization uses OAuth </a:t>
            </a:r>
          </a:p>
          <a:p>
            <a:endParaRPr lang="en-US" dirty="0" smtClean="0"/>
          </a:p>
          <a:p>
            <a:r>
              <a:rPr lang="en-US" dirty="0" smtClean="0"/>
              <a:t>The SharePointContextProvider simplifies token management</a:t>
            </a:r>
          </a:p>
          <a:p>
            <a:r>
              <a:rPr lang="en-US" dirty="0" smtClean="0"/>
              <a:t>Managed</a:t>
            </a:r>
            <a:r>
              <a:rPr lang="en-US" baseline="0" dirty="0" smtClean="0"/>
              <a:t> CSOm and RESt can be used directly from the server side</a:t>
            </a:r>
          </a:p>
          <a:p>
            <a:r>
              <a:rPr lang="en-US" baseline="0" dirty="0" smtClean="0"/>
              <a:t>The cross-domain library can be used from JavaScript</a:t>
            </a:r>
            <a:endParaRPr lang="en-US" dirty="0"/>
          </a:p>
        </p:txBody>
      </p:sp>
      <p:sp>
        <p:nvSpPr>
          <p:cNvPr id="4" name="Date Placeholder 3"/>
          <p:cNvSpPr>
            <a:spLocks noGrp="1"/>
          </p:cNvSpPr>
          <p:nvPr>
            <p:ph type="dt" idx="10"/>
          </p:nvPr>
        </p:nvSpPr>
        <p:spPr/>
        <p:txBody>
          <a:bodyPr/>
          <a:lstStyle/>
          <a:p>
            <a:fld id="{09D58FB4-9AD0-481B-8C84-A17E43C7859F}"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82667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Create a basic provider hosted app</a:t>
            </a:r>
            <a:endParaRPr lang="en-US" dirty="0"/>
          </a:p>
        </p:txBody>
      </p:sp>
      <p:sp>
        <p:nvSpPr>
          <p:cNvPr id="4" name="Date Placeholder 3"/>
          <p:cNvSpPr>
            <a:spLocks noGrp="1"/>
          </p:cNvSpPr>
          <p:nvPr>
            <p:ph type="dt" idx="10"/>
          </p:nvPr>
        </p:nvSpPr>
        <p:spPr/>
        <p:txBody>
          <a:bodyPr/>
          <a:lstStyle/>
          <a:p>
            <a:fld id="{CDA7253A-770F-44FE-912A-0BE28291B268}"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1241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SharePointContext</a:t>
            </a:r>
            <a:r>
              <a:rPr lang="en-US" baseline="0" dirty="0" smtClean="0"/>
              <a:t>Provider simplifies the management of context, and tokens</a:t>
            </a:r>
          </a:p>
          <a:p>
            <a:r>
              <a:rPr lang="en-US" dirty="0" smtClean="0"/>
              <a:t>It uses a cookie to store the CacheKey, and stores the actual token in session state on the server referenced by the cache key</a:t>
            </a:r>
          </a:p>
          <a:p>
            <a:r>
              <a:rPr lang="en-US" dirty="0" smtClean="0"/>
              <a:t>All of this improves performance and makes programming easier</a:t>
            </a:r>
            <a:endParaRPr lang="en-US" dirty="0"/>
          </a:p>
        </p:txBody>
      </p:sp>
      <p:sp>
        <p:nvSpPr>
          <p:cNvPr id="4" name="Date Placeholder 3"/>
          <p:cNvSpPr>
            <a:spLocks noGrp="1"/>
          </p:cNvSpPr>
          <p:nvPr>
            <p:ph type="dt" idx="10"/>
          </p:nvPr>
        </p:nvSpPr>
        <p:spPr/>
        <p:txBody>
          <a:bodyPr/>
          <a:lstStyle/>
          <a:p>
            <a:fld id="{89BD0C63-4500-46F0-B671-0411AD55F261}"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5942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ASP.NET Web Forms uses the PreInit method to validate the Context Token</a:t>
            </a:r>
          </a:p>
          <a:p>
            <a:r>
              <a:rPr lang="en-US" dirty="0" smtClean="0"/>
              <a:t>Notice how it will redirect if the token is not valid</a:t>
            </a:r>
          </a:p>
          <a:p>
            <a:endParaRPr lang="en-US" dirty="0" smtClean="0"/>
          </a:p>
          <a:p>
            <a:r>
              <a:rPr lang="en-US" dirty="0" smtClean="0"/>
              <a:t>ASP.NET MVC 5 uses a filter to run essentially the same code</a:t>
            </a:r>
          </a:p>
          <a:p>
            <a:r>
              <a:rPr lang="en-US" dirty="0" smtClean="0"/>
              <a:t>Notice how the</a:t>
            </a:r>
            <a:r>
              <a:rPr lang="en-US" baseline="0" dirty="0" smtClean="0"/>
              <a:t> filter attribute is applied to the controller</a:t>
            </a:r>
            <a:endParaRPr lang="en-US" dirty="0"/>
          </a:p>
        </p:txBody>
      </p:sp>
      <p:sp>
        <p:nvSpPr>
          <p:cNvPr id="4" name="Date Placeholder 3"/>
          <p:cNvSpPr>
            <a:spLocks noGrp="1"/>
          </p:cNvSpPr>
          <p:nvPr>
            <p:ph type="dt" idx="10"/>
          </p:nvPr>
        </p:nvSpPr>
        <p:spPr/>
        <p:txBody>
          <a:bodyPr/>
          <a:lstStyle/>
          <a:p>
            <a:fld id="{71F2E3B6-EB4C-45C4-A447-56FB08D12314}" type="datetime1">
              <a:rPr lang="en-US" smtClean="0"/>
              <a:t>12/31/2015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3341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317342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229601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88008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11713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54924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9785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58143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dirty="0">
              <a:solidFill>
                <a:prstClr val="white"/>
              </a:solidFill>
            </a:endParaRPr>
          </a:p>
        </p:txBody>
      </p:sp>
    </p:spTree>
    <p:extLst>
      <p:ext uri="{BB962C8B-B14F-4D97-AF65-F5344CB8AC3E}">
        <p14:creationId xmlns:p14="http://schemas.microsoft.com/office/powerpoint/2010/main" val="98187872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831916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306340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7755747"/>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557659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276081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46302"/>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46302"/>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986301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53710416"/>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3698376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07762664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24503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95811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81712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1976851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398907383"/>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152052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131086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219376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69650771"/>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913005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5314259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1948931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164191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94081653"/>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60395472"/>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9867688"/>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619307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10359">
                      <a:srgbClr val="262626"/>
                    </a:gs>
                    <a:gs pos="30000">
                      <a:srgbClr val="262626"/>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383662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42554604"/>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371449166"/>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0281502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7817973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68601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8897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009786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081551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47" userDrawn="1">
          <p15:clr>
            <a:srgbClr val="FBAE40"/>
          </p15:clr>
        </p15:guide>
        <p15:guide id="2" pos="3115" userDrawn="1">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1" y="2358157"/>
            <a:ext cx="11348917" cy="1972480"/>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88632067"/>
      </p:ext>
    </p:extLst>
  </p:cSld>
  <p:clrMapOvr>
    <a:masterClrMapping/>
  </p:clrMapOvr>
  <p:transition>
    <p:fade/>
  </p:transition>
  <p:timing>
    <p:tnLst>
      <p:par>
        <p:cTn id="1" dur="indefinite" restart="never" nodeType="tmRoot"/>
      </p:par>
    </p:tnLst>
  </p:timing>
  <p:hf hdr="0"/>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41147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6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9691411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7336300"/>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2" y="2980932"/>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2415636"/>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3543994"/>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740227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036173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46302"/>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46302"/>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72442053"/>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72432297"/>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7581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23440570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smtClean="0"/>
              <a:t>Click to edit Master title style</a:t>
            </a:r>
            <a:endParaRPr lang="en-US" dirty="0"/>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97471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15:guide id="1" pos="391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15191"/>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088031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346583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262626"/>
                    </a:gs>
                    <a:gs pos="12000">
                      <a:srgbClr val="262626"/>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2542229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3603275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1748362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3178703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7632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1765730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3181647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211136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101023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759516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303782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287070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60830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107276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2601385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46496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398534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262626"/>
                    </a:gs>
                    <a:gs pos="12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dirty="0">
              <a:solidFill>
                <a:srgbClr val="FFFFFF"/>
              </a:solidFill>
            </a:endParaRPr>
          </a:p>
        </p:txBody>
      </p:sp>
    </p:spTree>
    <p:extLst>
      <p:ext uri="{BB962C8B-B14F-4D97-AF65-F5344CB8AC3E}">
        <p14:creationId xmlns:p14="http://schemas.microsoft.com/office/powerpoint/2010/main" val="2605335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15740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262626"/>
                    </a:gs>
                    <a:gs pos="100000">
                      <a:srgbClr val="262626"/>
                    </a:gs>
                  </a:gsLst>
                  <a:lin ang="5400000" scaled="0"/>
                </a:gradFill>
                <a:cs typeface="Segoe UI" pitchFamily="34" charset="0"/>
              </a:rPr>
              <a:t>© </a:t>
            </a:r>
            <a:r>
              <a:rPr lang="en-US" sz="700" dirty="0" smtClean="0">
                <a:gradFill>
                  <a:gsLst>
                    <a:gs pos="0">
                      <a:srgbClr val="262626"/>
                    </a:gs>
                    <a:gs pos="100000">
                      <a:srgbClr val="262626"/>
                    </a:gs>
                  </a:gsLst>
                  <a:lin ang="5400000" scaled="0"/>
                </a:gradFill>
                <a:cs typeface="Segoe UI" pitchFamily="34" charset="0"/>
              </a:rPr>
              <a:t>2015 </a:t>
            </a:r>
            <a:r>
              <a:rPr lang="en-US" sz="700" dirty="0">
                <a:gradFill>
                  <a:gsLst>
                    <a:gs pos="0">
                      <a:srgbClr val="262626"/>
                    </a:gs>
                    <a:gs pos="100000">
                      <a:srgbClr val="262626"/>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80421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649184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43715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409503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774908"/>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117192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3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141682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47" userDrawn="1">
          <p15:clr>
            <a:srgbClr val="FBAE40"/>
          </p15:clr>
        </p15:guide>
        <p15:guide id="2" pos="3115"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387257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924766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94" userDrawn="1">
          <p15:clr>
            <a:srgbClr val="C35EA4"/>
          </p15:clr>
        </p15:guide>
        <p15:guide id="2" pos="7699" userDrawn="1">
          <p15:clr>
            <a:srgbClr val="C35EA4"/>
          </p15:clr>
        </p15:guide>
        <p15:guide id="3" orient="horz" pos="308" userDrawn="1">
          <p15:clr>
            <a:srgbClr val="C35EA4"/>
          </p15:clr>
        </p15:guide>
        <p15:guide id="4" orient="horz" pos="4186" userDrawn="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101163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896291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94" userDrawn="1">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95527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94741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854376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9047485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354187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650415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32864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04430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4662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732767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0599357"/>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02089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846908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107530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20616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5234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344619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75778858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52525072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96080719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6653874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12859729"/>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18597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42277850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154662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86012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theme" Target="../theme/theme2.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image" Target="../media/image8.png"/><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7.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1.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5.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image" Target="../media/image1.png"/><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theme" Target="../theme/theme7.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52919970"/>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 id="2147484270" r:id="rId13"/>
    <p:sldLayoutId id="2147484271" r:id="rId14"/>
    <p:sldLayoutId id="2147484272" r:id="rId15"/>
    <p:sldLayoutId id="2147484273" r:id="rId16"/>
    <p:sldLayoutId id="2147484274" r:id="rId17"/>
    <p:sldLayoutId id="2147484275" r:id="rId18"/>
    <p:sldLayoutId id="2147484276" r:id="rId19"/>
    <p:sldLayoutId id="2147484277" r:id="rId20"/>
    <p:sldLayoutId id="2147484278" r:id="rId21"/>
    <p:sldLayoutId id="2147484279" r:id="rId22"/>
    <p:sldLayoutId id="2147484280" r:id="rId23"/>
    <p:sldLayoutId id="2147484281" r:id="rId24"/>
    <p:sldLayoutId id="2147484282" r:id="rId25"/>
    <p:sldLayoutId id="2147484283" r:id="rId26"/>
    <p:sldLayoutId id="2147484284" r:id="rId27"/>
    <p:sldLayoutId id="2147484285" r:id="rId28"/>
    <p:sldLayoutId id="2147484286" r:id="rId29"/>
    <p:sldLayoutId id="2147484287" r:id="rId30"/>
    <p:sldLayoutId id="2147484288" r:id="rId31"/>
    <p:sldLayoutId id="2147484289" r:id="rId32"/>
    <p:sldLayoutId id="2147484290" r:id="rId33"/>
    <p:sldLayoutId id="2147484291" r:id="rId34"/>
    <p:sldLayoutId id="2147484292"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3650741325"/>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467938915"/>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64" userDrawn="1">
          <p15:clr>
            <a:srgbClr val="5ACBF0"/>
          </p15:clr>
        </p15:guide>
        <p15:guide id="4" pos="1352" userDrawn="1">
          <p15:clr>
            <a:srgbClr val="5ACBF0"/>
          </p15:clr>
        </p15:guide>
        <p15:guide id="5" pos="1940" userDrawn="1">
          <p15:clr>
            <a:srgbClr val="5ACBF0"/>
          </p15:clr>
        </p15:guide>
        <p15:guide id="6" pos="2527" userDrawn="1">
          <p15:clr>
            <a:srgbClr val="5ACBF0"/>
          </p15:clr>
        </p15:guide>
        <p15:guide id="7" pos="3115" userDrawn="1">
          <p15:clr>
            <a:srgbClr val="5ACBF0"/>
          </p15:clr>
        </p15:guide>
        <p15:guide id="8" pos="3703" userDrawn="1">
          <p15:clr>
            <a:srgbClr val="5ACBF0"/>
          </p15:clr>
        </p15:guide>
        <p15:guide id="9" pos="4290" userDrawn="1">
          <p15:clr>
            <a:srgbClr val="5ACBF0"/>
          </p15:clr>
        </p15:guide>
        <p15:guide id="10" pos="4878" userDrawn="1">
          <p15:clr>
            <a:srgbClr val="5ACBF0"/>
          </p15:clr>
        </p15:guide>
        <p15:guide id="11" pos="5466" userDrawn="1">
          <p15:clr>
            <a:srgbClr val="5ACBF0"/>
          </p15:clr>
        </p15:guide>
        <p15:guide id="12" pos="6054" userDrawn="1">
          <p15:clr>
            <a:srgbClr val="5ACBF0"/>
          </p15:clr>
        </p15:guide>
        <p15:guide id="13" pos="6641" userDrawn="1">
          <p15:clr>
            <a:srgbClr val="5ACBF0"/>
          </p15:clr>
        </p15:guide>
        <p15:guide id="14" pos="7229" userDrawn="1">
          <p15:clr>
            <a:srgbClr val="5ACBF0"/>
          </p15:clr>
        </p15:guide>
        <p15:guide id="15" pos="7817" userDrawn="1">
          <p15:clr>
            <a:srgbClr val="5ACBF0"/>
          </p15:clr>
        </p15:guide>
        <p15:guide id="16" pos="294" userDrawn="1">
          <p15:clr>
            <a:srgbClr val="C35EA4"/>
          </p15:clr>
        </p15:guide>
        <p15:guide id="17" pos="7699" userDrawn="1">
          <p15:clr>
            <a:srgbClr val="C35EA4"/>
          </p15:clr>
        </p15:guide>
        <p15:guide id="18" orient="horz" pos="778" userDrawn="1">
          <p15:clr>
            <a:srgbClr val="5ACBF0"/>
          </p15:clr>
        </p15:guide>
        <p15:guide id="19" orient="horz" pos="1366" userDrawn="1">
          <p15:clr>
            <a:srgbClr val="5ACBF0"/>
          </p15:clr>
        </p15:guide>
        <p15:guide id="20" orient="horz" pos="1953" userDrawn="1">
          <p15:clr>
            <a:srgbClr val="5ACBF0"/>
          </p15:clr>
        </p15:guide>
        <p15:guide id="21" orient="horz" pos="2541" userDrawn="1">
          <p15:clr>
            <a:srgbClr val="5ACBF0"/>
          </p15:clr>
        </p15:guide>
        <p15:guide id="22" orient="horz" pos="3128" userDrawn="1">
          <p15:clr>
            <a:srgbClr val="5ACBF0"/>
          </p15:clr>
        </p15:guide>
        <p15:guide id="23" orient="horz" pos="3716" userDrawn="1">
          <p15:clr>
            <a:srgbClr val="5ACBF0"/>
          </p15:clr>
        </p15:guide>
        <p15:guide id="24" orient="horz" pos="4303" userDrawn="1">
          <p15:clr>
            <a:srgbClr val="5ACBF0"/>
          </p15:clr>
        </p15:guide>
        <p15:guide id="25" orient="horz" pos="308" userDrawn="1">
          <p15:clr>
            <a:srgbClr val="C35EA4"/>
          </p15:clr>
        </p15:guide>
        <p15:guide id="26" orient="horz" pos="4186"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1867205"/>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 id="2147484213" r:id="rId18"/>
    <p:sldLayoutId id="2147484214" r:id="rId19"/>
    <p:sldLayoutId id="2147484215" r:id="rId20"/>
    <p:sldLayoutId id="2147484216" r:id="rId21"/>
    <p:sldLayoutId id="2147484217" r:id="rId22"/>
    <p:sldLayoutId id="2147484218" r:id="rId23"/>
    <p:sldLayoutId id="2147484219" r:id="rId24"/>
    <p:sldLayoutId id="2147484220" r:id="rId25"/>
    <p:sldLayoutId id="2147484221"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345792029"/>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64" userDrawn="1">
          <p15:clr>
            <a:srgbClr val="5ACBF0"/>
          </p15:clr>
        </p15:guide>
        <p15:guide id="4" pos="1352" userDrawn="1">
          <p15:clr>
            <a:srgbClr val="5ACBF0"/>
          </p15:clr>
        </p15:guide>
        <p15:guide id="5" pos="1940" userDrawn="1">
          <p15:clr>
            <a:srgbClr val="5ACBF0"/>
          </p15:clr>
        </p15:guide>
        <p15:guide id="6" pos="2527" userDrawn="1">
          <p15:clr>
            <a:srgbClr val="5ACBF0"/>
          </p15:clr>
        </p15:guide>
        <p15:guide id="7" pos="3115" userDrawn="1">
          <p15:clr>
            <a:srgbClr val="5ACBF0"/>
          </p15:clr>
        </p15:guide>
        <p15:guide id="8" pos="3703" userDrawn="1">
          <p15:clr>
            <a:srgbClr val="5ACBF0"/>
          </p15:clr>
        </p15:guide>
        <p15:guide id="9" pos="4290" userDrawn="1">
          <p15:clr>
            <a:srgbClr val="5ACBF0"/>
          </p15:clr>
        </p15:guide>
        <p15:guide id="10" pos="4878" userDrawn="1">
          <p15:clr>
            <a:srgbClr val="5ACBF0"/>
          </p15:clr>
        </p15:guide>
        <p15:guide id="11" pos="5466" userDrawn="1">
          <p15:clr>
            <a:srgbClr val="5ACBF0"/>
          </p15:clr>
        </p15:guide>
        <p15:guide id="12" pos="6054" userDrawn="1">
          <p15:clr>
            <a:srgbClr val="5ACBF0"/>
          </p15:clr>
        </p15:guide>
        <p15:guide id="13" pos="6641" userDrawn="1">
          <p15:clr>
            <a:srgbClr val="5ACBF0"/>
          </p15:clr>
        </p15:guide>
        <p15:guide id="14" pos="7229" userDrawn="1">
          <p15:clr>
            <a:srgbClr val="5ACBF0"/>
          </p15:clr>
        </p15:guide>
        <p15:guide id="15" pos="7817" userDrawn="1">
          <p15:clr>
            <a:srgbClr val="5ACBF0"/>
          </p15:clr>
        </p15:guide>
        <p15:guide id="16" pos="294" userDrawn="1">
          <p15:clr>
            <a:srgbClr val="C35EA4"/>
          </p15:clr>
        </p15:guide>
        <p15:guide id="17" pos="7699" userDrawn="1">
          <p15:clr>
            <a:srgbClr val="C35EA4"/>
          </p15:clr>
        </p15:guide>
        <p15:guide id="18" orient="horz" pos="778" userDrawn="1">
          <p15:clr>
            <a:srgbClr val="5ACBF0"/>
          </p15:clr>
        </p15:guide>
        <p15:guide id="19" orient="horz" pos="1366" userDrawn="1">
          <p15:clr>
            <a:srgbClr val="5ACBF0"/>
          </p15:clr>
        </p15:guide>
        <p15:guide id="20" orient="horz" pos="1953" userDrawn="1">
          <p15:clr>
            <a:srgbClr val="5ACBF0"/>
          </p15:clr>
        </p15:guide>
        <p15:guide id="21" orient="horz" pos="2541" userDrawn="1">
          <p15:clr>
            <a:srgbClr val="5ACBF0"/>
          </p15:clr>
        </p15:guide>
        <p15:guide id="22" orient="horz" pos="3128" userDrawn="1">
          <p15:clr>
            <a:srgbClr val="5ACBF0"/>
          </p15:clr>
        </p15:guide>
        <p15:guide id="23" orient="horz" pos="3716" userDrawn="1">
          <p15:clr>
            <a:srgbClr val="5ACBF0"/>
          </p15:clr>
        </p15:guide>
        <p15:guide id="24" orient="horz" pos="4303" userDrawn="1">
          <p15:clr>
            <a:srgbClr val="5ACBF0"/>
          </p15:clr>
        </p15:guide>
        <p15:guide id="25" orient="horz" pos="308" userDrawn="1">
          <p15:clr>
            <a:srgbClr val="C35EA4"/>
          </p15:clr>
        </p15:guide>
        <p15:guide id="26" orient="horz" pos="418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emf"/><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9.WMF"/><Relationship Id="rId7" Type="http://schemas.openxmlformats.org/officeDocument/2006/relationships/image" Target="../media/image43.WMF"/><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dev.office.com/training#?filters=deep%20dive%20building%20blocks%20and%20services%20of%20sharepoint" TargetMode="External"/><Relationship Id="rId2" Type="http://schemas.openxmlformats.org/officeDocument/2006/relationships/hyperlink" Target="http://dev.office.com/codesamples#?filters=sharepoint%20add-ins" TargetMode="External"/><Relationship Id="rId1" Type="http://schemas.openxmlformats.org/officeDocument/2006/relationships/slideLayout" Target="../slideLayouts/slideLayout13.xml"/><Relationship Id="rId4" Type="http://schemas.openxmlformats.org/officeDocument/2006/relationships/hyperlink" Target="https://msdn.microsoft.com/en-us/library/office/fp179930.aspx"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51.emf"/><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4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3.emf"/><Relationship Id="rId11" Type="http://schemas.openxmlformats.org/officeDocument/2006/relationships/image" Target="../media/image55.png"/><Relationship Id="rId5" Type="http://schemas.openxmlformats.org/officeDocument/2006/relationships/image" Target="../media/image52.emf"/><Relationship Id="rId10" Type="http://schemas.openxmlformats.org/officeDocument/2006/relationships/image" Target="../media/image5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a:t>
            </a:r>
            <a:br>
              <a:rPr lang="en-US" dirty="0" smtClean="0"/>
            </a:br>
            <a:r>
              <a:rPr lang="en-US" dirty="0" smtClean="0"/>
              <a:t>development</a:t>
            </a:r>
            <a:endParaRPr lang="en-US" dirty="0"/>
          </a:p>
        </p:txBody>
      </p:sp>
      <p:sp>
        <p:nvSpPr>
          <p:cNvPr id="3" name="Text Placeholder 2"/>
          <p:cNvSpPr>
            <a:spLocks noGrp="1"/>
          </p:cNvSpPr>
          <p:nvPr>
            <p:ph type="body" sz="quarter" idx="14"/>
          </p:nvPr>
        </p:nvSpPr>
        <p:spPr/>
        <p:txBody>
          <a:bodyPr/>
          <a:lstStyle/>
          <a:p>
            <a:endParaRPr lang="en-US" dirty="0"/>
          </a:p>
        </p:txBody>
      </p:sp>
      <p:grpSp>
        <p:nvGrpSpPr>
          <p:cNvPr id="115" name="Group 114"/>
          <p:cNvGrpSpPr/>
          <p:nvPr/>
        </p:nvGrpSpPr>
        <p:grpSpPr>
          <a:xfrm>
            <a:off x="10746023" y="1719434"/>
            <a:ext cx="1224511" cy="1496409"/>
            <a:chOff x="10746023" y="1719434"/>
            <a:chExt cx="1224511" cy="1496409"/>
          </a:xfrm>
        </p:grpSpPr>
        <p:sp>
          <p:nvSpPr>
            <p:cNvPr id="116"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0"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3"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86"/>
          <p:cNvSpPr>
            <a:spLocks noChangeArrowheads="1"/>
          </p:cNvSpPr>
          <p:nvPr/>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7"/>
          <p:cNvSpPr>
            <a:spLocks/>
          </p:cNvSpPr>
          <p:nvPr/>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Rectangle 88"/>
          <p:cNvSpPr>
            <a:spLocks noChangeArrowheads="1"/>
          </p:cNvSpPr>
          <p:nvPr/>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89"/>
          <p:cNvSpPr>
            <a:spLocks noEditPoints="1"/>
          </p:cNvSpPr>
          <p:nvPr/>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Rectangle 90"/>
          <p:cNvSpPr>
            <a:spLocks noChangeArrowheads="1"/>
          </p:cNvSpPr>
          <p:nvPr/>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91"/>
          <p:cNvSpPr>
            <a:spLocks/>
          </p:cNvSpPr>
          <p:nvPr/>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Rectangle 92"/>
          <p:cNvSpPr>
            <a:spLocks noChangeArrowheads="1"/>
          </p:cNvSpPr>
          <p:nvPr/>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93"/>
          <p:cNvSpPr>
            <a:spLocks noEditPoints="1"/>
          </p:cNvSpPr>
          <p:nvPr/>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Rectangle 94"/>
          <p:cNvSpPr>
            <a:spLocks noChangeArrowheads="1"/>
          </p:cNvSpPr>
          <p:nvPr/>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95"/>
          <p:cNvSpPr>
            <a:spLocks/>
          </p:cNvSpPr>
          <p:nvPr/>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Rectangle 96"/>
          <p:cNvSpPr>
            <a:spLocks noChangeArrowheads="1"/>
          </p:cNvSpPr>
          <p:nvPr/>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97"/>
          <p:cNvSpPr>
            <a:spLocks noEditPoints="1"/>
          </p:cNvSpPr>
          <p:nvPr/>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Rectangle 114"/>
          <p:cNvSpPr>
            <a:spLocks noChangeArrowheads="1"/>
          </p:cNvSpPr>
          <p:nvPr/>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115"/>
          <p:cNvSpPr>
            <a:spLocks noEditPoints="1"/>
          </p:cNvSpPr>
          <p:nvPr/>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p:cNvGrpSpPr/>
          <p:nvPr/>
        </p:nvGrpSpPr>
        <p:grpSpPr>
          <a:xfrm>
            <a:off x="6825497" y="1378359"/>
            <a:ext cx="1264708" cy="1505127"/>
            <a:chOff x="6825497" y="1378359"/>
            <a:chExt cx="1264708" cy="1505127"/>
          </a:xfrm>
        </p:grpSpPr>
        <p:grpSp>
          <p:nvGrpSpPr>
            <p:cNvPr id="139" name="Group 138"/>
            <p:cNvGrpSpPr/>
            <p:nvPr/>
          </p:nvGrpSpPr>
          <p:grpSpPr>
            <a:xfrm>
              <a:off x="6825497" y="1378359"/>
              <a:ext cx="1251014" cy="1505127"/>
              <a:chOff x="6825497" y="1378359"/>
              <a:chExt cx="1251014" cy="1505127"/>
            </a:xfrm>
          </p:grpSpPr>
          <p:sp>
            <p:nvSpPr>
              <p:cNvPr id="142"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3"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6"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7"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40"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0" name="Rectangle 118"/>
          <p:cNvSpPr>
            <a:spLocks noChangeArrowheads="1"/>
          </p:cNvSpPr>
          <p:nvPr/>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119"/>
          <p:cNvSpPr>
            <a:spLocks noEditPoints="1"/>
          </p:cNvSpPr>
          <p:nvPr/>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Rectangle 120"/>
          <p:cNvSpPr>
            <a:spLocks noChangeArrowheads="1"/>
          </p:cNvSpPr>
          <p:nvPr/>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121"/>
          <p:cNvSpPr>
            <a:spLocks/>
          </p:cNvSpPr>
          <p:nvPr/>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4" name="Group 153"/>
          <p:cNvGrpSpPr/>
          <p:nvPr/>
        </p:nvGrpSpPr>
        <p:grpSpPr>
          <a:xfrm>
            <a:off x="5112327" y="1406878"/>
            <a:ext cx="6646956" cy="5315859"/>
            <a:chOff x="6527800" y="2483620"/>
            <a:chExt cx="5473700" cy="4377555"/>
          </a:xfrm>
        </p:grpSpPr>
        <p:grpSp>
          <p:nvGrpSpPr>
            <p:cNvPr id="155" name="Group 154"/>
            <p:cNvGrpSpPr/>
            <p:nvPr/>
          </p:nvGrpSpPr>
          <p:grpSpPr>
            <a:xfrm>
              <a:off x="10091976" y="4361890"/>
              <a:ext cx="1909524" cy="2419674"/>
              <a:chOff x="10091976" y="4967384"/>
              <a:chExt cx="1431688" cy="1814179"/>
            </a:xfrm>
          </p:grpSpPr>
          <p:sp>
            <p:nvSpPr>
              <p:cNvPr id="196"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7"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8"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9"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0"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1"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2"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3"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4"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5"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6"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7"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8"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9"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0"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1"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2"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3"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4"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5"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6"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7"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8"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9"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56" name="Group 155"/>
            <p:cNvGrpSpPr/>
            <p:nvPr/>
          </p:nvGrpSpPr>
          <p:grpSpPr>
            <a:xfrm flipH="1">
              <a:off x="8613773" y="2483620"/>
              <a:ext cx="1958976" cy="4377555"/>
              <a:chOff x="8956675" y="449263"/>
              <a:chExt cx="2063751" cy="4611687"/>
            </a:xfrm>
          </p:grpSpPr>
          <p:sp>
            <p:nvSpPr>
              <p:cNvPr id="169"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0"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1"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2"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3"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4"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5"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57" name="Group 156"/>
            <p:cNvGrpSpPr/>
            <p:nvPr/>
          </p:nvGrpSpPr>
          <p:grpSpPr>
            <a:xfrm>
              <a:off x="6527800" y="3994753"/>
              <a:ext cx="3240121" cy="2863247"/>
              <a:chOff x="7045326" y="4452083"/>
              <a:chExt cx="2722595" cy="2405917"/>
            </a:xfrm>
          </p:grpSpPr>
          <p:sp>
            <p:nvSpPr>
              <p:cNvPr id="158"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9"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0"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1"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2"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3"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4"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5"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6"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7"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8"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spTree>
    <p:extLst>
      <p:ext uri="{BB962C8B-B14F-4D97-AF65-F5344CB8AC3E}">
        <p14:creationId xmlns:p14="http://schemas.microsoft.com/office/powerpoint/2010/main" val="193820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2838" y="1087372"/>
            <a:ext cx="5981700" cy="4819781"/>
          </a:xfrm>
        </p:spPr>
        <p:txBody>
          <a:bodyPr/>
          <a:lstStyle/>
          <a:p>
            <a:pPr marL="0" indent="0">
              <a:buNone/>
            </a:pPr>
            <a:r>
              <a:rPr lang="en-US" sz="3400" dirty="0" smtClean="0"/>
              <a:t>Web project</a:t>
            </a:r>
          </a:p>
          <a:p>
            <a:pPr marL="228600" lvl="1" indent="-228600"/>
            <a:r>
              <a:rPr lang="en-US" sz="2200" dirty="0" smtClean="0"/>
              <a:t>ASP.NET web forms</a:t>
            </a:r>
          </a:p>
          <a:p>
            <a:pPr marL="228600" lvl="1" indent="-228600"/>
            <a:r>
              <a:rPr lang="en-US" sz="2200" dirty="0" smtClean="0"/>
              <a:t>MVC 5</a:t>
            </a:r>
          </a:p>
          <a:p>
            <a:pPr marL="0" indent="0">
              <a:spcBef>
                <a:spcPts val="2400"/>
              </a:spcBef>
              <a:buNone/>
            </a:pPr>
            <a:r>
              <a:rPr lang="en-US" sz="3400" dirty="0" smtClean="0"/>
              <a:t>Authorization</a:t>
            </a:r>
          </a:p>
          <a:p>
            <a:pPr marL="228600" lvl="1" indent="-228600"/>
            <a:r>
              <a:rPr lang="en-US" sz="2200" dirty="0"/>
              <a:t>Azure </a:t>
            </a:r>
            <a:r>
              <a:rPr lang="en-US" sz="2200" dirty="0" smtClean="0"/>
              <a:t>access control services</a:t>
            </a:r>
            <a:endParaRPr lang="en-US" sz="2200" dirty="0"/>
          </a:p>
          <a:p>
            <a:pPr marL="228600" lvl="1" indent="-228600"/>
            <a:r>
              <a:rPr lang="en-US" sz="2200" dirty="0" smtClean="0"/>
              <a:t>Server-to-server high trust</a:t>
            </a:r>
          </a:p>
          <a:p>
            <a:pPr marL="0" indent="0">
              <a:spcBef>
                <a:spcPts val="2400"/>
              </a:spcBef>
              <a:buNone/>
            </a:pPr>
            <a:r>
              <a:rPr lang="en-US" sz="3400" dirty="0" smtClean="0"/>
              <a:t>Programmability</a:t>
            </a:r>
          </a:p>
          <a:p>
            <a:pPr marL="228600" lvl="1" indent="-228600"/>
            <a:r>
              <a:rPr lang="en-US" sz="2200" dirty="0" smtClean="0"/>
              <a:t>SharePointContextProvider class</a:t>
            </a:r>
          </a:p>
          <a:p>
            <a:pPr marL="228600" lvl="1" indent="-228600"/>
            <a:r>
              <a:rPr lang="en-US" sz="2200" dirty="0" smtClean="0"/>
              <a:t>Managed CSOM or REST</a:t>
            </a:r>
          </a:p>
          <a:p>
            <a:pPr marL="228600" lvl="1" indent="-228600"/>
            <a:r>
              <a:rPr lang="en-US" sz="2200" dirty="0" smtClean="0"/>
              <a:t>JavaScript cross-domain library</a:t>
            </a:r>
            <a:endParaRPr lang="en-US" sz="2200" dirty="0"/>
          </a:p>
        </p:txBody>
      </p:sp>
      <p:sp>
        <p:nvSpPr>
          <p:cNvPr id="5" name="Rectangle 4"/>
          <p:cNvSpPr/>
          <p:nvPr/>
        </p:nvSpPr>
        <p:spPr bwMode="auto">
          <a:xfrm>
            <a:off x="0" y="0"/>
            <a:ext cx="5761038"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9"/>
          <p:cNvSpPr txBox="1">
            <a:spLocks/>
          </p:cNvSpPr>
          <p:nvPr/>
        </p:nvSpPr>
        <p:spPr>
          <a:xfrm>
            <a:off x="436563" y="2416175"/>
            <a:ext cx="5324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a:lstStyle>
          <a:p>
            <a:r>
              <a:rPr lang="en-US" dirty="0" smtClean="0">
                <a:gradFill>
                  <a:gsLst>
                    <a:gs pos="7258">
                      <a:schemeClr val="bg1"/>
                    </a:gs>
                    <a:gs pos="29000">
                      <a:schemeClr val="bg1"/>
                    </a:gs>
                  </a:gsLst>
                  <a:lin ang="5400000" scaled="0"/>
                </a:gradFill>
              </a:rPr>
              <a:t>Creating </a:t>
            </a:r>
            <a:br>
              <a:rPr lang="en-US" dirty="0" smtClean="0">
                <a:gradFill>
                  <a:gsLst>
                    <a:gs pos="7258">
                      <a:schemeClr val="bg1"/>
                    </a:gs>
                    <a:gs pos="29000">
                      <a:schemeClr val="bg1"/>
                    </a:gs>
                  </a:gsLst>
                  <a:lin ang="5400000" scaled="0"/>
                </a:gradFill>
              </a:rPr>
            </a:br>
            <a:r>
              <a:rPr lang="en-US" dirty="0" smtClean="0">
                <a:gradFill>
                  <a:gsLst>
                    <a:gs pos="7258">
                      <a:schemeClr val="bg1"/>
                    </a:gs>
                    <a:gs pos="29000">
                      <a:schemeClr val="bg1"/>
                    </a:gs>
                  </a:gsLst>
                  <a:lin ang="5400000" scaled="0"/>
                </a:gradFill>
              </a:rPr>
              <a:t>provider-hosted add-ins</a:t>
            </a:r>
            <a:endParaRPr lang="en-US" dirty="0">
              <a:gradFill>
                <a:gsLst>
                  <a:gs pos="7258">
                    <a:schemeClr val="bg1"/>
                  </a:gs>
                  <a:gs pos="29000">
                    <a:schemeClr val="bg1"/>
                  </a:gs>
                </a:gsLst>
                <a:lin ang="5400000" scaled="0"/>
              </a:gradFill>
            </a:endParaRPr>
          </a:p>
        </p:txBody>
      </p:sp>
      <p:grpSp>
        <p:nvGrpSpPr>
          <p:cNvPr id="7" name="Group 6"/>
          <p:cNvGrpSpPr/>
          <p:nvPr/>
        </p:nvGrpSpPr>
        <p:grpSpPr>
          <a:xfrm>
            <a:off x="10980539" y="192518"/>
            <a:ext cx="2360017" cy="287338"/>
            <a:chOff x="2440123" y="6593453"/>
            <a:chExt cx="3498991" cy="287338"/>
          </a:xfrm>
        </p:grpSpPr>
        <p:sp>
          <p:nvSpPr>
            <p:cNvPr id="8" name="TextBox 7"/>
            <p:cNvSpPr txBox="1"/>
            <p:nvPr/>
          </p:nvSpPr>
          <p:spPr>
            <a:xfrm>
              <a:off x="2440123" y="6593453"/>
              <a:ext cx="349899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Introduction</a:t>
              </a:r>
            </a:p>
          </p:txBody>
        </p:sp>
        <p:sp>
          <p:nvSpPr>
            <p:cNvPr id="9"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gradFill>
                  <a:gsLst>
                    <a:gs pos="8367">
                      <a:schemeClr val="tx1"/>
                    </a:gs>
                    <a:gs pos="31000">
                      <a:schemeClr val="tx1"/>
                    </a:gs>
                  </a:gsLst>
                  <a:lin ang="5400000" scaled="0"/>
                </a:gradFill>
              </a:endParaRPr>
            </a:p>
          </p:txBody>
        </p:sp>
      </p:grpSp>
      <p:sp>
        <p:nvSpPr>
          <p:cNvPr id="10" name="Freeform 9"/>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30689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Subtitle 3"/>
          <p:cNvSpPr>
            <a:spLocks noGrp="1"/>
          </p:cNvSpPr>
          <p:nvPr>
            <p:ph type="body" sz="quarter" idx="12"/>
          </p:nvPr>
        </p:nvSpPr>
        <p:spPr/>
        <p:txBody>
          <a:bodyPr/>
          <a:lstStyle/>
          <a:p>
            <a:r>
              <a:rPr lang="en-US" dirty="0" smtClean="0"/>
              <a:t>Creating a provider-hosted app</a:t>
            </a:r>
            <a:endParaRPr lang="en-US" dirty="0"/>
          </a:p>
        </p:txBody>
      </p:sp>
      <p:grpSp>
        <p:nvGrpSpPr>
          <p:cNvPr id="7" name="Group 6"/>
          <p:cNvGrpSpPr/>
          <p:nvPr/>
        </p:nvGrpSpPr>
        <p:grpSpPr>
          <a:xfrm>
            <a:off x="5937247" y="3062258"/>
            <a:ext cx="6042028" cy="3686645"/>
            <a:chOff x="8092941" y="4424546"/>
            <a:chExt cx="3319523" cy="2025463"/>
          </a:xfrm>
        </p:grpSpPr>
        <p:grpSp>
          <p:nvGrpSpPr>
            <p:cNvPr id="8" name="Group 7"/>
            <p:cNvGrpSpPr/>
            <p:nvPr/>
          </p:nvGrpSpPr>
          <p:grpSpPr>
            <a:xfrm>
              <a:off x="8515202" y="4424546"/>
              <a:ext cx="2897262" cy="2025463"/>
              <a:chOff x="4243570" y="1476299"/>
              <a:chExt cx="3749792" cy="2621469"/>
            </a:xfrm>
          </p:grpSpPr>
          <p:grpSp>
            <p:nvGrpSpPr>
              <p:cNvPr id="10" name="Group 9"/>
              <p:cNvGrpSpPr/>
              <p:nvPr/>
            </p:nvGrpSpPr>
            <p:grpSpPr>
              <a:xfrm>
                <a:off x="6728351" y="3141663"/>
                <a:ext cx="896938" cy="695325"/>
                <a:chOff x="6638926" y="3141663"/>
                <a:chExt cx="896938" cy="695325"/>
              </a:xfrm>
            </p:grpSpPr>
            <p:sp>
              <p:nvSpPr>
                <p:cNvPr id="47"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8"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9"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0"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1"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2"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3"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4"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5"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56"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3"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4"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5"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6"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7"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8"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29"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0"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1"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2"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3"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4"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5"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6"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7"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8"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39"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0"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1"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2"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3"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4"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5"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46"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0" name="Freeform 19"/>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sp>
              <p:nvSpPr>
                <p:cNvPr id="21" name="Freeform 20"/>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sp>
              <p:nvSpPr>
                <p:cNvPr id="22" name="Freeform 21"/>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18" name="Freeform 17"/>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19" name="Rectangle 18"/>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grpSp>
            <p:nvGrpSpPr>
              <p:cNvPr id="14" name="Group 13"/>
              <p:cNvGrpSpPr/>
              <p:nvPr/>
            </p:nvGrpSpPr>
            <p:grpSpPr>
              <a:xfrm rot="19811762">
                <a:off x="6350661" y="2802697"/>
                <a:ext cx="602318" cy="827644"/>
                <a:chOff x="6280309" y="2808848"/>
                <a:chExt cx="602318" cy="827644"/>
              </a:xfrm>
            </p:grpSpPr>
            <p:sp>
              <p:nvSpPr>
                <p:cNvPr id="16" name="Freeform 15"/>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sp>
              <p:nvSpPr>
                <p:cNvPr id="17" name="Rectangle 16"/>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smtClean="0">
                    <a:solidFill>
                      <a:srgbClr val="505050"/>
                    </a:solidFill>
                  </a:endParaRPr>
                </a:p>
              </p:txBody>
            </p:sp>
          </p:gr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9" name="Freeform 8"/>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dirty="0" smtClean="0">
                <a:solidFill>
                  <a:srgbClr val="505050"/>
                </a:solidFill>
              </a:endParaRPr>
            </a:p>
          </p:txBody>
        </p:sp>
      </p:grpSp>
    </p:spTree>
    <p:extLst>
      <p:ext uri="{BB962C8B-B14F-4D97-AF65-F5344CB8AC3E}">
        <p14:creationId xmlns:p14="http://schemas.microsoft.com/office/powerpoint/2010/main" val="397477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48016" y="1580036"/>
            <a:ext cx="10613821" cy="2179058"/>
          </a:xfrm>
        </p:spPr>
        <p:txBody>
          <a:bodyPr lIns="365760"/>
          <a:lstStyle/>
          <a:p>
            <a:r>
              <a:rPr lang="en-US" dirty="0" smtClean="0"/>
              <a:t>Programming </a:t>
            </a:r>
            <a:br>
              <a:rPr lang="en-US" dirty="0" smtClean="0"/>
            </a:br>
            <a:r>
              <a:rPr lang="en-US" dirty="0" smtClean="0"/>
              <a:t>in C#</a:t>
            </a:r>
            <a:endParaRPr lang="en-US" dirty="0"/>
          </a:p>
        </p:txBody>
      </p:sp>
      <p:sp>
        <p:nvSpPr>
          <p:cNvPr id="5" name="Freeform 5"/>
          <p:cNvSpPr>
            <a:spLocks/>
          </p:cNvSpPr>
          <p:nvPr/>
        </p:nvSpPr>
        <p:spPr bwMode="auto">
          <a:xfrm>
            <a:off x="381205" y="1745136"/>
            <a:ext cx="1166812" cy="1679575"/>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p:cNvGrpSpPr/>
          <p:nvPr/>
        </p:nvGrpSpPr>
        <p:grpSpPr>
          <a:xfrm>
            <a:off x="6796349" y="2400300"/>
            <a:ext cx="5373428" cy="4297363"/>
            <a:chOff x="6527800" y="2483620"/>
            <a:chExt cx="5473700" cy="4377555"/>
          </a:xfrm>
        </p:grpSpPr>
        <p:grpSp>
          <p:nvGrpSpPr>
            <p:cNvPr id="7" name="Group 6"/>
            <p:cNvGrpSpPr/>
            <p:nvPr/>
          </p:nvGrpSpPr>
          <p:grpSpPr>
            <a:xfrm flipH="1">
              <a:off x="8613773" y="2483620"/>
              <a:ext cx="1958976" cy="4377555"/>
              <a:chOff x="8956675" y="449263"/>
              <a:chExt cx="2063751" cy="4611687"/>
            </a:xfrm>
          </p:grpSpPr>
          <p:sp>
            <p:nvSpPr>
              <p:cNvPr id="45"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6"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7"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8"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9"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0"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1"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2"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3"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4"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5"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6"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7"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8"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9"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0"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1"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2"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3"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4"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5"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6"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7"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8"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9"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0"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1"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8" name="Group 7"/>
            <p:cNvGrpSpPr/>
            <p:nvPr/>
          </p:nvGrpSpPr>
          <p:grpSpPr>
            <a:xfrm>
              <a:off x="6527800" y="3994753"/>
              <a:ext cx="3240121" cy="2863247"/>
              <a:chOff x="7045326" y="4452083"/>
              <a:chExt cx="2722595" cy="2405917"/>
            </a:xfrm>
          </p:grpSpPr>
          <p:sp>
            <p:nvSpPr>
              <p:cNvPr id="34"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5"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6"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7"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8"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9"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0"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1"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9" name="Group 8"/>
            <p:cNvGrpSpPr/>
            <p:nvPr/>
          </p:nvGrpSpPr>
          <p:grpSpPr>
            <a:xfrm>
              <a:off x="10091976" y="4361890"/>
              <a:ext cx="1909524" cy="2419674"/>
              <a:chOff x="10091976" y="4967384"/>
              <a:chExt cx="1431688" cy="1814179"/>
            </a:xfrm>
          </p:grpSpPr>
          <p:sp>
            <p:nvSpPr>
              <p:cNvPr id="10"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5"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6"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7"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8"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0"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1"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2"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3"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spTree>
    <p:extLst>
      <p:ext uri="{BB962C8B-B14F-4D97-AF65-F5344CB8AC3E}">
        <p14:creationId xmlns:p14="http://schemas.microsoft.com/office/powerpoint/2010/main" val="126803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84900" y="1022739"/>
            <a:ext cx="5976938" cy="5253746"/>
          </a:xfrm>
        </p:spPr>
        <p:txBody>
          <a:bodyPr/>
          <a:lstStyle/>
          <a:p>
            <a:pPr marL="0" indent="0">
              <a:buNone/>
            </a:pPr>
            <a:r>
              <a:rPr lang="en-US" sz="3400" dirty="0" smtClean="0"/>
              <a:t>Checks for valid Context Token</a:t>
            </a:r>
          </a:p>
          <a:p>
            <a:pPr marL="228600" lvl="1" indent="-228600"/>
            <a:r>
              <a:rPr lang="en-US" sz="2200" dirty="0" smtClean="0"/>
              <a:t>Redirects if it does not exist</a:t>
            </a:r>
          </a:p>
          <a:p>
            <a:pPr marL="0" indent="0">
              <a:spcBef>
                <a:spcPts val="2400"/>
              </a:spcBef>
              <a:buNone/>
            </a:pPr>
            <a:r>
              <a:rPr lang="en-US" sz="3400" dirty="0" smtClean="0"/>
              <a:t>Simplifies the management </a:t>
            </a:r>
            <a:br>
              <a:rPr lang="en-US" sz="3400" dirty="0" smtClean="0"/>
            </a:br>
            <a:r>
              <a:rPr lang="en-US" sz="3400" dirty="0" smtClean="0"/>
              <a:t>of context</a:t>
            </a:r>
          </a:p>
          <a:p>
            <a:pPr marL="228600" lvl="1" indent="-228600"/>
            <a:r>
              <a:rPr lang="en-US" sz="2200" dirty="0" smtClean="0"/>
              <a:t>Provides an ACS or STS context</a:t>
            </a:r>
          </a:p>
          <a:p>
            <a:pPr marL="228600" lvl="1" indent="-228600"/>
            <a:r>
              <a:rPr lang="en-US" sz="2200" dirty="0" smtClean="0"/>
              <a:t>Context exposes properties for </a:t>
            </a:r>
            <a:br>
              <a:rPr lang="en-US" sz="2200" dirty="0" smtClean="0"/>
            </a:br>
            <a:r>
              <a:rPr lang="en-US" sz="2200" dirty="0" smtClean="0"/>
              <a:t>key values like Host Web URL</a:t>
            </a:r>
          </a:p>
          <a:p>
            <a:pPr marL="0" indent="0">
              <a:spcBef>
                <a:spcPts val="2400"/>
              </a:spcBef>
              <a:buNone/>
            </a:pPr>
            <a:r>
              <a:rPr lang="en-US" sz="3400" dirty="0" smtClean="0"/>
              <a:t>Simplifies the management </a:t>
            </a:r>
            <a:br>
              <a:rPr lang="en-US" sz="3400" dirty="0" smtClean="0"/>
            </a:br>
            <a:r>
              <a:rPr lang="en-US" sz="3400" dirty="0" smtClean="0"/>
              <a:t>of tokens</a:t>
            </a:r>
          </a:p>
          <a:p>
            <a:pPr marL="228600" lvl="1" indent="-228600"/>
            <a:r>
              <a:rPr lang="en-US" sz="2200" dirty="0" smtClean="0"/>
              <a:t>Context exposes methods </a:t>
            </a:r>
            <a:br>
              <a:rPr lang="en-US" sz="2200" dirty="0" smtClean="0"/>
            </a:br>
            <a:r>
              <a:rPr lang="en-US" sz="2200" dirty="0" smtClean="0"/>
              <a:t>to retrieve tokens</a:t>
            </a:r>
            <a:endParaRPr lang="en-US" sz="2200" dirty="0"/>
          </a:p>
        </p:txBody>
      </p:sp>
      <p:sp>
        <p:nvSpPr>
          <p:cNvPr id="5" name="Rectangle 4"/>
          <p:cNvSpPr/>
          <p:nvPr/>
        </p:nvSpPr>
        <p:spPr bwMode="auto">
          <a:xfrm>
            <a:off x="0" y="0"/>
            <a:ext cx="5761038"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9"/>
          <p:cNvSpPr txBox="1">
            <a:spLocks/>
          </p:cNvSpPr>
          <p:nvPr/>
        </p:nvSpPr>
        <p:spPr>
          <a:xfrm>
            <a:off x="436563" y="2416175"/>
            <a:ext cx="5324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a:lstStyle>
          <a:p>
            <a:r>
              <a:rPr lang="en-US" dirty="0" smtClean="0">
                <a:gradFill>
                  <a:gsLst>
                    <a:gs pos="7258">
                      <a:schemeClr val="bg1"/>
                    </a:gs>
                    <a:gs pos="29000">
                      <a:schemeClr val="bg1"/>
                    </a:gs>
                  </a:gsLst>
                  <a:lin ang="5400000" scaled="0"/>
                </a:gradFill>
              </a:rPr>
              <a:t>SharePoint</a:t>
            </a:r>
          </a:p>
          <a:p>
            <a:r>
              <a:rPr lang="en-US" dirty="0" smtClean="0">
                <a:gradFill>
                  <a:gsLst>
                    <a:gs pos="7258">
                      <a:schemeClr val="bg1"/>
                    </a:gs>
                    <a:gs pos="29000">
                      <a:schemeClr val="bg1"/>
                    </a:gs>
                  </a:gsLst>
                  <a:lin ang="5400000" scaled="0"/>
                </a:gradFill>
              </a:rPr>
              <a:t>Context Provider Class</a:t>
            </a:r>
            <a:endParaRPr lang="en-US" dirty="0">
              <a:gradFill>
                <a:gsLst>
                  <a:gs pos="7258">
                    <a:schemeClr val="bg1"/>
                  </a:gs>
                  <a:gs pos="29000">
                    <a:schemeClr val="bg1"/>
                  </a:gs>
                </a:gsLst>
                <a:lin ang="5400000" scaled="0"/>
              </a:gradFill>
            </a:endParaRPr>
          </a:p>
        </p:txBody>
      </p:sp>
      <p:grpSp>
        <p:nvGrpSpPr>
          <p:cNvPr id="7" name="Group 6"/>
          <p:cNvGrpSpPr/>
          <p:nvPr/>
        </p:nvGrpSpPr>
        <p:grpSpPr>
          <a:xfrm>
            <a:off x="10483660" y="205218"/>
            <a:ext cx="2043304" cy="287338"/>
            <a:chOff x="10305860" y="167118"/>
            <a:chExt cx="2043304" cy="287338"/>
          </a:xfrm>
        </p:grpSpPr>
        <p:sp>
          <p:nvSpPr>
            <p:cNvPr id="8" name="TextBox 7"/>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Programming in C+</a:t>
              </a:r>
            </a:p>
          </p:txBody>
        </p:sp>
        <p:sp>
          <p:nvSpPr>
            <p:cNvPr id="9"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 name="Freeform 9"/>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36238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smtClean="0"/>
              <a:t>Validating Context Token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39" y="1759464"/>
            <a:ext cx="7560622" cy="2940242"/>
          </a:xfrm>
          <a:prstGeom prst="rect">
            <a:avLst/>
          </a:prstGeom>
          <a:ln>
            <a:noFill/>
          </a:ln>
        </p:spPr>
      </p:pic>
      <p:sp>
        <p:nvSpPr>
          <p:cNvPr id="9" name="TextBox 8"/>
          <p:cNvSpPr txBox="1"/>
          <p:nvPr/>
        </p:nvSpPr>
        <p:spPr>
          <a:xfrm>
            <a:off x="274639" y="1219642"/>
            <a:ext cx="1648593" cy="634020"/>
          </a:xfrm>
          <a:prstGeom prst="rect">
            <a:avLst/>
          </a:prstGeom>
          <a:noFill/>
        </p:spPr>
        <p:txBody>
          <a:bodyPr wrap="none" lIns="182880" tIns="146304" rIns="182880" bIns="146304" rtlCol="0">
            <a:spAutoFit/>
          </a:bodyPr>
          <a:lstStyle/>
          <a:p>
            <a:r>
              <a:rPr lang="en-US" sz="2200" spc="-70" dirty="0">
                <a:gradFill>
                  <a:gsLst>
                    <a:gs pos="93805">
                      <a:schemeClr val="tx2"/>
                    </a:gs>
                    <a:gs pos="78000">
                      <a:schemeClr val="tx2"/>
                    </a:gs>
                  </a:gsLst>
                  <a:lin ang="5400000" scaled="0"/>
                </a:gradFill>
              </a:rPr>
              <a:t>Web </a:t>
            </a:r>
            <a:r>
              <a:rPr lang="en-US" sz="2200" spc="-70" dirty="0" smtClean="0">
                <a:gradFill>
                  <a:gsLst>
                    <a:gs pos="93805">
                      <a:schemeClr val="tx2"/>
                    </a:gs>
                    <a:gs pos="78000">
                      <a:schemeClr val="tx2"/>
                    </a:gs>
                  </a:gsLst>
                  <a:lin ang="5400000" scaled="0"/>
                </a:gradFill>
              </a:rPr>
              <a:t>forms</a:t>
            </a:r>
            <a:endParaRPr lang="en-US" sz="2200" spc="-70" dirty="0">
              <a:gradFill>
                <a:gsLst>
                  <a:gs pos="93805">
                    <a:schemeClr val="tx2"/>
                  </a:gs>
                  <a:gs pos="78000">
                    <a:schemeClr val="tx2"/>
                  </a:gs>
                </a:gsLst>
                <a:lin ang="5400000" scaled="0"/>
              </a:gradFill>
            </a:endParaRPr>
          </a:p>
        </p:txBody>
      </p:sp>
      <p:sp>
        <p:nvSpPr>
          <p:cNvPr id="10" name="TextBox 9"/>
          <p:cNvSpPr txBox="1"/>
          <p:nvPr/>
        </p:nvSpPr>
        <p:spPr>
          <a:xfrm>
            <a:off x="274639" y="4586497"/>
            <a:ext cx="1150508" cy="634020"/>
          </a:xfrm>
          <a:prstGeom prst="rect">
            <a:avLst/>
          </a:prstGeom>
          <a:noFill/>
        </p:spPr>
        <p:txBody>
          <a:bodyPr wrap="none" lIns="182880" tIns="146304" rIns="182880" bIns="146304" rtlCol="0">
            <a:spAutoFit/>
          </a:bodyPr>
          <a:lstStyle/>
          <a:p>
            <a:r>
              <a:rPr lang="en-US" sz="2200" spc="-70" dirty="0">
                <a:gradFill>
                  <a:gsLst>
                    <a:gs pos="93805">
                      <a:schemeClr val="tx2"/>
                    </a:gs>
                    <a:gs pos="78000">
                      <a:schemeClr val="tx2"/>
                    </a:gs>
                  </a:gsLst>
                  <a:lin ang="5400000" scaled="0"/>
                </a:gradFill>
              </a:rPr>
              <a:t>MVC 5</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38" y="5198115"/>
            <a:ext cx="5897287" cy="1024885"/>
          </a:xfrm>
          <a:prstGeom prst="rect">
            <a:avLst/>
          </a:prstGeom>
          <a:ln>
            <a:noFill/>
          </a:ln>
        </p:spPr>
      </p:pic>
      <p:grpSp>
        <p:nvGrpSpPr>
          <p:cNvPr id="12" name="Group 11"/>
          <p:cNvGrpSpPr/>
          <p:nvPr/>
        </p:nvGrpSpPr>
        <p:grpSpPr>
          <a:xfrm>
            <a:off x="10483660" y="205218"/>
            <a:ext cx="2043304" cy="287338"/>
            <a:chOff x="10305860" y="167118"/>
            <a:chExt cx="2043304" cy="287338"/>
          </a:xfrm>
        </p:grpSpPr>
        <p:sp>
          <p:nvSpPr>
            <p:cNvPr id="13" name="TextBox 12"/>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Programming in C+</a:t>
              </a:r>
            </a:p>
          </p:txBody>
        </p:sp>
        <p:sp>
          <p:nvSpPr>
            <p:cNvPr id="14"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1688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84900" y="1105838"/>
            <a:ext cx="5976938" cy="4782848"/>
          </a:xfrm>
        </p:spPr>
        <p:txBody>
          <a:bodyPr/>
          <a:lstStyle/>
          <a:p>
            <a:pPr marL="0" indent="0">
              <a:buNone/>
            </a:pPr>
            <a:r>
              <a:rPr lang="en-US" sz="3400" dirty="0" smtClean="0"/>
              <a:t>SharePointContextProvider GetSharePointContext</a:t>
            </a:r>
          </a:p>
          <a:p>
            <a:pPr marL="228600" lvl="1" indent="-228600"/>
            <a:r>
              <a:rPr lang="en-US" sz="2200" dirty="0" smtClean="0"/>
              <a:t>Returns SharePointAcsContext in cloud</a:t>
            </a:r>
          </a:p>
          <a:p>
            <a:pPr marL="228600" lvl="1" indent="-228600"/>
            <a:r>
              <a:rPr lang="en-US" sz="2200" dirty="0" smtClean="0"/>
              <a:t>Returns SharePointHighTrustContext </a:t>
            </a:r>
            <a:br>
              <a:rPr lang="en-US" sz="2200" dirty="0" smtClean="0"/>
            </a:br>
            <a:r>
              <a:rPr lang="en-US" sz="2200" dirty="0" smtClean="0"/>
              <a:t>on premises</a:t>
            </a:r>
          </a:p>
          <a:p>
            <a:pPr marL="0" indent="0">
              <a:spcBef>
                <a:spcPts val="2400"/>
              </a:spcBef>
              <a:buNone/>
            </a:pPr>
            <a:r>
              <a:rPr lang="en-US" sz="3400" dirty="0" smtClean="0"/>
              <a:t>Properties</a:t>
            </a:r>
          </a:p>
          <a:p>
            <a:pPr marL="228600" lvl="1" indent="-228600"/>
            <a:r>
              <a:rPr lang="en-US" sz="2200" dirty="0" smtClean="0"/>
              <a:t>SPAppWebUrl</a:t>
            </a:r>
          </a:p>
          <a:p>
            <a:pPr marL="228600" lvl="1" indent="-228600"/>
            <a:r>
              <a:rPr lang="en-US" sz="2200" dirty="0" smtClean="0"/>
              <a:t>SPClientTag</a:t>
            </a:r>
          </a:p>
          <a:p>
            <a:pPr marL="228600" lvl="1" indent="-228600"/>
            <a:r>
              <a:rPr lang="en-US" sz="2200" dirty="0" smtClean="0"/>
              <a:t>SPHostUrl</a:t>
            </a:r>
          </a:p>
          <a:p>
            <a:pPr marL="228600" lvl="1" indent="-228600"/>
            <a:r>
              <a:rPr lang="en-US" sz="2200" dirty="0" smtClean="0"/>
              <a:t>SPLanguage</a:t>
            </a:r>
          </a:p>
          <a:p>
            <a:pPr marL="228600" lvl="1" indent="-228600"/>
            <a:r>
              <a:rPr lang="en-US" sz="2200" dirty="0" smtClean="0"/>
              <a:t>SPProductNumber</a:t>
            </a:r>
            <a:endParaRPr lang="en-US" sz="2200" dirty="0"/>
          </a:p>
        </p:txBody>
      </p:sp>
      <p:sp>
        <p:nvSpPr>
          <p:cNvPr id="5" name="Rectangle 4"/>
          <p:cNvSpPr/>
          <p:nvPr/>
        </p:nvSpPr>
        <p:spPr bwMode="auto">
          <a:xfrm>
            <a:off x="0" y="0"/>
            <a:ext cx="5761038"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9"/>
          <p:cNvSpPr txBox="1">
            <a:spLocks/>
          </p:cNvSpPr>
          <p:nvPr/>
        </p:nvSpPr>
        <p:spPr>
          <a:xfrm>
            <a:off x="436563" y="2416175"/>
            <a:ext cx="5324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a:lstStyle>
          <a:p>
            <a:r>
              <a:rPr lang="en-US" dirty="0" smtClean="0">
                <a:gradFill>
                  <a:gsLst>
                    <a:gs pos="7258">
                      <a:schemeClr val="bg1"/>
                    </a:gs>
                    <a:gs pos="29000">
                      <a:schemeClr val="bg1"/>
                    </a:gs>
                  </a:gsLst>
                  <a:lin ang="5400000" scaled="0"/>
                </a:gradFill>
              </a:rPr>
              <a:t>Managing SharePoint Context</a:t>
            </a:r>
            <a:endParaRPr lang="en-US" dirty="0">
              <a:gradFill>
                <a:gsLst>
                  <a:gs pos="7258">
                    <a:schemeClr val="bg1"/>
                  </a:gs>
                  <a:gs pos="29000">
                    <a:schemeClr val="bg1"/>
                  </a:gs>
                </a:gsLst>
                <a:lin ang="5400000" scaled="0"/>
              </a:gradFill>
            </a:endParaRPr>
          </a:p>
        </p:txBody>
      </p:sp>
      <p:grpSp>
        <p:nvGrpSpPr>
          <p:cNvPr id="7" name="Group 6"/>
          <p:cNvGrpSpPr/>
          <p:nvPr/>
        </p:nvGrpSpPr>
        <p:grpSpPr>
          <a:xfrm>
            <a:off x="10483660" y="205218"/>
            <a:ext cx="2043304" cy="287338"/>
            <a:chOff x="10305860" y="167118"/>
            <a:chExt cx="2043304" cy="287338"/>
          </a:xfrm>
        </p:grpSpPr>
        <p:sp>
          <p:nvSpPr>
            <p:cNvPr id="8" name="TextBox 7"/>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Programming in C+</a:t>
              </a:r>
            </a:p>
          </p:txBody>
        </p:sp>
        <p:sp>
          <p:nvSpPr>
            <p:cNvPr id="9"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 name="Freeform 9"/>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35199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84900" y="1290504"/>
            <a:ext cx="5976938" cy="4413516"/>
          </a:xfrm>
        </p:spPr>
        <p:txBody>
          <a:bodyPr/>
          <a:lstStyle/>
          <a:p>
            <a:pPr marL="0" indent="0">
              <a:buNone/>
            </a:pPr>
            <a:r>
              <a:rPr lang="en-US" sz="3400" dirty="0" smtClean="0"/>
              <a:t>CSOM</a:t>
            </a:r>
          </a:p>
          <a:p>
            <a:pPr marL="228600" lvl="1" indent="-228600"/>
            <a:r>
              <a:rPr lang="en-US" sz="2200" dirty="0" smtClean="0"/>
              <a:t>CreateAppOnlyClientContextForSPAppWeb</a:t>
            </a:r>
          </a:p>
          <a:p>
            <a:pPr marL="228600" lvl="1" indent="-228600"/>
            <a:r>
              <a:rPr lang="en-US" sz="2200" dirty="0" smtClean="0"/>
              <a:t>CreateAppOnlyClientContextForSPHost</a:t>
            </a:r>
          </a:p>
          <a:p>
            <a:pPr marL="228600" lvl="1" indent="-228600"/>
            <a:r>
              <a:rPr lang="en-US" sz="2200" dirty="0" smtClean="0"/>
              <a:t>CreateUserClientContextForSPAppWeb</a:t>
            </a:r>
          </a:p>
          <a:p>
            <a:pPr marL="228600" lvl="1" indent="-228600"/>
            <a:r>
              <a:rPr lang="en-US" sz="2200" dirty="0" smtClean="0"/>
              <a:t>CreateUserClientContextForSPHost</a:t>
            </a:r>
          </a:p>
          <a:p>
            <a:pPr marL="0" indent="0">
              <a:spcBef>
                <a:spcPts val="2400"/>
              </a:spcBef>
              <a:buNone/>
            </a:pPr>
            <a:r>
              <a:rPr lang="en-US" sz="3400" dirty="0" smtClean="0"/>
              <a:t>REST</a:t>
            </a:r>
          </a:p>
          <a:p>
            <a:pPr marL="228600" lvl="1" indent="-228600"/>
            <a:r>
              <a:rPr lang="en-US" sz="2200" dirty="0" smtClean="0"/>
              <a:t>AppOnlyAccessTokenForSPAppWeb</a:t>
            </a:r>
          </a:p>
          <a:p>
            <a:pPr marL="228600" lvl="1" indent="-228600"/>
            <a:r>
              <a:rPr lang="en-US" sz="2200" dirty="0" smtClean="0"/>
              <a:t>AppOnlyAccessTokenForSPHost</a:t>
            </a:r>
          </a:p>
          <a:p>
            <a:pPr marL="228600" lvl="1" indent="-228600"/>
            <a:r>
              <a:rPr lang="en-US" sz="2200" dirty="0" smtClean="0"/>
              <a:t>UserAccessTokenForSPAppWeb</a:t>
            </a:r>
          </a:p>
          <a:p>
            <a:pPr marL="228600" lvl="1" indent="-228600"/>
            <a:r>
              <a:rPr lang="en-US" sz="2200" dirty="0" smtClean="0"/>
              <a:t>UserAccessTokenForSPHost</a:t>
            </a:r>
            <a:endParaRPr lang="en-US" sz="2200" dirty="0"/>
          </a:p>
        </p:txBody>
      </p:sp>
      <p:sp>
        <p:nvSpPr>
          <p:cNvPr id="5" name="Rectangle 4"/>
          <p:cNvSpPr/>
          <p:nvPr/>
        </p:nvSpPr>
        <p:spPr bwMode="auto">
          <a:xfrm>
            <a:off x="0" y="0"/>
            <a:ext cx="5761038"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9"/>
          <p:cNvSpPr txBox="1">
            <a:spLocks/>
          </p:cNvSpPr>
          <p:nvPr/>
        </p:nvSpPr>
        <p:spPr>
          <a:xfrm>
            <a:off x="436563" y="2416175"/>
            <a:ext cx="5324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a:lstStyle>
          <a:p>
            <a:r>
              <a:rPr lang="en-US" dirty="0" smtClean="0">
                <a:gradFill>
                  <a:gsLst>
                    <a:gs pos="7258">
                      <a:schemeClr val="bg1"/>
                    </a:gs>
                    <a:gs pos="29000">
                      <a:schemeClr val="bg1"/>
                    </a:gs>
                  </a:gsLst>
                  <a:lin ang="5400000" scaled="0"/>
                </a:gradFill>
              </a:rPr>
              <a:t>Managing </a:t>
            </a:r>
            <a:br>
              <a:rPr lang="en-US" dirty="0" smtClean="0">
                <a:gradFill>
                  <a:gsLst>
                    <a:gs pos="7258">
                      <a:schemeClr val="bg1"/>
                    </a:gs>
                    <a:gs pos="29000">
                      <a:schemeClr val="bg1"/>
                    </a:gs>
                  </a:gsLst>
                  <a:lin ang="5400000" scaled="0"/>
                </a:gradFill>
              </a:rPr>
            </a:br>
            <a:r>
              <a:rPr lang="en-US" dirty="0" smtClean="0">
                <a:gradFill>
                  <a:gsLst>
                    <a:gs pos="7258">
                      <a:schemeClr val="bg1"/>
                    </a:gs>
                    <a:gs pos="29000">
                      <a:schemeClr val="bg1"/>
                    </a:gs>
                  </a:gsLst>
                  <a:lin ang="5400000" scaled="0"/>
                </a:gradFill>
              </a:rPr>
              <a:t>Security Tokens</a:t>
            </a:r>
            <a:endParaRPr lang="en-US" dirty="0">
              <a:gradFill>
                <a:gsLst>
                  <a:gs pos="7258">
                    <a:schemeClr val="bg1"/>
                  </a:gs>
                  <a:gs pos="29000">
                    <a:schemeClr val="bg1"/>
                  </a:gs>
                </a:gsLst>
                <a:lin ang="5400000" scaled="0"/>
              </a:gradFill>
            </a:endParaRPr>
          </a:p>
        </p:txBody>
      </p:sp>
      <p:grpSp>
        <p:nvGrpSpPr>
          <p:cNvPr id="7" name="Group 6"/>
          <p:cNvGrpSpPr/>
          <p:nvPr/>
        </p:nvGrpSpPr>
        <p:grpSpPr>
          <a:xfrm>
            <a:off x="10483660" y="205218"/>
            <a:ext cx="2043304" cy="287338"/>
            <a:chOff x="10305860" y="167118"/>
            <a:chExt cx="2043304" cy="287338"/>
          </a:xfrm>
        </p:grpSpPr>
        <p:sp>
          <p:nvSpPr>
            <p:cNvPr id="8" name="TextBox 7"/>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Programming in C+</a:t>
              </a:r>
            </a:p>
          </p:txBody>
        </p:sp>
        <p:sp>
          <p:nvSpPr>
            <p:cNvPr id="9"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 name="Freeform 9"/>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38552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CSOM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26" y="1206500"/>
            <a:ext cx="8559458" cy="5261319"/>
          </a:xfrm>
          <a:prstGeom prst="rect">
            <a:avLst/>
          </a:prstGeom>
        </p:spPr>
      </p:pic>
      <p:grpSp>
        <p:nvGrpSpPr>
          <p:cNvPr id="4" name="Group 3"/>
          <p:cNvGrpSpPr/>
          <p:nvPr/>
        </p:nvGrpSpPr>
        <p:grpSpPr>
          <a:xfrm>
            <a:off x="10483660" y="205218"/>
            <a:ext cx="2043304" cy="287338"/>
            <a:chOff x="10305860" y="167118"/>
            <a:chExt cx="2043304" cy="287338"/>
          </a:xfrm>
        </p:grpSpPr>
        <p:sp>
          <p:nvSpPr>
            <p:cNvPr id="6" name="TextBox 5"/>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Programming in C+</a:t>
              </a:r>
            </a:p>
          </p:txBody>
        </p:sp>
        <p:sp>
          <p:nvSpPr>
            <p:cNvPr id="7"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0499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REST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65" y="1219201"/>
            <a:ext cx="9858936" cy="4038600"/>
          </a:xfrm>
          <a:prstGeom prst="rect">
            <a:avLst/>
          </a:prstGeom>
        </p:spPr>
      </p:pic>
      <p:grpSp>
        <p:nvGrpSpPr>
          <p:cNvPr id="4" name="Group 3"/>
          <p:cNvGrpSpPr/>
          <p:nvPr/>
        </p:nvGrpSpPr>
        <p:grpSpPr>
          <a:xfrm>
            <a:off x="10483660" y="205218"/>
            <a:ext cx="2043304" cy="287338"/>
            <a:chOff x="10305860" y="167118"/>
            <a:chExt cx="2043304" cy="287338"/>
          </a:xfrm>
        </p:grpSpPr>
        <p:sp>
          <p:nvSpPr>
            <p:cNvPr id="6" name="TextBox 5"/>
            <p:cNvSpPr txBox="1"/>
            <p:nvPr/>
          </p:nvSpPr>
          <p:spPr>
            <a:xfrm>
              <a:off x="10305860" y="167118"/>
              <a:ext cx="2043304"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Programming in C+</a:t>
              </a:r>
            </a:p>
          </p:txBody>
        </p:sp>
        <p:sp>
          <p:nvSpPr>
            <p:cNvPr id="7" name="Freeform 5"/>
            <p:cNvSpPr>
              <a:spLocks/>
            </p:cNvSpPr>
            <p:nvPr/>
          </p:nvSpPr>
          <p:spPr bwMode="auto">
            <a:xfrm>
              <a:off x="10315880" y="273050"/>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645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4162" y="1686890"/>
            <a:ext cx="10607675" cy="2179058"/>
          </a:xfrm>
        </p:spPr>
        <p:txBody>
          <a:bodyPr lIns="365760"/>
          <a:lstStyle/>
          <a:p>
            <a:r>
              <a:rPr lang="en-US" dirty="0" smtClean="0"/>
              <a:t>Remote </a:t>
            </a:r>
            <a:r>
              <a:rPr lang="en-US" dirty="0"/>
              <a:t>e</a:t>
            </a:r>
            <a:r>
              <a:rPr lang="en-US" dirty="0" smtClean="0"/>
              <a:t>vent </a:t>
            </a:r>
            <a:br>
              <a:rPr lang="en-US" dirty="0" smtClean="0"/>
            </a:br>
            <a:r>
              <a:rPr lang="en-US" dirty="0" smtClean="0"/>
              <a:t>receivers</a:t>
            </a:r>
            <a:endParaRPr lang="en-US" dirty="0"/>
          </a:p>
        </p:txBody>
      </p:sp>
      <p:sp>
        <p:nvSpPr>
          <p:cNvPr id="5" name="Freeform 9"/>
          <p:cNvSpPr>
            <a:spLocks/>
          </p:cNvSpPr>
          <p:nvPr/>
        </p:nvSpPr>
        <p:spPr bwMode="auto">
          <a:xfrm>
            <a:off x="422276" y="1851990"/>
            <a:ext cx="1131887" cy="1736725"/>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rgbClr val="BF69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p:cNvGrpSpPr/>
          <p:nvPr/>
        </p:nvGrpSpPr>
        <p:grpSpPr>
          <a:xfrm>
            <a:off x="3784601" y="2600326"/>
            <a:ext cx="8194674" cy="4097338"/>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2"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5"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6"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7"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8"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0"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1"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2"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3"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4"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5"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6"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7"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8"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9"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0"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1" name="Rectangle 40"/>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1" name="Rectangle 10"/>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4587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068259"/>
          </a:xfrm>
        </p:spPr>
        <p:txBody>
          <a:bodyPr/>
          <a:lstStyle/>
          <a:p>
            <a:r>
              <a:rPr lang="en-US" sz="6800" dirty="0" smtClean="0"/>
              <a:t>Deep dive into </a:t>
            </a:r>
            <a:br>
              <a:rPr lang="en-US" sz="6800" dirty="0" smtClean="0"/>
            </a:br>
            <a:r>
              <a:rPr lang="en-US" sz="6800" dirty="0" smtClean="0"/>
              <a:t>provider hosted apps</a:t>
            </a:r>
            <a:endParaRPr lang="en-US" sz="6800" dirty="0"/>
          </a:p>
        </p:txBody>
      </p:sp>
      <p:grpSp>
        <p:nvGrpSpPr>
          <p:cNvPr id="3" name="Group 2"/>
          <p:cNvGrpSpPr/>
          <p:nvPr/>
        </p:nvGrpSpPr>
        <p:grpSpPr>
          <a:xfrm>
            <a:off x="7867245" y="1287462"/>
            <a:ext cx="4801005" cy="6449805"/>
            <a:chOff x="8595651" y="2113047"/>
            <a:chExt cx="4084253" cy="5486900"/>
          </a:xfrm>
        </p:grpSpPr>
        <p:sp>
          <p:nvSpPr>
            <p:cNvPr id="6" name="Rectangle 5"/>
            <p:cNvSpPr/>
            <p:nvPr/>
          </p:nvSpPr>
          <p:spPr bwMode="auto">
            <a:xfrm>
              <a:off x="8631238" y="2176463"/>
              <a:ext cx="2369766" cy="1554477"/>
            </a:xfrm>
            <a:prstGeom prst="rect">
              <a:avLst/>
            </a:prstGeom>
            <a:solidFill>
              <a:schemeClr val="bg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7" name="Group 6"/>
            <p:cNvGrpSpPr/>
            <p:nvPr/>
          </p:nvGrpSpPr>
          <p:grpSpPr>
            <a:xfrm>
              <a:off x="8595651" y="2113047"/>
              <a:ext cx="4084253" cy="5486900"/>
              <a:chOff x="7841294" y="1339954"/>
              <a:chExt cx="4004533" cy="5379802"/>
            </a:xfrm>
          </p:grpSpPr>
          <p:sp>
            <p:nvSpPr>
              <p:cNvPr id="8"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9"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0"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1"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1">
                  <a:lumMod val="75000"/>
                  <a:lumOff val="2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2"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3"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4"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15"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grpSp>
      </p:grpSp>
    </p:spTree>
    <p:extLst>
      <p:ext uri="{BB962C8B-B14F-4D97-AF65-F5344CB8AC3E}">
        <p14:creationId xmlns:p14="http://schemas.microsoft.com/office/powerpoint/2010/main" val="12339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84900" y="413341"/>
            <a:ext cx="5976938" cy="6167842"/>
          </a:xfrm>
        </p:spPr>
        <p:txBody>
          <a:bodyPr/>
          <a:lstStyle/>
          <a:p>
            <a:pPr marL="0" indent="0">
              <a:spcBef>
                <a:spcPts val="2400"/>
              </a:spcBef>
              <a:buNone/>
            </a:pPr>
            <a:r>
              <a:rPr lang="en-US" sz="3400" dirty="0" smtClean="0"/>
              <a:t>Event Handler code runs </a:t>
            </a:r>
            <a:br>
              <a:rPr lang="en-US" sz="3400" dirty="0" smtClean="0"/>
            </a:br>
            <a:r>
              <a:rPr lang="en-US" sz="3400" dirty="0" smtClean="0"/>
              <a:t>in remote web</a:t>
            </a:r>
          </a:p>
          <a:p>
            <a:pPr marL="0" indent="0">
              <a:spcBef>
                <a:spcPts val="2400"/>
              </a:spcBef>
              <a:buNone/>
            </a:pPr>
            <a:r>
              <a:rPr lang="en-US" sz="3400" dirty="0" smtClean="0"/>
              <a:t>Deployed as web service </a:t>
            </a:r>
            <a:br>
              <a:rPr lang="en-US" sz="3400" dirty="0" smtClean="0"/>
            </a:br>
            <a:r>
              <a:rPr lang="en-US" sz="3400" dirty="0" smtClean="0"/>
              <a:t>in remote web</a:t>
            </a:r>
          </a:p>
          <a:p>
            <a:pPr marL="0" indent="0">
              <a:spcBef>
                <a:spcPts val="2400"/>
              </a:spcBef>
              <a:buNone/>
            </a:pPr>
            <a:r>
              <a:rPr lang="en-US" sz="3400" dirty="0" smtClean="0"/>
              <a:t>Two-way events</a:t>
            </a:r>
          </a:p>
          <a:p>
            <a:pPr marL="231775" lvl="1" indent="-231775"/>
            <a:r>
              <a:rPr lang="en-US" sz="2200" dirty="0" smtClean="0"/>
              <a:t>“Before” events (aka</a:t>
            </a:r>
            <a:r>
              <a:rPr lang="en-US" sz="2200" dirty="0"/>
              <a:t>,</a:t>
            </a:r>
            <a:r>
              <a:rPr lang="en-US" sz="2200" dirty="0" smtClean="0"/>
              <a:t> “ING” events)</a:t>
            </a:r>
          </a:p>
          <a:p>
            <a:pPr marL="231775" lvl="1" indent="-231775"/>
            <a:r>
              <a:rPr lang="en-US" sz="2200" dirty="0" smtClean="0"/>
              <a:t>Synchronous call</a:t>
            </a:r>
          </a:p>
          <a:p>
            <a:pPr marL="231775" lvl="1" indent="-231775"/>
            <a:r>
              <a:rPr lang="en-US" sz="2200" dirty="0" smtClean="0"/>
              <a:t>Supports a return value</a:t>
            </a:r>
          </a:p>
          <a:p>
            <a:pPr marL="0" indent="0">
              <a:spcBef>
                <a:spcPts val="2400"/>
              </a:spcBef>
              <a:buNone/>
            </a:pPr>
            <a:r>
              <a:rPr lang="en-US" sz="3400" dirty="0" smtClean="0"/>
              <a:t>One-way events</a:t>
            </a:r>
          </a:p>
          <a:p>
            <a:pPr marL="231775" lvl="1" indent="-231775"/>
            <a:r>
              <a:rPr lang="en-US" sz="2200" dirty="0" smtClean="0"/>
              <a:t>“After” events (aka, “ED” events)</a:t>
            </a:r>
          </a:p>
          <a:p>
            <a:pPr marL="231775" lvl="1" indent="-231775"/>
            <a:r>
              <a:rPr lang="en-US" sz="2200" dirty="0" smtClean="0"/>
              <a:t>Asynchronous call</a:t>
            </a:r>
          </a:p>
          <a:p>
            <a:pPr marL="231775" lvl="1" indent="-231775"/>
            <a:r>
              <a:rPr lang="en-US" sz="2200" dirty="0" smtClean="0"/>
              <a:t>No return value</a:t>
            </a:r>
            <a:endParaRPr lang="en-US" sz="2200" dirty="0"/>
          </a:p>
        </p:txBody>
      </p:sp>
      <p:grpSp>
        <p:nvGrpSpPr>
          <p:cNvPr id="5" name="Group 4"/>
          <p:cNvGrpSpPr/>
          <p:nvPr/>
        </p:nvGrpSpPr>
        <p:grpSpPr>
          <a:xfrm>
            <a:off x="10167257" y="182358"/>
            <a:ext cx="2184763" cy="287338"/>
            <a:chOff x="10837817" y="167118"/>
            <a:chExt cx="2184763" cy="287338"/>
          </a:xfrm>
        </p:grpSpPr>
        <p:sp>
          <p:nvSpPr>
            <p:cNvPr id="6" name="TextBox 5"/>
            <p:cNvSpPr txBox="1"/>
            <p:nvPr/>
          </p:nvSpPr>
          <p:spPr>
            <a:xfrm>
              <a:off x="10837817" y="167118"/>
              <a:ext cx="218476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event receivers</a:t>
              </a:r>
            </a:p>
          </p:txBody>
        </p:sp>
        <p:sp>
          <p:nvSpPr>
            <p:cNvPr id="7" name="Freeform 6"/>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Rectangle 7"/>
          <p:cNvSpPr/>
          <p:nvPr/>
        </p:nvSpPr>
        <p:spPr bwMode="auto">
          <a:xfrm>
            <a:off x="0" y="0"/>
            <a:ext cx="5761038"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9"/>
          <p:cNvSpPr txBox="1">
            <a:spLocks/>
          </p:cNvSpPr>
          <p:nvPr/>
        </p:nvSpPr>
        <p:spPr>
          <a:xfrm>
            <a:off x="436563" y="2416175"/>
            <a:ext cx="5324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a:lstStyle>
          <a:p>
            <a:r>
              <a:rPr lang="en-US" dirty="0" smtClean="0">
                <a:gradFill>
                  <a:gsLst>
                    <a:gs pos="70796">
                      <a:schemeClr val="tx1"/>
                    </a:gs>
                    <a:gs pos="29000">
                      <a:schemeClr val="tx1"/>
                    </a:gs>
                  </a:gsLst>
                  <a:lin ang="5400000" scaled="0"/>
                </a:gradFill>
              </a:rPr>
              <a:t>Remote event handlers</a:t>
            </a:r>
            <a:endParaRPr lang="en-US" dirty="0">
              <a:gradFill>
                <a:gsLst>
                  <a:gs pos="70796">
                    <a:schemeClr val="tx1"/>
                  </a:gs>
                  <a:gs pos="29000">
                    <a:schemeClr val="tx1"/>
                  </a:gs>
                </a:gsLst>
                <a:lin ang="5400000" scaled="0"/>
              </a:gradFill>
            </a:endParaRPr>
          </a:p>
        </p:txBody>
      </p:sp>
      <p:sp>
        <p:nvSpPr>
          <p:cNvPr id="10" name="Freeform 9"/>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156127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events</a:t>
            </a:r>
            <a:endParaRPr lang="en-US" dirty="0"/>
          </a:p>
        </p:txBody>
      </p:sp>
      <p:sp>
        <p:nvSpPr>
          <p:cNvPr id="3" name="Slide Number Placeholder 2"/>
          <p:cNvSpPr>
            <a:spLocks noGrp="1"/>
          </p:cNvSpPr>
          <p:nvPr>
            <p:ph type="sldNum" sz="quarter" idx="4294967295"/>
          </p:nvPr>
        </p:nvSpPr>
        <p:spPr>
          <a:xfrm>
            <a:off x="0" y="6526213"/>
            <a:ext cx="571500" cy="223837"/>
          </a:xfrm>
          <a:prstGeom prst="rect">
            <a:avLst/>
          </a:prstGeom>
        </p:spPr>
        <p:txBody>
          <a:bodyPr/>
          <a:lstStyle/>
          <a:p>
            <a:fld id="{727B4C2D-45E2-4621-8491-2995EB46A674}" type="slidenum">
              <a:rPr lang="en-US" smtClean="0"/>
              <a:pPr/>
              <a:t>21</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54369376"/>
              </p:ext>
            </p:extLst>
          </p:nvPr>
        </p:nvGraphicFramePr>
        <p:xfrm>
          <a:off x="246064" y="1212852"/>
          <a:ext cx="11918136" cy="4972047"/>
        </p:xfrm>
        <a:graphic>
          <a:graphicData uri="http://schemas.openxmlformats.org/drawingml/2006/table">
            <a:tbl>
              <a:tblPr firstRow="1" bandRow="1">
                <a:tableStyleId>{5C22544A-7EE6-4342-B048-85BDC9FD1C3A}</a:tableStyleId>
              </a:tblPr>
              <a:tblGrid>
                <a:gridCol w="2423571">
                  <a:extLst>
                    <a:ext uri="{9D8B030D-6E8A-4147-A177-3AD203B41FA5}">
                      <a16:colId xmlns:a16="http://schemas.microsoft.com/office/drawing/2014/main" val="20000"/>
                    </a:ext>
                  </a:extLst>
                </a:gridCol>
                <a:gridCol w="1898913">
                  <a:extLst>
                    <a:ext uri="{9D8B030D-6E8A-4147-A177-3AD203B41FA5}">
                      <a16:colId xmlns:a16="http://schemas.microsoft.com/office/drawing/2014/main" val="20001"/>
                    </a:ext>
                  </a:extLst>
                </a:gridCol>
                <a:gridCol w="1898913">
                  <a:extLst>
                    <a:ext uri="{9D8B030D-6E8A-4147-A177-3AD203B41FA5}">
                      <a16:colId xmlns:a16="http://schemas.microsoft.com/office/drawing/2014/main" val="20002"/>
                    </a:ext>
                  </a:extLst>
                </a:gridCol>
                <a:gridCol w="1898913">
                  <a:extLst>
                    <a:ext uri="{9D8B030D-6E8A-4147-A177-3AD203B41FA5}">
                      <a16:colId xmlns:a16="http://schemas.microsoft.com/office/drawing/2014/main" val="20003"/>
                    </a:ext>
                  </a:extLst>
                </a:gridCol>
                <a:gridCol w="1898913">
                  <a:extLst>
                    <a:ext uri="{9D8B030D-6E8A-4147-A177-3AD203B41FA5}">
                      <a16:colId xmlns:a16="http://schemas.microsoft.com/office/drawing/2014/main" val="20004"/>
                    </a:ext>
                  </a:extLst>
                </a:gridCol>
                <a:gridCol w="1898913">
                  <a:extLst>
                    <a:ext uri="{9D8B030D-6E8A-4147-A177-3AD203B41FA5}">
                      <a16:colId xmlns:a16="http://schemas.microsoft.com/office/drawing/2014/main" val="20005"/>
                    </a:ext>
                  </a:extLst>
                </a:gridCol>
              </a:tblGrid>
              <a:tr h="491511">
                <a:tc>
                  <a:txBody>
                    <a:bodyPr/>
                    <a:lstStyle/>
                    <a:p>
                      <a:endParaRPr lang="en-US" sz="2000" b="0" dirty="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endParaRPr>
                    </a:p>
                  </a:txBody>
                  <a:tcPr marT="91440" marB="91440">
                    <a:lnL w="12700" cmpd="sng">
                      <a:noFill/>
                    </a:lnL>
                    <a:lnR w="12700" cmpd="sng">
                      <a:noFill/>
                    </a:lnR>
                    <a:lnT w="12700" cmpd="sng">
                      <a:noFill/>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000" b="0" dirty="0" smtClean="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rPr>
                        <a:t>SITE</a:t>
                      </a:r>
                      <a:endParaRPr lang="en-US" sz="2000" b="0" dirty="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endParaRPr>
                    </a:p>
                  </a:txBody>
                  <a:tcPr marT="91440" marB="91440">
                    <a:lnL w="12700" cmpd="sng">
                      <a:noFill/>
                    </a:lnL>
                    <a:lnR w="12700" cmpd="sng">
                      <a:noFill/>
                    </a:lnR>
                    <a:lnT w="12700" cmpd="sng">
                      <a:noFill/>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000" b="0" dirty="0" smtClean="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rPr>
                        <a:t>LIST</a:t>
                      </a:r>
                      <a:endParaRPr lang="en-US" sz="2000" b="0" dirty="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endParaRPr>
                    </a:p>
                  </a:txBody>
                  <a:tcPr marT="91440" marB="91440">
                    <a:lnL w="12700" cmpd="sng">
                      <a:noFill/>
                    </a:lnL>
                    <a:lnR w="12700" cmpd="sng">
                      <a:noFill/>
                    </a:lnR>
                    <a:lnT w="12700" cmpd="sng">
                      <a:noFill/>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000" b="0" dirty="0" smtClean="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rPr>
                        <a:t>LIST SCHEMA</a:t>
                      </a:r>
                      <a:endParaRPr lang="en-US" sz="2000" b="0" dirty="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endParaRPr>
                    </a:p>
                  </a:txBody>
                  <a:tcPr marT="91440" marB="91440">
                    <a:lnL w="12700" cmpd="sng">
                      <a:noFill/>
                    </a:lnL>
                    <a:lnR w="12700" cmpd="sng">
                      <a:noFill/>
                    </a:lnR>
                    <a:lnT w="12700" cmpd="sng">
                      <a:noFill/>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000" b="0" dirty="0" smtClean="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rPr>
                        <a:t>LIST</a:t>
                      </a:r>
                      <a:r>
                        <a:rPr lang="en-US" sz="2000" b="0" baseline="0" dirty="0" smtClean="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rPr>
                        <a:t> </a:t>
                      </a:r>
                      <a:r>
                        <a:rPr lang="en-US" sz="2000" b="0" dirty="0" smtClean="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rPr>
                        <a:t>ITEM</a:t>
                      </a:r>
                      <a:endParaRPr lang="en-US" sz="2000" b="0" dirty="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endParaRPr>
                    </a:p>
                  </a:txBody>
                  <a:tcPr marT="91440" marB="91440">
                    <a:lnL w="12700" cmpd="sng">
                      <a:noFill/>
                    </a:lnL>
                    <a:lnR w="12700" cmpd="sng">
                      <a:noFill/>
                    </a:lnR>
                    <a:lnT w="12700" cmpd="sng">
                      <a:noFill/>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2000" b="0" dirty="0" smtClean="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rPr>
                        <a:t>APP</a:t>
                      </a:r>
                      <a:endParaRPr lang="en-US" sz="2000" b="0" dirty="0">
                        <a:gradFill>
                          <a:gsLst>
                            <a:gs pos="12389">
                              <a:schemeClr val="bg1"/>
                            </a:gs>
                            <a:gs pos="29000">
                              <a:schemeClr val="bg1"/>
                            </a:gs>
                          </a:gsLst>
                          <a:lin ang="5400000" scaled="0"/>
                        </a:gradFill>
                        <a:latin typeface="Segoe UI Semibold" panose="020B0702040204020203" pitchFamily="34" charset="0"/>
                        <a:cs typeface="Segoe UI Semibold" panose="020B0702040204020203" pitchFamily="34" charset="0"/>
                      </a:endParaRPr>
                    </a:p>
                  </a:txBody>
                  <a:tcPr marT="91440" marB="91440">
                    <a:lnL w="12700" cmpd="sng">
                      <a:noFill/>
                    </a:lnL>
                    <a:lnR w="12700" cmpd="sng">
                      <a:noFill/>
                    </a:lnR>
                    <a:lnT w="12700" cmpd="sng">
                      <a:noFill/>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373378">
                <a:tc>
                  <a:txBody>
                    <a:bodyPr/>
                    <a:lstStyle/>
                    <a:p>
                      <a:r>
                        <a:rPr lang="en-US" dirty="0" smtClean="0">
                          <a:gradFill>
                            <a:gsLst>
                              <a:gs pos="70796">
                                <a:schemeClr val="tx1"/>
                              </a:gs>
                              <a:gs pos="29000">
                                <a:schemeClr val="tx1"/>
                              </a:gs>
                            </a:gsLst>
                            <a:lin ang="5400000" scaled="0"/>
                          </a:gradFill>
                        </a:rPr>
                        <a:t>Create</a:t>
                      </a:r>
                      <a:endParaRPr lang="en-US" dirty="0">
                        <a:gradFill>
                          <a:gsLst>
                            <a:gs pos="70796">
                              <a:schemeClr val="tx1"/>
                            </a:gs>
                            <a:gs pos="29000">
                              <a:schemeClr val="tx1"/>
                            </a:gs>
                          </a:gsLst>
                          <a:lin ang="5400000" scaled="0"/>
                        </a:gradFill>
                      </a:endParaRPr>
                    </a:p>
                  </a:txBody>
                  <a:tcPr marL="182880">
                    <a:lnL w="19050" cap="flat" cmpd="sng" algn="ctr">
                      <a:solidFill>
                        <a:schemeClr val="bg1">
                          <a:lumMod val="95000"/>
                        </a:schemeClr>
                      </a:solidFill>
                      <a:prstDash val="solid"/>
                      <a:round/>
                      <a:headEnd type="none" w="med" len="med"/>
                      <a:tailEnd type="none" w="med" len="med"/>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3378">
                <a:tc>
                  <a:txBody>
                    <a:bodyPr/>
                    <a:lstStyle/>
                    <a:p>
                      <a:r>
                        <a:rPr lang="en-US" dirty="0" smtClean="0">
                          <a:gradFill>
                            <a:gsLst>
                              <a:gs pos="70796">
                                <a:schemeClr val="tx1"/>
                              </a:gs>
                              <a:gs pos="29000">
                                <a:schemeClr val="tx1"/>
                              </a:gs>
                            </a:gsLst>
                            <a:lin ang="5400000" scaled="0"/>
                          </a:gradFill>
                        </a:rPr>
                        <a:t>Update</a:t>
                      </a:r>
                      <a:endParaRPr lang="en-US" dirty="0">
                        <a:gradFill>
                          <a:gsLst>
                            <a:gs pos="70796">
                              <a:schemeClr val="tx1"/>
                            </a:gs>
                            <a:gs pos="29000">
                              <a:schemeClr val="tx1"/>
                            </a:gs>
                          </a:gsLst>
                          <a:lin ang="5400000" scaled="0"/>
                        </a:gradFill>
                      </a:endParaRPr>
                    </a:p>
                  </a:txBody>
                  <a:tcPr marL="182880">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3378">
                <a:tc>
                  <a:txBody>
                    <a:bodyPr/>
                    <a:lstStyle/>
                    <a:p>
                      <a:r>
                        <a:rPr lang="en-US" dirty="0" smtClean="0">
                          <a:gradFill>
                            <a:gsLst>
                              <a:gs pos="70796">
                                <a:schemeClr val="tx1"/>
                              </a:gs>
                              <a:gs pos="29000">
                                <a:schemeClr val="tx1"/>
                              </a:gs>
                            </a:gsLst>
                            <a:lin ang="5400000" scaled="0"/>
                          </a:gradFill>
                        </a:rPr>
                        <a:t>Delete</a:t>
                      </a:r>
                      <a:endParaRPr lang="en-US" dirty="0">
                        <a:gradFill>
                          <a:gsLst>
                            <a:gs pos="70796">
                              <a:schemeClr val="tx1"/>
                            </a:gs>
                            <a:gs pos="29000">
                              <a:schemeClr val="tx1"/>
                            </a:gs>
                          </a:gsLst>
                          <a:lin ang="5400000" scaled="0"/>
                        </a:gradFill>
                      </a:endParaRPr>
                    </a:p>
                  </a:txBody>
                  <a:tcPr marL="182880">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3378">
                <a:tc>
                  <a:txBody>
                    <a:bodyPr/>
                    <a:lstStyle/>
                    <a:p>
                      <a:r>
                        <a:rPr lang="en-US" dirty="0" smtClean="0">
                          <a:gradFill>
                            <a:gsLst>
                              <a:gs pos="70796">
                                <a:schemeClr val="tx1"/>
                              </a:gs>
                              <a:gs pos="29000">
                                <a:schemeClr val="tx1"/>
                              </a:gs>
                            </a:gsLst>
                            <a:lin ang="5400000" scaled="0"/>
                          </a:gradFill>
                        </a:rPr>
                        <a:t>Move</a:t>
                      </a:r>
                      <a:endParaRPr lang="en-US" dirty="0">
                        <a:gradFill>
                          <a:gsLst>
                            <a:gs pos="70796">
                              <a:schemeClr val="tx1"/>
                            </a:gs>
                            <a:gs pos="29000">
                              <a:schemeClr val="tx1"/>
                            </a:gs>
                          </a:gsLst>
                          <a:lin ang="5400000" scaled="0"/>
                        </a:gradFill>
                      </a:endParaRPr>
                    </a:p>
                  </a:txBody>
                  <a:tcPr marL="182880">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73378">
                <a:tc>
                  <a:txBody>
                    <a:bodyPr/>
                    <a:lstStyle/>
                    <a:p>
                      <a:r>
                        <a:rPr lang="en-US" dirty="0" smtClean="0">
                          <a:gradFill>
                            <a:gsLst>
                              <a:gs pos="70796">
                                <a:schemeClr val="tx1"/>
                              </a:gs>
                              <a:gs pos="29000">
                                <a:schemeClr val="tx1"/>
                              </a:gs>
                            </a:gsLst>
                            <a:lin ang="5400000" scaled="0"/>
                          </a:gradFill>
                        </a:rPr>
                        <a:t>Check-in</a:t>
                      </a:r>
                      <a:endParaRPr lang="en-US" dirty="0">
                        <a:gradFill>
                          <a:gsLst>
                            <a:gs pos="70796">
                              <a:schemeClr val="tx1"/>
                            </a:gs>
                            <a:gs pos="29000">
                              <a:schemeClr val="tx1"/>
                            </a:gs>
                          </a:gsLst>
                          <a:lin ang="5400000" scaled="0"/>
                        </a:gradFill>
                      </a:endParaRPr>
                    </a:p>
                  </a:txBody>
                  <a:tcPr marL="182880">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3378">
                <a:tc>
                  <a:txBody>
                    <a:bodyPr/>
                    <a:lstStyle/>
                    <a:p>
                      <a:r>
                        <a:rPr lang="en-US" dirty="0" smtClean="0">
                          <a:gradFill>
                            <a:gsLst>
                              <a:gs pos="70796">
                                <a:schemeClr val="tx1"/>
                              </a:gs>
                              <a:gs pos="29000">
                                <a:schemeClr val="tx1"/>
                              </a:gs>
                            </a:gsLst>
                            <a:lin ang="5400000" scaled="0"/>
                          </a:gradFill>
                        </a:rPr>
                        <a:t>Uncheck-in</a:t>
                      </a:r>
                      <a:endParaRPr lang="en-US" dirty="0">
                        <a:gradFill>
                          <a:gsLst>
                            <a:gs pos="70796">
                              <a:schemeClr val="tx1"/>
                            </a:gs>
                            <a:gs pos="29000">
                              <a:schemeClr val="tx1"/>
                            </a:gs>
                          </a:gsLst>
                          <a:lin ang="5400000" scaled="0"/>
                        </a:gradFill>
                      </a:endParaRPr>
                    </a:p>
                  </a:txBody>
                  <a:tcPr marL="182880">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73378">
                <a:tc>
                  <a:txBody>
                    <a:bodyPr/>
                    <a:lstStyle/>
                    <a:p>
                      <a:r>
                        <a:rPr lang="en-US" dirty="0" smtClean="0">
                          <a:gradFill>
                            <a:gsLst>
                              <a:gs pos="70796">
                                <a:schemeClr val="tx1"/>
                              </a:gs>
                              <a:gs pos="29000">
                                <a:schemeClr val="tx1"/>
                              </a:gs>
                            </a:gsLst>
                            <a:lin ang="5400000" scaled="0"/>
                          </a:gradFill>
                        </a:rPr>
                        <a:t>Check-out</a:t>
                      </a:r>
                      <a:endParaRPr lang="en-US" dirty="0">
                        <a:gradFill>
                          <a:gsLst>
                            <a:gs pos="70796">
                              <a:schemeClr val="tx1"/>
                            </a:gs>
                            <a:gs pos="29000">
                              <a:schemeClr val="tx1"/>
                            </a:gs>
                          </a:gsLst>
                          <a:lin ang="5400000" scaled="0"/>
                        </a:gradFill>
                      </a:endParaRPr>
                    </a:p>
                  </a:txBody>
                  <a:tcPr marL="182880">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73378">
                <a:tc>
                  <a:txBody>
                    <a:bodyPr/>
                    <a:lstStyle/>
                    <a:p>
                      <a:r>
                        <a:rPr lang="en-US" dirty="0" smtClean="0">
                          <a:gradFill>
                            <a:gsLst>
                              <a:gs pos="70796">
                                <a:schemeClr val="tx1"/>
                              </a:gs>
                              <a:gs pos="29000">
                                <a:schemeClr val="tx1"/>
                              </a:gs>
                            </a:gsLst>
                            <a:lin ang="5400000" scaled="0"/>
                          </a:gradFill>
                        </a:rPr>
                        <a:t>Attachments</a:t>
                      </a:r>
                      <a:endParaRPr lang="en-US" dirty="0">
                        <a:gradFill>
                          <a:gsLst>
                            <a:gs pos="70796">
                              <a:schemeClr val="tx1"/>
                            </a:gs>
                            <a:gs pos="29000">
                              <a:schemeClr val="tx1"/>
                            </a:gs>
                          </a:gsLst>
                          <a:lin ang="5400000" scaled="0"/>
                        </a:gradFill>
                      </a:endParaRPr>
                    </a:p>
                  </a:txBody>
                  <a:tcPr marL="182880">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73378">
                <a:tc>
                  <a:txBody>
                    <a:bodyPr/>
                    <a:lstStyle/>
                    <a:p>
                      <a:r>
                        <a:rPr lang="en-US" dirty="0" smtClean="0">
                          <a:gradFill>
                            <a:gsLst>
                              <a:gs pos="70796">
                                <a:schemeClr val="tx1"/>
                              </a:gs>
                              <a:gs pos="29000">
                                <a:schemeClr val="tx1"/>
                              </a:gs>
                            </a:gsLst>
                            <a:lin ang="5400000" scaled="0"/>
                          </a:gradFill>
                        </a:rPr>
                        <a:t>File move/convert</a:t>
                      </a:r>
                      <a:endParaRPr lang="en-US" dirty="0">
                        <a:gradFill>
                          <a:gsLst>
                            <a:gs pos="70796">
                              <a:schemeClr val="tx1"/>
                            </a:gs>
                            <a:gs pos="29000">
                              <a:schemeClr val="tx1"/>
                            </a:gs>
                          </a:gsLst>
                          <a:lin ang="5400000" scaled="0"/>
                        </a:gradFill>
                      </a:endParaRPr>
                    </a:p>
                  </a:txBody>
                  <a:tcPr marL="182880">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73378">
                <a:tc>
                  <a:txBody>
                    <a:bodyPr/>
                    <a:lstStyle/>
                    <a:p>
                      <a:r>
                        <a:rPr lang="en-US" dirty="0" smtClean="0">
                          <a:gradFill>
                            <a:gsLst>
                              <a:gs pos="70796">
                                <a:schemeClr val="tx1"/>
                              </a:gs>
                              <a:gs pos="29000">
                                <a:schemeClr val="tx1"/>
                              </a:gs>
                            </a:gsLst>
                            <a:lin ang="5400000" scaled="0"/>
                          </a:gradFill>
                        </a:rPr>
                        <a:t>Install</a:t>
                      </a:r>
                      <a:endParaRPr lang="en-US" dirty="0">
                        <a:gradFill>
                          <a:gsLst>
                            <a:gs pos="70796">
                              <a:schemeClr val="tx1"/>
                            </a:gs>
                            <a:gs pos="29000">
                              <a:schemeClr val="tx1"/>
                            </a:gs>
                          </a:gsLst>
                          <a:lin ang="5400000" scaled="0"/>
                        </a:gradFill>
                      </a:endParaRPr>
                    </a:p>
                  </a:txBody>
                  <a:tcPr marL="182880">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73378">
                <a:tc>
                  <a:txBody>
                    <a:bodyPr/>
                    <a:lstStyle/>
                    <a:p>
                      <a:r>
                        <a:rPr lang="en-US" dirty="0" smtClean="0">
                          <a:gradFill>
                            <a:gsLst>
                              <a:gs pos="70796">
                                <a:schemeClr val="tx1"/>
                              </a:gs>
                              <a:gs pos="29000">
                                <a:schemeClr val="tx1"/>
                              </a:gs>
                            </a:gsLst>
                            <a:lin ang="5400000" scaled="0"/>
                          </a:gradFill>
                        </a:rPr>
                        <a:t>Uninstall</a:t>
                      </a:r>
                      <a:endParaRPr lang="en-US" dirty="0">
                        <a:gradFill>
                          <a:gsLst>
                            <a:gs pos="70796">
                              <a:schemeClr val="tx1"/>
                            </a:gs>
                            <a:gs pos="29000">
                              <a:schemeClr val="tx1"/>
                            </a:gs>
                          </a:gsLst>
                          <a:lin ang="5400000" scaled="0"/>
                        </a:gradFill>
                      </a:endParaRPr>
                    </a:p>
                  </a:txBody>
                  <a:tcPr marL="182880">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73378">
                <a:tc>
                  <a:txBody>
                    <a:bodyPr/>
                    <a:lstStyle/>
                    <a:p>
                      <a:r>
                        <a:rPr lang="en-US" dirty="0" smtClean="0">
                          <a:gradFill>
                            <a:gsLst>
                              <a:gs pos="70796">
                                <a:schemeClr val="tx1"/>
                              </a:gs>
                              <a:gs pos="29000">
                                <a:schemeClr val="tx1"/>
                              </a:gs>
                            </a:gsLst>
                            <a:lin ang="5400000" scaled="0"/>
                          </a:gradFill>
                        </a:rPr>
                        <a:t>Update</a:t>
                      </a:r>
                      <a:endParaRPr lang="en-US" dirty="0">
                        <a:gradFill>
                          <a:gsLst>
                            <a:gs pos="70796">
                              <a:schemeClr val="tx1"/>
                            </a:gs>
                            <a:gs pos="29000">
                              <a:schemeClr val="tx1"/>
                            </a:gs>
                          </a:gsLst>
                          <a:lin ang="5400000" scaled="0"/>
                        </a:gradFill>
                      </a:endParaRPr>
                    </a:p>
                  </a:txBody>
                  <a:tcPr marL="182880">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gradFill>
                            <a:gsLst>
                              <a:gs pos="70796">
                                <a:schemeClr val="tx1"/>
                              </a:gs>
                              <a:gs pos="29000">
                                <a:schemeClr val="tx1"/>
                              </a:gs>
                            </a:gsLst>
                            <a:lin ang="5400000" scaled="0"/>
                          </a:gradFill>
                        </a:rPr>
                        <a:t>X</a:t>
                      </a:r>
                      <a:endParaRPr lang="en-US" dirty="0">
                        <a:gradFill>
                          <a:gsLst>
                            <a:gs pos="70796">
                              <a:schemeClr val="tx1"/>
                            </a:gs>
                            <a:gs pos="29000">
                              <a:schemeClr val="tx1"/>
                            </a:gs>
                          </a:gsLst>
                          <a:lin ang="5400000" scaled="0"/>
                        </a:gradFill>
                      </a:endParaRPr>
                    </a:p>
                  </a:txBody>
                  <a:tcPr>
                    <a:lnL w="12700" cmpd="sng">
                      <a:noFill/>
                    </a:lnL>
                    <a:lnR w="12700" cmpd="sng">
                      <a:noFill/>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grpSp>
        <p:nvGrpSpPr>
          <p:cNvPr id="8" name="Group 7"/>
          <p:cNvGrpSpPr/>
          <p:nvPr/>
        </p:nvGrpSpPr>
        <p:grpSpPr>
          <a:xfrm>
            <a:off x="10167257" y="182358"/>
            <a:ext cx="2184763" cy="287338"/>
            <a:chOff x="10837817" y="167118"/>
            <a:chExt cx="2184763" cy="287338"/>
          </a:xfrm>
        </p:grpSpPr>
        <p:sp>
          <p:nvSpPr>
            <p:cNvPr id="9" name="TextBox 8"/>
            <p:cNvSpPr txBox="1"/>
            <p:nvPr/>
          </p:nvSpPr>
          <p:spPr>
            <a:xfrm>
              <a:off x="10837817" y="167118"/>
              <a:ext cx="218476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event receivers</a:t>
              </a:r>
            </a:p>
          </p:txBody>
        </p:sp>
        <p:sp>
          <p:nvSpPr>
            <p:cNvPr id="10" name="Freeform 9"/>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6220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0167257" y="182358"/>
            <a:ext cx="2184763" cy="287338"/>
            <a:chOff x="10837817" y="167118"/>
            <a:chExt cx="2184763" cy="287338"/>
          </a:xfrm>
        </p:grpSpPr>
        <p:sp>
          <p:nvSpPr>
            <p:cNvPr id="9" name="TextBox 8"/>
            <p:cNvSpPr txBox="1"/>
            <p:nvPr/>
          </p:nvSpPr>
          <p:spPr>
            <a:xfrm>
              <a:off x="10837817" y="167118"/>
              <a:ext cx="218476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event receivers</a:t>
              </a:r>
            </a:p>
          </p:txBody>
        </p:sp>
        <p:sp>
          <p:nvSpPr>
            <p:cNvPr id="10" name="Freeform 9"/>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 name="Rectangle 10"/>
          <p:cNvSpPr/>
          <p:nvPr/>
        </p:nvSpPr>
        <p:spPr bwMode="auto">
          <a:xfrm>
            <a:off x="0" y="0"/>
            <a:ext cx="5761038"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Title 9"/>
          <p:cNvSpPr txBox="1">
            <a:spLocks/>
          </p:cNvSpPr>
          <p:nvPr/>
        </p:nvSpPr>
        <p:spPr>
          <a:xfrm>
            <a:off x="436563" y="2416175"/>
            <a:ext cx="5324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a:lstStyle>
          <a:p>
            <a:r>
              <a:rPr lang="en-US" dirty="0" smtClean="0">
                <a:gradFill>
                  <a:gsLst>
                    <a:gs pos="70796">
                      <a:schemeClr val="tx1"/>
                    </a:gs>
                    <a:gs pos="29000">
                      <a:schemeClr val="tx1"/>
                    </a:gs>
                  </a:gsLst>
                  <a:lin ang="5400000" scaled="0"/>
                </a:gradFill>
              </a:rPr>
              <a:t>Adding a remote event receiver</a:t>
            </a:r>
            <a:endParaRPr lang="en-US" dirty="0">
              <a:gradFill>
                <a:gsLst>
                  <a:gs pos="70796">
                    <a:schemeClr val="tx1"/>
                  </a:gs>
                  <a:gs pos="29000">
                    <a:schemeClr val="tx1"/>
                  </a:gs>
                </a:gsLst>
                <a:lin ang="5400000" scaled="0"/>
              </a:gradFill>
            </a:endParaRPr>
          </a:p>
        </p:txBody>
      </p:sp>
      <p:sp>
        <p:nvSpPr>
          <p:cNvPr id="13" name="Freeform 12"/>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620" y="939779"/>
            <a:ext cx="3756679" cy="25962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619" y="3914396"/>
            <a:ext cx="3756679" cy="2140349"/>
          </a:xfrm>
          <a:prstGeom prst="rect">
            <a:avLst/>
          </a:prstGeom>
        </p:spPr>
      </p:pic>
      <p:sp>
        <p:nvSpPr>
          <p:cNvPr id="6" name="TextBox 5"/>
          <p:cNvSpPr txBox="1"/>
          <p:nvPr/>
        </p:nvSpPr>
        <p:spPr>
          <a:xfrm>
            <a:off x="9985398" y="1662356"/>
            <a:ext cx="2176441" cy="1151084"/>
          </a:xfrm>
          <a:prstGeom prst="rect">
            <a:avLst/>
          </a:prstGeom>
          <a:noFill/>
        </p:spPr>
        <p:txBody>
          <a:bodyPr wrap="square" lIns="182880" tIns="0" rIns="0" bIns="0" rtlCol="0">
            <a:spAutoFit/>
          </a:bodyPr>
          <a:lstStyle/>
          <a:p>
            <a:pPr>
              <a:lnSpc>
                <a:spcPct val="90000"/>
              </a:lnSpc>
              <a:spcBef>
                <a:spcPts val="1200"/>
              </a:spcBef>
            </a:pPr>
            <a:r>
              <a:rPr lang="en-US" sz="1800" spc="-70" dirty="0">
                <a:gradFill>
                  <a:gsLst>
                    <a:gs pos="2917">
                      <a:schemeClr val="tx1"/>
                    </a:gs>
                    <a:gs pos="95000">
                      <a:schemeClr val="tx1"/>
                    </a:gs>
                  </a:gsLst>
                  <a:lin ang="5400000" scaled="0"/>
                </a:gradFill>
              </a:rPr>
              <a:t>Use the “Add New” dialog </a:t>
            </a:r>
            <a:endParaRPr lang="en-US" sz="1800" spc="-70" dirty="0" smtClean="0">
              <a:gradFill>
                <a:gsLst>
                  <a:gs pos="2917">
                    <a:schemeClr val="tx1"/>
                  </a:gs>
                  <a:gs pos="95000">
                    <a:schemeClr val="tx1"/>
                  </a:gs>
                </a:gsLst>
                <a:lin ang="5400000" scaled="0"/>
              </a:gradFill>
            </a:endParaRPr>
          </a:p>
          <a:p>
            <a:pPr>
              <a:lnSpc>
                <a:spcPct val="90000"/>
              </a:lnSpc>
              <a:spcBef>
                <a:spcPts val="1200"/>
              </a:spcBef>
            </a:pPr>
            <a:r>
              <a:rPr lang="en-US" sz="1800" spc="-70" dirty="0" smtClean="0">
                <a:gradFill>
                  <a:gsLst>
                    <a:gs pos="2917">
                      <a:schemeClr val="tx1"/>
                    </a:gs>
                    <a:gs pos="95000">
                      <a:schemeClr val="tx1"/>
                    </a:gs>
                  </a:gsLst>
                  <a:lin ang="5400000" scaled="0"/>
                </a:gradFill>
              </a:rPr>
              <a:t>For </a:t>
            </a:r>
            <a:r>
              <a:rPr lang="en-US" sz="1800" spc="-70" dirty="0">
                <a:gradFill>
                  <a:gsLst>
                    <a:gs pos="2917">
                      <a:schemeClr val="tx1"/>
                    </a:gs>
                    <a:gs pos="95000">
                      <a:schemeClr val="tx1"/>
                    </a:gs>
                  </a:gsLst>
                  <a:lin ang="5400000" scaled="0"/>
                </a:gradFill>
              </a:rPr>
              <a:t>Site, List, Item, and </a:t>
            </a:r>
            <a:r>
              <a:rPr lang="en-US" sz="1800" spc="-70" dirty="0" smtClean="0">
                <a:gradFill>
                  <a:gsLst>
                    <a:gs pos="2917">
                      <a:schemeClr val="tx1"/>
                    </a:gs>
                    <a:gs pos="95000">
                      <a:schemeClr val="tx1"/>
                    </a:gs>
                  </a:gsLst>
                  <a:lin ang="5400000" scaled="0"/>
                </a:gradFill>
              </a:rPr>
              <a:t>Schema </a:t>
            </a:r>
            <a:r>
              <a:rPr lang="en-US" sz="1800" spc="-70" dirty="0">
                <a:gradFill>
                  <a:gsLst>
                    <a:gs pos="2917">
                      <a:schemeClr val="tx1"/>
                    </a:gs>
                    <a:gs pos="95000">
                      <a:schemeClr val="tx1"/>
                    </a:gs>
                  </a:gsLst>
                  <a:lin ang="5400000" scaled="0"/>
                </a:gradFill>
              </a:rPr>
              <a:t>events</a:t>
            </a:r>
          </a:p>
        </p:txBody>
      </p:sp>
      <p:sp>
        <p:nvSpPr>
          <p:cNvPr id="15" name="TextBox 14"/>
          <p:cNvSpPr txBox="1"/>
          <p:nvPr/>
        </p:nvSpPr>
        <p:spPr>
          <a:xfrm>
            <a:off x="9985398" y="4735271"/>
            <a:ext cx="2176441" cy="498598"/>
          </a:xfrm>
          <a:prstGeom prst="rect">
            <a:avLst/>
          </a:prstGeom>
          <a:noFill/>
        </p:spPr>
        <p:txBody>
          <a:bodyPr wrap="square" lIns="182880" tIns="0" rIns="0" bIns="0" rtlCol="0">
            <a:spAutoFit/>
          </a:bodyPr>
          <a:lstStyle/>
          <a:p>
            <a:pPr>
              <a:lnSpc>
                <a:spcPct val="90000"/>
              </a:lnSpc>
              <a:spcBef>
                <a:spcPts val="1200"/>
              </a:spcBef>
            </a:pPr>
            <a:r>
              <a:rPr lang="en-US" sz="1800" spc="-70" dirty="0">
                <a:gradFill>
                  <a:gsLst>
                    <a:gs pos="2917">
                      <a:schemeClr val="tx1"/>
                    </a:gs>
                    <a:gs pos="95000">
                      <a:schemeClr val="tx1"/>
                    </a:gs>
                  </a:gsLst>
                  <a:lin ang="5400000" scaled="0"/>
                </a:gradFill>
              </a:rPr>
              <a:t>Use the “Properties” </a:t>
            </a:r>
            <a:r>
              <a:rPr lang="en-US" sz="1800" spc="-70" dirty="0" smtClean="0">
                <a:gradFill>
                  <a:gsLst>
                    <a:gs pos="2917">
                      <a:schemeClr val="tx1"/>
                    </a:gs>
                    <a:gs pos="95000">
                      <a:schemeClr val="tx1"/>
                    </a:gs>
                  </a:gsLst>
                  <a:lin ang="5400000" scaled="0"/>
                </a:gradFill>
              </a:rPr>
              <a:t>dialog for </a:t>
            </a:r>
            <a:r>
              <a:rPr lang="en-US" sz="1800" spc="-70" dirty="0">
                <a:gradFill>
                  <a:gsLst>
                    <a:gs pos="2917">
                      <a:schemeClr val="tx1"/>
                    </a:gs>
                    <a:gs pos="95000">
                      <a:schemeClr val="tx1"/>
                    </a:gs>
                  </a:gsLst>
                  <a:lin ang="5400000" scaled="0"/>
                </a:gradFill>
              </a:rPr>
              <a:t>App events</a:t>
            </a:r>
          </a:p>
        </p:txBody>
      </p:sp>
    </p:spTree>
    <p:extLst>
      <p:ext uri="{BB962C8B-B14F-4D97-AF65-F5344CB8AC3E}">
        <p14:creationId xmlns:p14="http://schemas.microsoft.com/office/powerpoint/2010/main" val="377885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smtClean="0"/>
              <a:t>IRemoteEventService</a:t>
            </a:r>
            <a:endParaRPr lang="en-US" dirty="0"/>
          </a:p>
        </p:txBody>
      </p:sp>
      <p:sp>
        <p:nvSpPr>
          <p:cNvPr id="2" name="Text Placeholder 1"/>
          <p:cNvSpPr>
            <a:spLocks noGrp="1"/>
          </p:cNvSpPr>
          <p:nvPr>
            <p:ph type="body" sz="quarter" idx="4294967295"/>
          </p:nvPr>
        </p:nvSpPr>
        <p:spPr>
          <a:xfrm>
            <a:off x="274639" y="1223963"/>
            <a:ext cx="11149013" cy="489365"/>
          </a:xfrm>
        </p:spPr>
        <p:txBody>
          <a:bodyPr/>
          <a:lstStyle/>
          <a:p>
            <a:pPr marL="0" indent="0">
              <a:buNone/>
            </a:pPr>
            <a:r>
              <a:rPr lang="en-US" sz="2200" spc="-70" dirty="0">
                <a:gradFill>
                  <a:gsLst>
                    <a:gs pos="93805">
                      <a:schemeClr val="tx2"/>
                    </a:gs>
                    <a:gs pos="78000">
                      <a:schemeClr val="tx2"/>
                    </a:gs>
                  </a:gsLst>
                  <a:lin ang="5400000" scaled="0"/>
                </a:gradFill>
                <a:latin typeface="+mn-lt"/>
              </a:rPr>
              <a:t>Must be implemented by the remote web service</a:t>
            </a:r>
          </a:p>
        </p:txBody>
      </p:sp>
      <p:sp>
        <p:nvSpPr>
          <p:cNvPr id="4" name="Slide Number Placeholder 3"/>
          <p:cNvSpPr>
            <a:spLocks noGrp="1"/>
          </p:cNvSpPr>
          <p:nvPr>
            <p:ph type="sldNum" sz="quarter" idx="4294967295"/>
          </p:nvPr>
        </p:nvSpPr>
        <p:spPr>
          <a:xfrm>
            <a:off x="0" y="6526213"/>
            <a:ext cx="571500" cy="223837"/>
          </a:xfrm>
          <a:prstGeom prst="rect">
            <a:avLst/>
          </a:prstGeom>
        </p:spPr>
        <p:txBody>
          <a:bodyPr/>
          <a:lstStyle/>
          <a:p>
            <a:fld id="{727B4C2D-45E2-4621-8491-2995EB46A674}" type="slidenum">
              <a:rPr lang="en-US" smtClean="0"/>
              <a:pPr/>
              <a:t>23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88" y="1758774"/>
            <a:ext cx="7570513" cy="4438826"/>
          </a:xfrm>
          <a:prstGeom prst="rect">
            <a:avLst/>
          </a:prstGeom>
        </p:spPr>
      </p:pic>
      <p:grpSp>
        <p:nvGrpSpPr>
          <p:cNvPr id="7" name="Group 6"/>
          <p:cNvGrpSpPr/>
          <p:nvPr/>
        </p:nvGrpSpPr>
        <p:grpSpPr>
          <a:xfrm>
            <a:off x="10167257" y="182358"/>
            <a:ext cx="2184763" cy="287338"/>
            <a:chOff x="10837817" y="167118"/>
            <a:chExt cx="2184763" cy="287338"/>
          </a:xfrm>
        </p:grpSpPr>
        <p:sp>
          <p:nvSpPr>
            <p:cNvPr id="8" name="TextBox 7"/>
            <p:cNvSpPr txBox="1"/>
            <p:nvPr/>
          </p:nvSpPr>
          <p:spPr>
            <a:xfrm>
              <a:off x="10837817" y="167118"/>
              <a:ext cx="218476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event receivers</a:t>
              </a:r>
            </a:p>
          </p:txBody>
        </p:sp>
        <p:sp>
          <p:nvSpPr>
            <p:cNvPr id="9" name="Freeform 8"/>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7643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84900" y="1295121"/>
            <a:ext cx="5976938" cy="4404283"/>
          </a:xfrm>
        </p:spPr>
        <p:txBody>
          <a:bodyPr/>
          <a:lstStyle/>
          <a:p>
            <a:pPr marL="0" indent="0">
              <a:spcBef>
                <a:spcPts val="2400"/>
              </a:spcBef>
              <a:buNone/>
            </a:pPr>
            <a:r>
              <a:rPr lang="en-US" sz="3400" dirty="0" smtClean="0"/>
              <a:t>Passed to web service </a:t>
            </a:r>
            <a:br>
              <a:rPr lang="en-US" sz="3400" dirty="0" smtClean="0"/>
            </a:br>
            <a:r>
              <a:rPr lang="en-US" sz="3400" dirty="0" smtClean="0"/>
              <a:t>in response to event</a:t>
            </a:r>
          </a:p>
          <a:p>
            <a:pPr marL="0" indent="0">
              <a:spcBef>
                <a:spcPts val="2400"/>
              </a:spcBef>
              <a:buNone/>
            </a:pPr>
            <a:r>
              <a:rPr lang="en-US" sz="3400" dirty="0" smtClean="0"/>
              <a:t>Provides contextual information</a:t>
            </a:r>
          </a:p>
          <a:p>
            <a:pPr marL="0" indent="0">
              <a:spcBef>
                <a:spcPts val="2400"/>
              </a:spcBef>
              <a:buNone/>
            </a:pPr>
            <a:r>
              <a:rPr lang="en-US" sz="3400" dirty="0" smtClean="0"/>
              <a:t>Supports reading and </a:t>
            </a:r>
            <a:br>
              <a:rPr lang="en-US" sz="3400" dirty="0" smtClean="0"/>
            </a:br>
            <a:r>
              <a:rPr lang="en-US" sz="3400" dirty="0" smtClean="0"/>
              <a:t>updating user inputs</a:t>
            </a:r>
          </a:p>
          <a:p>
            <a:pPr marL="0" indent="0">
              <a:spcBef>
                <a:spcPts val="2400"/>
              </a:spcBef>
              <a:buNone/>
            </a:pPr>
            <a:r>
              <a:rPr lang="en-US" sz="3400" dirty="0" smtClean="0"/>
              <a:t>Allows for data validation</a:t>
            </a:r>
            <a:endParaRPr lang="en-US" sz="3400" dirty="0"/>
          </a:p>
        </p:txBody>
      </p:sp>
      <p:grpSp>
        <p:nvGrpSpPr>
          <p:cNvPr id="5" name="Group 4"/>
          <p:cNvGrpSpPr/>
          <p:nvPr/>
        </p:nvGrpSpPr>
        <p:grpSpPr>
          <a:xfrm>
            <a:off x="10167257" y="182358"/>
            <a:ext cx="2184763" cy="287338"/>
            <a:chOff x="10837817" y="167118"/>
            <a:chExt cx="2184763" cy="287338"/>
          </a:xfrm>
        </p:grpSpPr>
        <p:sp>
          <p:nvSpPr>
            <p:cNvPr id="6" name="TextBox 5"/>
            <p:cNvSpPr txBox="1"/>
            <p:nvPr/>
          </p:nvSpPr>
          <p:spPr>
            <a:xfrm>
              <a:off x="10837817" y="167118"/>
              <a:ext cx="218476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event receivers</a:t>
              </a:r>
            </a:p>
          </p:txBody>
        </p:sp>
        <p:sp>
          <p:nvSpPr>
            <p:cNvPr id="7" name="Freeform 6"/>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Rectangle 7"/>
          <p:cNvSpPr/>
          <p:nvPr/>
        </p:nvSpPr>
        <p:spPr bwMode="auto">
          <a:xfrm>
            <a:off x="0" y="0"/>
            <a:ext cx="5761038"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9"/>
          <p:cNvSpPr txBox="1">
            <a:spLocks/>
          </p:cNvSpPr>
          <p:nvPr/>
        </p:nvSpPr>
        <p:spPr>
          <a:xfrm>
            <a:off x="436563" y="2416175"/>
            <a:ext cx="5324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a:lstStyle>
          <a:p>
            <a:r>
              <a:rPr lang="en-US" dirty="0" smtClean="0">
                <a:gradFill>
                  <a:gsLst>
                    <a:gs pos="70796">
                      <a:schemeClr val="tx1"/>
                    </a:gs>
                    <a:gs pos="29000">
                      <a:schemeClr val="tx1"/>
                    </a:gs>
                  </a:gsLst>
                  <a:lin ang="5400000" scaled="0"/>
                </a:gradFill>
              </a:rPr>
              <a:t>SPRemoteEvent</a:t>
            </a:r>
            <a:br>
              <a:rPr lang="en-US" dirty="0" smtClean="0">
                <a:gradFill>
                  <a:gsLst>
                    <a:gs pos="70796">
                      <a:schemeClr val="tx1"/>
                    </a:gs>
                    <a:gs pos="29000">
                      <a:schemeClr val="tx1"/>
                    </a:gs>
                  </a:gsLst>
                  <a:lin ang="5400000" scaled="0"/>
                </a:gradFill>
              </a:rPr>
            </a:br>
            <a:r>
              <a:rPr lang="en-US" dirty="0" smtClean="0">
                <a:gradFill>
                  <a:gsLst>
                    <a:gs pos="70796">
                      <a:schemeClr val="tx1"/>
                    </a:gs>
                    <a:gs pos="29000">
                      <a:schemeClr val="tx1"/>
                    </a:gs>
                  </a:gsLst>
                  <a:lin ang="5400000" scaled="0"/>
                </a:gradFill>
              </a:rPr>
              <a:t>Properties</a:t>
            </a:r>
            <a:endParaRPr lang="en-US" dirty="0">
              <a:gradFill>
                <a:gsLst>
                  <a:gs pos="70796">
                    <a:schemeClr val="tx1"/>
                  </a:gs>
                  <a:gs pos="29000">
                    <a:schemeClr val="tx1"/>
                  </a:gs>
                </a:gsLst>
                <a:lin ang="5400000" scaled="0"/>
              </a:gradFill>
            </a:endParaRPr>
          </a:p>
        </p:txBody>
      </p:sp>
      <p:sp>
        <p:nvSpPr>
          <p:cNvPr id="10" name="Freeform 9"/>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18905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84900" y="2362260"/>
            <a:ext cx="5976938" cy="2270005"/>
          </a:xfrm>
        </p:spPr>
        <p:txBody>
          <a:bodyPr/>
          <a:lstStyle/>
          <a:p>
            <a:pPr marL="0" indent="0">
              <a:spcBef>
                <a:spcPts val="2400"/>
              </a:spcBef>
              <a:buNone/>
            </a:pPr>
            <a:r>
              <a:rPr lang="en-US" sz="3400" dirty="0"/>
              <a:t>Returns by two-way events</a:t>
            </a:r>
          </a:p>
          <a:p>
            <a:pPr marL="0" indent="0">
              <a:spcBef>
                <a:spcPts val="2400"/>
              </a:spcBef>
              <a:buNone/>
            </a:pPr>
            <a:r>
              <a:rPr lang="en-US" sz="3400" dirty="0"/>
              <a:t>Allows events to be cancelled</a:t>
            </a:r>
          </a:p>
          <a:p>
            <a:pPr marL="0" indent="0">
              <a:spcBef>
                <a:spcPts val="2400"/>
              </a:spcBef>
              <a:buNone/>
            </a:pPr>
            <a:r>
              <a:rPr lang="en-US" sz="3400" dirty="0"/>
              <a:t>Allows status to be returned</a:t>
            </a:r>
          </a:p>
        </p:txBody>
      </p:sp>
      <p:grpSp>
        <p:nvGrpSpPr>
          <p:cNvPr id="5" name="Group 4"/>
          <p:cNvGrpSpPr/>
          <p:nvPr/>
        </p:nvGrpSpPr>
        <p:grpSpPr>
          <a:xfrm>
            <a:off x="10167257" y="182358"/>
            <a:ext cx="2184763" cy="287338"/>
            <a:chOff x="10837817" y="167118"/>
            <a:chExt cx="2184763" cy="287338"/>
          </a:xfrm>
        </p:grpSpPr>
        <p:sp>
          <p:nvSpPr>
            <p:cNvPr id="6" name="TextBox 5"/>
            <p:cNvSpPr txBox="1"/>
            <p:nvPr/>
          </p:nvSpPr>
          <p:spPr>
            <a:xfrm>
              <a:off x="10837817" y="167118"/>
              <a:ext cx="218476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event receivers</a:t>
              </a:r>
            </a:p>
          </p:txBody>
        </p:sp>
        <p:sp>
          <p:nvSpPr>
            <p:cNvPr id="7" name="Freeform 6"/>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Rectangle 7"/>
          <p:cNvSpPr/>
          <p:nvPr/>
        </p:nvSpPr>
        <p:spPr bwMode="auto">
          <a:xfrm>
            <a:off x="0" y="0"/>
            <a:ext cx="5761038"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9"/>
          <p:cNvSpPr txBox="1">
            <a:spLocks/>
          </p:cNvSpPr>
          <p:nvPr/>
        </p:nvSpPr>
        <p:spPr>
          <a:xfrm>
            <a:off x="436563" y="2416175"/>
            <a:ext cx="5324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a:lstStyle>
          <a:p>
            <a:r>
              <a:rPr lang="en-US" dirty="0" smtClean="0">
                <a:gradFill>
                  <a:gsLst>
                    <a:gs pos="70796">
                      <a:schemeClr val="tx1"/>
                    </a:gs>
                    <a:gs pos="29000">
                      <a:schemeClr val="tx1"/>
                    </a:gs>
                  </a:gsLst>
                  <a:lin ang="5400000" scaled="0"/>
                </a:gradFill>
              </a:rPr>
              <a:t>SPRemoteEvent</a:t>
            </a:r>
            <a:br>
              <a:rPr lang="en-US" dirty="0" smtClean="0">
                <a:gradFill>
                  <a:gsLst>
                    <a:gs pos="70796">
                      <a:schemeClr val="tx1"/>
                    </a:gs>
                    <a:gs pos="29000">
                      <a:schemeClr val="tx1"/>
                    </a:gs>
                  </a:gsLst>
                  <a:lin ang="5400000" scaled="0"/>
                </a:gradFill>
              </a:rPr>
            </a:br>
            <a:r>
              <a:rPr lang="en-US" dirty="0" smtClean="0">
                <a:gradFill>
                  <a:gsLst>
                    <a:gs pos="70796">
                      <a:schemeClr val="tx1"/>
                    </a:gs>
                    <a:gs pos="29000">
                      <a:schemeClr val="tx1"/>
                    </a:gs>
                  </a:gsLst>
                  <a:lin ang="5400000" scaled="0"/>
                </a:gradFill>
              </a:rPr>
              <a:t>Result</a:t>
            </a:r>
            <a:endParaRPr lang="en-US" dirty="0">
              <a:gradFill>
                <a:gsLst>
                  <a:gs pos="70796">
                    <a:schemeClr val="tx1"/>
                  </a:gs>
                  <a:gs pos="29000">
                    <a:schemeClr val="tx1"/>
                  </a:gs>
                </a:gsLst>
                <a:lin ang="5400000" scaled="0"/>
              </a:gradFill>
            </a:endParaRPr>
          </a:p>
        </p:txBody>
      </p:sp>
      <p:sp>
        <p:nvSpPr>
          <p:cNvPr id="10" name="Freeform 9"/>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377956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events receivers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12" y="1846017"/>
            <a:ext cx="5895230" cy="2217641"/>
          </a:xfrm>
          <a:prstGeom prst="rect">
            <a:avLst/>
          </a:prstGeom>
          <a:ln>
            <a:no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12" y="4775710"/>
            <a:ext cx="9637502" cy="1561590"/>
          </a:xfrm>
          <a:prstGeom prst="rect">
            <a:avLst/>
          </a:prstGeom>
          <a:ln>
            <a:noFill/>
          </a:ln>
        </p:spPr>
      </p:pic>
      <p:grpSp>
        <p:nvGrpSpPr>
          <p:cNvPr id="10" name="Group 9"/>
          <p:cNvGrpSpPr/>
          <p:nvPr/>
        </p:nvGrpSpPr>
        <p:grpSpPr>
          <a:xfrm>
            <a:off x="10167257" y="182358"/>
            <a:ext cx="2184763" cy="287338"/>
            <a:chOff x="10837817" y="167118"/>
            <a:chExt cx="2184763" cy="287338"/>
          </a:xfrm>
        </p:grpSpPr>
        <p:sp>
          <p:nvSpPr>
            <p:cNvPr id="11" name="TextBox 10"/>
            <p:cNvSpPr txBox="1"/>
            <p:nvPr/>
          </p:nvSpPr>
          <p:spPr>
            <a:xfrm>
              <a:off x="10837817" y="167118"/>
              <a:ext cx="218476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event receivers</a:t>
              </a:r>
            </a:p>
          </p:txBody>
        </p:sp>
        <p:sp>
          <p:nvSpPr>
            <p:cNvPr id="12" name="Freeform 11"/>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 name="TextBox 12"/>
          <p:cNvSpPr txBox="1"/>
          <p:nvPr/>
        </p:nvSpPr>
        <p:spPr>
          <a:xfrm>
            <a:off x="274639" y="1219642"/>
            <a:ext cx="6701578" cy="634020"/>
          </a:xfrm>
          <a:prstGeom prst="rect">
            <a:avLst/>
          </a:prstGeom>
          <a:noFill/>
        </p:spPr>
        <p:txBody>
          <a:bodyPr wrap="none" lIns="182880" tIns="146304" rIns="182880" bIns="146304" rtlCol="0">
            <a:spAutoFit/>
          </a:bodyPr>
          <a:lstStyle/>
          <a:p>
            <a:r>
              <a:rPr lang="en-US" sz="2200" spc="-70" dirty="0">
                <a:gradFill>
                  <a:gsLst>
                    <a:gs pos="93805">
                      <a:schemeClr val="tx2"/>
                    </a:gs>
                    <a:gs pos="78000">
                      <a:schemeClr val="tx2"/>
                    </a:gs>
                  </a:gsLst>
                  <a:lin ang="5400000" scaled="0"/>
                </a:gradFill>
              </a:rPr>
              <a:t>CAML e</a:t>
            </a:r>
            <a:r>
              <a:rPr lang="en-US" sz="2200" spc="-70" dirty="0" smtClean="0">
                <a:gradFill>
                  <a:gsLst>
                    <a:gs pos="93805">
                      <a:schemeClr val="tx2"/>
                    </a:gs>
                    <a:gs pos="78000">
                      <a:schemeClr val="tx2"/>
                    </a:gs>
                  </a:gsLst>
                  <a:lin ang="5400000" scaled="0"/>
                </a:gradFill>
              </a:rPr>
              <a:t>lement </a:t>
            </a:r>
            <a:r>
              <a:rPr lang="en-US" sz="2200" spc="-70" dirty="0">
                <a:gradFill>
                  <a:gsLst>
                    <a:gs pos="93805">
                      <a:schemeClr val="tx2"/>
                    </a:gs>
                    <a:gs pos="78000">
                      <a:schemeClr val="tx2"/>
                    </a:gs>
                  </a:gsLst>
                  <a:lin ang="5400000" scaled="0"/>
                </a:gradFill>
              </a:rPr>
              <a:t>for </a:t>
            </a:r>
            <a:r>
              <a:rPr lang="en-US" sz="2200" spc="-70" dirty="0" smtClean="0">
                <a:gradFill>
                  <a:gsLst>
                    <a:gs pos="93805">
                      <a:schemeClr val="tx2"/>
                    </a:gs>
                    <a:gs pos="78000">
                      <a:schemeClr val="tx2"/>
                    </a:gs>
                  </a:gsLst>
                  <a:lin ang="5400000" scaled="0"/>
                </a:gradFill>
              </a:rPr>
              <a:t>lists</a:t>
            </a:r>
            <a:r>
              <a:rPr lang="en-US" sz="2200" spc="-70" dirty="0">
                <a:gradFill>
                  <a:gsLst>
                    <a:gs pos="93805">
                      <a:schemeClr val="tx2"/>
                    </a:gs>
                    <a:gs pos="78000">
                      <a:schemeClr val="tx2"/>
                    </a:gs>
                  </a:gsLst>
                  <a:lin ang="5400000" scaled="0"/>
                </a:gradFill>
              </a:rPr>
              <a:t>, </a:t>
            </a:r>
            <a:r>
              <a:rPr lang="en-US" sz="2200" spc="-70" dirty="0" smtClean="0">
                <a:gradFill>
                  <a:gsLst>
                    <a:gs pos="93805">
                      <a:schemeClr val="tx2"/>
                    </a:gs>
                    <a:gs pos="78000">
                      <a:schemeClr val="tx2"/>
                    </a:gs>
                  </a:gsLst>
                  <a:lin ang="5400000" scaled="0"/>
                </a:gradFill>
              </a:rPr>
              <a:t>items</a:t>
            </a:r>
            <a:r>
              <a:rPr lang="en-US" sz="2200" spc="-70" dirty="0">
                <a:gradFill>
                  <a:gsLst>
                    <a:gs pos="93805">
                      <a:schemeClr val="tx2"/>
                    </a:gs>
                    <a:gs pos="78000">
                      <a:schemeClr val="tx2"/>
                    </a:gs>
                  </a:gsLst>
                  <a:lin ang="5400000" scaled="0"/>
                </a:gradFill>
              </a:rPr>
              <a:t>, s</a:t>
            </a:r>
            <a:r>
              <a:rPr lang="en-US" sz="2200" spc="-70" dirty="0" smtClean="0">
                <a:gradFill>
                  <a:gsLst>
                    <a:gs pos="93805">
                      <a:schemeClr val="tx2"/>
                    </a:gs>
                    <a:gs pos="78000">
                      <a:schemeClr val="tx2"/>
                    </a:gs>
                  </a:gsLst>
                  <a:lin ang="5400000" scaled="0"/>
                </a:gradFill>
              </a:rPr>
              <a:t>ites</a:t>
            </a:r>
            <a:r>
              <a:rPr lang="en-US" sz="2200" spc="-70" dirty="0">
                <a:gradFill>
                  <a:gsLst>
                    <a:gs pos="93805">
                      <a:schemeClr val="tx2"/>
                    </a:gs>
                    <a:gs pos="78000">
                      <a:schemeClr val="tx2"/>
                    </a:gs>
                  </a:gsLst>
                  <a:lin ang="5400000" scaled="0"/>
                </a:gradFill>
              </a:rPr>
              <a:t>, </a:t>
            </a:r>
            <a:r>
              <a:rPr lang="en-US" sz="2200" spc="-70" dirty="0" smtClean="0">
                <a:gradFill>
                  <a:gsLst>
                    <a:gs pos="93805">
                      <a:schemeClr val="tx2"/>
                    </a:gs>
                    <a:gs pos="78000">
                      <a:schemeClr val="tx2"/>
                    </a:gs>
                  </a:gsLst>
                  <a:lin ang="5400000" scaled="0"/>
                </a:gradFill>
              </a:rPr>
              <a:t>and schema </a:t>
            </a:r>
            <a:r>
              <a:rPr lang="en-US" sz="2200" spc="-70" dirty="0">
                <a:gradFill>
                  <a:gsLst>
                    <a:gs pos="93805">
                      <a:schemeClr val="tx2"/>
                    </a:gs>
                    <a:gs pos="78000">
                      <a:schemeClr val="tx2"/>
                    </a:gs>
                  </a:gsLst>
                  <a:lin ang="5400000" scaled="0"/>
                </a:gradFill>
              </a:rPr>
              <a:t>events</a:t>
            </a:r>
          </a:p>
        </p:txBody>
      </p:sp>
      <p:sp>
        <p:nvSpPr>
          <p:cNvPr id="14" name="TextBox 13"/>
          <p:cNvSpPr txBox="1"/>
          <p:nvPr/>
        </p:nvSpPr>
        <p:spPr>
          <a:xfrm>
            <a:off x="274638" y="4129297"/>
            <a:ext cx="6038403" cy="634020"/>
          </a:xfrm>
          <a:prstGeom prst="rect">
            <a:avLst/>
          </a:prstGeom>
          <a:noFill/>
        </p:spPr>
        <p:txBody>
          <a:bodyPr wrap="square" lIns="182880" tIns="146304" rIns="182880" bIns="146304" rtlCol="0">
            <a:spAutoFit/>
          </a:bodyPr>
          <a:lstStyle/>
          <a:p>
            <a:r>
              <a:rPr lang="en-US" sz="2200" spc="-70" dirty="0">
                <a:gradFill>
                  <a:gsLst>
                    <a:gs pos="93805">
                      <a:schemeClr val="tx2"/>
                    </a:gs>
                    <a:gs pos="78000">
                      <a:schemeClr val="tx2"/>
                    </a:gs>
                  </a:gsLst>
                  <a:lin ang="5400000" scaled="0"/>
                </a:gradFill>
              </a:rPr>
              <a:t>App </a:t>
            </a:r>
            <a:r>
              <a:rPr lang="en-US" sz="2200" spc="-70" dirty="0" smtClean="0">
                <a:gradFill>
                  <a:gsLst>
                    <a:gs pos="93805">
                      <a:schemeClr val="tx2"/>
                    </a:gs>
                    <a:gs pos="78000">
                      <a:schemeClr val="tx2"/>
                    </a:gs>
                  </a:gsLst>
                  <a:lin ang="5400000" scaled="0"/>
                </a:gradFill>
              </a:rPr>
              <a:t>manifest </a:t>
            </a:r>
            <a:r>
              <a:rPr lang="en-US" sz="2200" spc="-70" dirty="0">
                <a:gradFill>
                  <a:gsLst>
                    <a:gs pos="93805">
                      <a:schemeClr val="tx2"/>
                    </a:gs>
                    <a:gs pos="78000">
                      <a:schemeClr val="tx2"/>
                    </a:gs>
                  </a:gsLst>
                  <a:lin ang="5400000" scaled="0"/>
                </a:gradFill>
              </a:rPr>
              <a:t>for </a:t>
            </a:r>
            <a:r>
              <a:rPr lang="en-US" sz="2200" spc="-70" dirty="0" smtClean="0">
                <a:gradFill>
                  <a:gsLst>
                    <a:gs pos="93805">
                      <a:schemeClr val="tx2"/>
                    </a:gs>
                    <a:gs pos="78000">
                      <a:schemeClr val="tx2"/>
                    </a:gs>
                  </a:gsLst>
                  <a:lin ang="5400000" scaled="0"/>
                </a:gradFill>
              </a:rPr>
              <a:t>app </a:t>
            </a:r>
            <a:r>
              <a:rPr lang="en-US" sz="2200" spc="-70" dirty="0">
                <a:gradFill>
                  <a:gsLst>
                    <a:gs pos="93805">
                      <a:schemeClr val="tx2"/>
                    </a:gs>
                    <a:gs pos="78000">
                      <a:schemeClr val="tx2"/>
                    </a:gs>
                  </a:gsLst>
                  <a:lin ang="5400000" scaled="0"/>
                </a:gradFill>
              </a:rPr>
              <a:t>events</a:t>
            </a:r>
          </a:p>
        </p:txBody>
      </p:sp>
    </p:spTree>
    <p:extLst>
      <p:ext uri="{BB962C8B-B14F-4D97-AF65-F5344CB8AC3E}">
        <p14:creationId xmlns:p14="http://schemas.microsoft.com/office/powerpoint/2010/main" val="73609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smtClean="0"/>
              <a:t>Debugging considerations</a:t>
            </a:r>
            <a:endParaRPr lang="en-US" dirty="0"/>
          </a:p>
        </p:txBody>
      </p:sp>
      <p:sp>
        <p:nvSpPr>
          <p:cNvPr id="2" name="Text Placeholder 1"/>
          <p:cNvSpPr>
            <a:spLocks noGrp="1"/>
          </p:cNvSpPr>
          <p:nvPr>
            <p:ph type="body" sz="quarter" idx="4294967295"/>
          </p:nvPr>
        </p:nvSpPr>
        <p:spPr>
          <a:xfrm>
            <a:off x="274639" y="1209968"/>
            <a:ext cx="11149013" cy="1938992"/>
          </a:xfrm>
        </p:spPr>
        <p:txBody>
          <a:bodyPr/>
          <a:lstStyle/>
          <a:p>
            <a:pPr marL="0" indent="0">
              <a:buNone/>
            </a:pPr>
            <a:r>
              <a:rPr lang="en-US" sz="3400" dirty="0" smtClean="0"/>
              <a:t>Remote event receivers might require Azure Service Bus </a:t>
            </a:r>
            <a:br>
              <a:rPr lang="en-US" sz="3400" dirty="0" smtClean="0"/>
            </a:br>
            <a:r>
              <a:rPr lang="en-US" sz="3400" dirty="0" smtClean="0"/>
              <a:t>to support debugging</a:t>
            </a:r>
          </a:p>
          <a:p>
            <a:pPr marL="228600" lvl="1" indent="-228600">
              <a:tabLst>
                <a:tab pos="177800" algn="l"/>
              </a:tabLst>
            </a:pPr>
            <a:r>
              <a:rPr lang="en-US" sz="2200" dirty="0" smtClean="0"/>
              <a:t>Create a Service Bus Namespace</a:t>
            </a:r>
          </a:p>
          <a:p>
            <a:pPr marL="228600" lvl="1" indent="-228600">
              <a:tabLst>
                <a:tab pos="177800" algn="l"/>
              </a:tabLst>
            </a:pPr>
            <a:r>
              <a:rPr lang="en-US" sz="2200" dirty="0" smtClean="0"/>
              <a:t>Copy the Connection String into the SharePoint Project Properties</a:t>
            </a:r>
            <a:endParaRPr lang="en-US" sz="2200" dirty="0"/>
          </a:p>
        </p:txBody>
      </p:sp>
      <p:sp>
        <p:nvSpPr>
          <p:cNvPr id="4" name="Slide Number Placeholder 3"/>
          <p:cNvSpPr>
            <a:spLocks noGrp="1"/>
          </p:cNvSpPr>
          <p:nvPr>
            <p:ph type="sldNum" sz="quarter" idx="4294967295"/>
          </p:nvPr>
        </p:nvSpPr>
        <p:spPr>
          <a:xfrm>
            <a:off x="0" y="6526213"/>
            <a:ext cx="571500" cy="223837"/>
          </a:xfrm>
          <a:prstGeom prst="rect">
            <a:avLst/>
          </a:prstGeom>
        </p:spPr>
        <p:txBody>
          <a:bodyPr/>
          <a:lstStyle/>
          <a:p>
            <a:fld id="{727B4C2D-45E2-4621-8491-2995EB46A674}" type="slidenum">
              <a:rPr lang="en-US" smtClean="0"/>
              <a:pPr/>
              <a:t>27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28" y="3062325"/>
            <a:ext cx="7727350" cy="178323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594" y="4965841"/>
            <a:ext cx="6526284" cy="975297"/>
          </a:xfrm>
          <a:prstGeom prst="rect">
            <a:avLst/>
          </a:prstGeom>
        </p:spPr>
      </p:pic>
      <p:sp>
        <p:nvSpPr>
          <p:cNvPr id="8" name="Curved Left Arrow 7"/>
          <p:cNvSpPr/>
          <p:nvPr/>
        </p:nvSpPr>
        <p:spPr bwMode="auto">
          <a:xfrm>
            <a:off x="7869467" y="3852862"/>
            <a:ext cx="1014714" cy="1991448"/>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10167257" y="182358"/>
            <a:ext cx="2184763" cy="287338"/>
            <a:chOff x="10837817" y="167118"/>
            <a:chExt cx="2184763" cy="287338"/>
          </a:xfrm>
        </p:grpSpPr>
        <p:sp>
          <p:nvSpPr>
            <p:cNvPr id="10" name="TextBox 9"/>
            <p:cNvSpPr txBox="1"/>
            <p:nvPr/>
          </p:nvSpPr>
          <p:spPr>
            <a:xfrm>
              <a:off x="10837817" y="167118"/>
              <a:ext cx="218476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event receivers</a:t>
              </a:r>
            </a:p>
          </p:txBody>
        </p:sp>
        <p:sp>
          <p:nvSpPr>
            <p:cNvPr id="11" name="Freeform 10"/>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00747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2" name="Text Placeholder 1"/>
          <p:cNvSpPr>
            <a:spLocks noGrp="1"/>
          </p:cNvSpPr>
          <p:nvPr>
            <p:ph type="body" sz="quarter" idx="12"/>
          </p:nvPr>
        </p:nvSpPr>
        <p:spPr/>
        <p:txBody>
          <a:bodyPr/>
          <a:lstStyle/>
          <a:p>
            <a:r>
              <a:rPr lang="en-US" dirty="0" smtClean="0"/>
              <a:t>Remote event receivers</a:t>
            </a:r>
            <a:endParaRPr lang="en-US" dirty="0"/>
          </a:p>
        </p:txBody>
      </p:sp>
      <p:grpSp>
        <p:nvGrpSpPr>
          <p:cNvPr id="9" name="Group 4"/>
          <p:cNvGrpSpPr>
            <a:grpSpLocks noChangeAspect="1"/>
          </p:cNvGrpSpPr>
          <p:nvPr/>
        </p:nvGrpSpPr>
        <p:grpSpPr bwMode="auto">
          <a:xfrm flipH="1">
            <a:off x="6647542" y="1702629"/>
            <a:ext cx="5340124" cy="4835376"/>
            <a:chOff x="1928" y="389"/>
            <a:chExt cx="3978" cy="3602"/>
          </a:xfrm>
        </p:grpSpPr>
        <p:sp>
          <p:nvSpPr>
            <p:cNvPr id="11" name="Freeform 5"/>
            <p:cNvSpPr>
              <a:spLocks/>
            </p:cNvSpPr>
            <p:nvPr/>
          </p:nvSpPr>
          <p:spPr bwMode="auto">
            <a:xfrm>
              <a:off x="1928" y="3747"/>
              <a:ext cx="3407" cy="244"/>
            </a:xfrm>
            <a:custGeom>
              <a:avLst/>
              <a:gdLst>
                <a:gd name="T0" fmla="*/ 1396 w 1440"/>
                <a:gd name="T1" fmla="*/ 0 h 103"/>
                <a:gd name="T2" fmla="*/ 1371 w 1440"/>
                <a:gd name="T3" fmla="*/ 0 h 103"/>
                <a:gd name="T4" fmla="*/ 1371 w 1440"/>
                <a:gd name="T5" fmla="*/ 32 h 103"/>
                <a:gd name="T6" fmla="*/ 1275 w 1440"/>
                <a:gd name="T7" fmla="*/ 32 h 103"/>
                <a:gd name="T8" fmla="*/ 1275 w 1440"/>
                <a:gd name="T9" fmla="*/ 58 h 103"/>
                <a:gd name="T10" fmla="*/ 1275 w 1440"/>
                <a:gd name="T11" fmla="*/ 59 h 103"/>
                <a:gd name="T12" fmla="*/ 1206 w 1440"/>
                <a:gd name="T13" fmla="*/ 59 h 103"/>
                <a:gd name="T14" fmla="*/ 1206 w 1440"/>
                <a:gd name="T15" fmla="*/ 32 h 103"/>
                <a:gd name="T16" fmla="*/ 1050 w 1440"/>
                <a:gd name="T17" fmla="*/ 32 h 103"/>
                <a:gd name="T18" fmla="*/ 1050 w 1440"/>
                <a:gd name="T19" fmla="*/ 0 h 103"/>
                <a:gd name="T20" fmla="*/ 929 w 1440"/>
                <a:gd name="T21" fmla="*/ 0 h 103"/>
                <a:gd name="T22" fmla="*/ 929 w 1440"/>
                <a:gd name="T23" fmla="*/ 59 h 103"/>
                <a:gd name="T24" fmla="*/ 929 w 1440"/>
                <a:gd name="T25" fmla="*/ 59 h 103"/>
                <a:gd name="T26" fmla="*/ 860 w 1440"/>
                <a:gd name="T27" fmla="*/ 59 h 103"/>
                <a:gd name="T28" fmla="*/ 860 w 1440"/>
                <a:gd name="T29" fmla="*/ 0 h 103"/>
                <a:gd name="T30" fmla="*/ 768 w 1440"/>
                <a:gd name="T31" fmla="*/ 0 h 103"/>
                <a:gd name="T32" fmla="*/ 805 w 1440"/>
                <a:gd name="T33" fmla="*/ 36 h 103"/>
                <a:gd name="T34" fmla="*/ 805 w 1440"/>
                <a:gd name="T35" fmla="*/ 59 h 103"/>
                <a:gd name="T36" fmla="*/ 663 w 1440"/>
                <a:gd name="T37" fmla="*/ 59 h 103"/>
                <a:gd name="T38" fmla="*/ 663 w 1440"/>
                <a:gd name="T39" fmla="*/ 59 h 103"/>
                <a:gd name="T40" fmla="*/ 594 w 1440"/>
                <a:gd name="T41" fmla="*/ 59 h 103"/>
                <a:gd name="T42" fmla="*/ 594 w 1440"/>
                <a:gd name="T43" fmla="*/ 59 h 103"/>
                <a:gd name="T44" fmla="*/ 504 w 1440"/>
                <a:gd name="T45" fmla="*/ 59 h 103"/>
                <a:gd name="T46" fmla="*/ 504 w 1440"/>
                <a:gd name="T47" fmla="*/ 0 h 103"/>
                <a:gd name="T48" fmla="*/ 446 w 1440"/>
                <a:gd name="T49" fmla="*/ 0 h 103"/>
                <a:gd name="T50" fmla="*/ 446 w 1440"/>
                <a:gd name="T51" fmla="*/ 61 h 103"/>
                <a:gd name="T52" fmla="*/ 372 w 1440"/>
                <a:gd name="T53" fmla="*/ 61 h 103"/>
                <a:gd name="T54" fmla="*/ 372 w 1440"/>
                <a:gd name="T55" fmla="*/ 0 h 103"/>
                <a:gd name="T56" fmla="*/ 316 w 1440"/>
                <a:gd name="T57" fmla="*/ 0 h 103"/>
                <a:gd name="T58" fmla="*/ 316 w 1440"/>
                <a:gd name="T59" fmla="*/ 60 h 103"/>
                <a:gd name="T60" fmla="*/ 247 w 1440"/>
                <a:gd name="T61" fmla="*/ 60 h 103"/>
                <a:gd name="T62" fmla="*/ 247 w 1440"/>
                <a:gd name="T63" fmla="*/ 0 h 103"/>
                <a:gd name="T64" fmla="*/ 126 w 1440"/>
                <a:gd name="T65" fmla="*/ 0 h 103"/>
                <a:gd name="T66" fmla="*/ 126 w 1440"/>
                <a:gd name="T67" fmla="*/ 59 h 103"/>
                <a:gd name="T68" fmla="*/ 89 w 1440"/>
                <a:gd name="T69" fmla="*/ 59 h 103"/>
                <a:gd name="T70" fmla="*/ 89 w 1440"/>
                <a:gd name="T71" fmla="*/ 59 h 103"/>
                <a:gd name="T72" fmla="*/ 52 w 1440"/>
                <a:gd name="T73" fmla="*/ 59 h 103"/>
                <a:gd name="T74" fmla="*/ 52 w 1440"/>
                <a:gd name="T75" fmla="*/ 0 h 103"/>
                <a:gd name="T76" fmla="*/ 39 w 1440"/>
                <a:gd name="T77" fmla="*/ 0 h 103"/>
                <a:gd name="T78" fmla="*/ 39 w 1440"/>
                <a:gd name="T79" fmla="*/ 0 h 103"/>
                <a:gd name="T80" fmla="*/ 0 w 1440"/>
                <a:gd name="T81" fmla="*/ 51 h 103"/>
                <a:gd name="T82" fmla="*/ 44 w 1440"/>
                <a:gd name="T83" fmla="*/ 103 h 103"/>
                <a:gd name="T84" fmla="*/ 1396 w 1440"/>
                <a:gd name="T85" fmla="*/ 103 h 103"/>
                <a:gd name="T86" fmla="*/ 1440 w 1440"/>
                <a:gd name="T87" fmla="*/ 51 h 103"/>
                <a:gd name="T88" fmla="*/ 1396 w 1440"/>
                <a:gd name="T8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0" h="103">
                  <a:moveTo>
                    <a:pt x="1396" y="0"/>
                  </a:moveTo>
                  <a:cubicBezTo>
                    <a:pt x="1396" y="0"/>
                    <a:pt x="1387" y="0"/>
                    <a:pt x="1371" y="0"/>
                  </a:cubicBezTo>
                  <a:cubicBezTo>
                    <a:pt x="1371" y="32"/>
                    <a:pt x="1371" y="32"/>
                    <a:pt x="1371" y="32"/>
                  </a:cubicBezTo>
                  <a:cubicBezTo>
                    <a:pt x="1275" y="32"/>
                    <a:pt x="1275" y="32"/>
                    <a:pt x="1275" y="32"/>
                  </a:cubicBezTo>
                  <a:cubicBezTo>
                    <a:pt x="1275" y="58"/>
                    <a:pt x="1275" y="58"/>
                    <a:pt x="1275" y="58"/>
                  </a:cubicBezTo>
                  <a:cubicBezTo>
                    <a:pt x="1275" y="59"/>
                    <a:pt x="1275" y="59"/>
                    <a:pt x="1275" y="59"/>
                  </a:cubicBezTo>
                  <a:cubicBezTo>
                    <a:pt x="1206" y="59"/>
                    <a:pt x="1206" y="59"/>
                    <a:pt x="1206" y="59"/>
                  </a:cubicBezTo>
                  <a:cubicBezTo>
                    <a:pt x="1206" y="32"/>
                    <a:pt x="1206" y="32"/>
                    <a:pt x="1206" y="32"/>
                  </a:cubicBezTo>
                  <a:cubicBezTo>
                    <a:pt x="1050" y="32"/>
                    <a:pt x="1050" y="32"/>
                    <a:pt x="1050" y="32"/>
                  </a:cubicBezTo>
                  <a:cubicBezTo>
                    <a:pt x="1050" y="0"/>
                    <a:pt x="1050" y="0"/>
                    <a:pt x="1050" y="0"/>
                  </a:cubicBezTo>
                  <a:cubicBezTo>
                    <a:pt x="1011" y="0"/>
                    <a:pt x="971" y="0"/>
                    <a:pt x="929" y="0"/>
                  </a:cubicBezTo>
                  <a:cubicBezTo>
                    <a:pt x="929" y="59"/>
                    <a:pt x="929" y="59"/>
                    <a:pt x="929" y="59"/>
                  </a:cubicBezTo>
                  <a:cubicBezTo>
                    <a:pt x="929" y="59"/>
                    <a:pt x="929" y="59"/>
                    <a:pt x="929" y="59"/>
                  </a:cubicBezTo>
                  <a:cubicBezTo>
                    <a:pt x="860" y="59"/>
                    <a:pt x="860" y="59"/>
                    <a:pt x="860" y="59"/>
                  </a:cubicBezTo>
                  <a:cubicBezTo>
                    <a:pt x="860" y="0"/>
                    <a:pt x="860" y="0"/>
                    <a:pt x="860" y="0"/>
                  </a:cubicBezTo>
                  <a:cubicBezTo>
                    <a:pt x="830" y="0"/>
                    <a:pt x="799" y="0"/>
                    <a:pt x="768" y="0"/>
                  </a:cubicBezTo>
                  <a:cubicBezTo>
                    <a:pt x="805" y="36"/>
                    <a:pt x="805" y="36"/>
                    <a:pt x="805" y="36"/>
                  </a:cubicBezTo>
                  <a:cubicBezTo>
                    <a:pt x="805" y="59"/>
                    <a:pt x="805" y="59"/>
                    <a:pt x="805" y="59"/>
                  </a:cubicBezTo>
                  <a:cubicBezTo>
                    <a:pt x="663" y="59"/>
                    <a:pt x="663" y="59"/>
                    <a:pt x="663" y="59"/>
                  </a:cubicBezTo>
                  <a:cubicBezTo>
                    <a:pt x="663" y="59"/>
                    <a:pt x="663" y="59"/>
                    <a:pt x="663" y="59"/>
                  </a:cubicBezTo>
                  <a:cubicBezTo>
                    <a:pt x="594" y="59"/>
                    <a:pt x="594" y="59"/>
                    <a:pt x="594" y="59"/>
                  </a:cubicBezTo>
                  <a:cubicBezTo>
                    <a:pt x="594" y="59"/>
                    <a:pt x="594" y="59"/>
                    <a:pt x="594" y="59"/>
                  </a:cubicBezTo>
                  <a:cubicBezTo>
                    <a:pt x="504" y="59"/>
                    <a:pt x="504" y="59"/>
                    <a:pt x="504" y="59"/>
                  </a:cubicBezTo>
                  <a:cubicBezTo>
                    <a:pt x="504" y="0"/>
                    <a:pt x="504" y="0"/>
                    <a:pt x="504" y="0"/>
                  </a:cubicBezTo>
                  <a:cubicBezTo>
                    <a:pt x="484" y="0"/>
                    <a:pt x="465" y="0"/>
                    <a:pt x="446" y="0"/>
                  </a:cubicBezTo>
                  <a:cubicBezTo>
                    <a:pt x="446" y="61"/>
                    <a:pt x="446" y="61"/>
                    <a:pt x="446" y="61"/>
                  </a:cubicBezTo>
                  <a:cubicBezTo>
                    <a:pt x="372" y="61"/>
                    <a:pt x="372" y="61"/>
                    <a:pt x="372" y="61"/>
                  </a:cubicBezTo>
                  <a:cubicBezTo>
                    <a:pt x="372" y="0"/>
                    <a:pt x="372" y="0"/>
                    <a:pt x="372" y="0"/>
                  </a:cubicBezTo>
                  <a:cubicBezTo>
                    <a:pt x="353" y="0"/>
                    <a:pt x="334" y="0"/>
                    <a:pt x="316" y="0"/>
                  </a:cubicBezTo>
                  <a:cubicBezTo>
                    <a:pt x="316" y="60"/>
                    <a:pt x="316" y="60"/>
                    <a:pt x="316" y="60"/>
                  </a:cubicBezTo>
                  <a:cubicBezTo>
                    <a:pt x="247" y="60"/>
                    <a:pt x="247" y="60"/>
                    <a:pt x="247" y="60"/>
                  </a:cubicBezTo>
                  <a:cubicBezTo>
                    <a:pt x="247" y="0"/>
                    <a:pt x="247" y="0"/>
                    <a:pt x="247" y="0"/>
                  </a:cubicBezTo>
                  <a:cubicBezTo>
                    <a:pt x="200" y="0"/>
                    <a:pt x="159" y="0"/>
                    <a:pt x="126" y="0"/>
                  </a:cubicBezTo>
                  <a:cubicBezTo>
                    <a:pt x="126" y="59"/>
                    <a:pt x="126" y="59"/>
                    <a:pt x="126" y="59"/>
                  </a:cubicBezTo>
                  <a:cubicBezTo>
                    <a:pt x="89" y="59"/>
                    <a:pt x="89" y="59"/>
                    <a:pt x="89" y="59"/>
                  </a:cubicBezTo>
                  <a:cubicBezTo>
                    <a:pt x="89" y="59"/>
                    <a:pt x="89" y="59"/>
                    <a:pt x="89" y="59"/>
                  </a:cubicBezTo>
                  <a:cubicBezTo>
                    <a:pt x="52" y="59"/>
                    <a:pt x="52" y="59"/>
                    <a:pt x="52" y="59"/>
                  </a:cubicBezTo>
                  <a:cubicBezTo>
                    <a:pt x="52" y="0"/>
                    <a:pt x="52" y="0"/>
                    <a:pt x="52" y="0"/>
                  </a:cubicBezTo>
                  <a:cubicBezTo>
                    <a:pt x="43" y="0"/>
                    <a:pt x="39" y="0"/>
                    <a:pt x="39" y="0"/>
                  </a:cubicBezTo>
                  <a:cubicBezTo>
                    <a:pt x="39" y="0"/>
                    <a:pt x="39" y="0"/>
                    <a:pt x="39" y="0"/>
                  </a:cubicBezTo>
                  <a:cubicBezTo>
                    <a:pt x="17" y="3"/>
                    <a:pt x="0" y="25"/>
                    <a:pt x="0" y="51"/>
                  </a:cubicBezTo>
                  <a:cubicBezTo>
                    <a:pt x="0" y="80"/>
                    <a:pt x="20" y="103"/>
                    <a:pt x="44" y="103"/>
                  </a:cubicBezTo>
                  <a:cubicBezTo>
                    <a:pt x="48" y="103"/>
                    <a:pt x="1392" y="103"/>
                    <a:pt x="1396" y="103"/>
                  </a:cubicBezTo>
                  <a:cubicBezTo>
                    <a:pt x="1420" y="103"/>
                    <a:pt x="1440" y="80"/>
                    <a:pt x="1440" y="51"/>
                  </a:cubicBezTo>
                  <a:cubicBezTo>
                    <a:pt x="1440" y="23"/>
                    <a:pt x="1420" y="0"/>
                    <a:pt x="1396" y="0"/>
                  </a:cubicBezTo>
                </a:path>
              </a:pathLst>
            </a:custGeom>
            <a:solidFill>
              <a:srgbClr val="BF6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Rectangle 6"/>
            <p:cNvSpPr>
              <a:spLocks noChangeArrowheads="1"/>
            </p:cNvSpPr>
            <p:nvPr/>
          </p:nvSpPr>
          <p:spPr bwMode="auto">
            <a:xfrm>
              <a:off x="2808" y="2820"/>
              <a:ext cx="176" cy="107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7"/>
            <p:cNvSpPr>
              <a:spLocks noChangeArrowheads="1"/>
            </p:cNvSpPr>
            <p:nvPr/>
          </p:nvSpPr>
          <p:spPr bwMode="auto">
            <a:xfrm>
              <a:off x="2808" y="2820"/>
              <a:ext cx="176"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8"/>
            <p:cNvSpPr>
              <a:spLocks noChangeArrowheads="1"/>
            </p:cNvSpPr>
            <p:nvPr/>
          </p:nvSpPr>
          <p:spPr bwMode="auto">
            <a:xfrm>
              <a:off x="2808" y="3016"/>
              <a:ext cx="88" cy="876"/>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9"/>
            <p:cNvSpPr>
              <a:spLocks noChangeArrowheads="1"/>
            </p:cNvSpPr>
            <p:nvPr/>
          </p:nvSpPr>
          <p:spPr bwMode="auto">
            <a:xfrm>
              <a:off x="2808" y="3016"/>
              <a:ext cx="88" cy="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0"/>
            <p:cNvSpPr>
              <a:spLocks noChangeArrowheads="1"/>
            </p:cNvSpPr>
            <p:nvPr/>
          </p:nvSpPr>
          <p:spPr bwMode="auto">
            <a:xfrm>
              <a:off x="2051" y="1582"/>
              <a:ext cx="1077" cy="143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1"/>
            <p:cNvSpPr>
              <a:spLocks noChangeArrowheads="1"/>
            </p:cNvSpPr>
            <p:nvPr/>
          </p:nvSpPr>
          <p:spPr bwMode="auto">
            <a:xfrm>
              <a:off x="2051" y="1582"/>
              <a:ext cx="1077" cy="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2"/>
            <p:cNvSpPr>
              <a:spLocks noChangeArrowheads="1"/>
            </p:cNvSpPr>
            <p:nvPr/>
          </p:nvSpPr>
          <p:spPr bwMode="auto">
            <a:xfrm>
              <a:off x="2051" y="2820"/>
              <a:ext cx="173" cy="106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
            <p:cNvSpPr>
              <a:spLocks noChangeArrowheads="1"/>
            </p:cNvSpPr>
            <p:nvPr/>
          </p:nvSpPr>
          <p:spPr bwMode="auto">
            <a:xfrm>
              <a:off x="2051" y="2820"/>
              <a:ext cx="173" cy="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p:cNvSpPr>
            <p:nvPr/>
          </p:nvSpPr>
          <p:spPr bwMode="auto">
            <a:xfrm>
              <a:off x="2136" y="2453"/>
              <a:ext cx="377" cy="438"/>
            </a:xfrm>
            <a:custGeom>
              <a:avLst/>
              <a:gdLst>
                <a:gd name="T0" fmla="*/ 164 w 377"/>
                <a:gd name="T1" fmla="*/ 0 h 438"/>
                <a:gd name="T2" fmla="*/ 0 w 377"/>
                <a:gd name="T3" fmla="*/ 104 h 438"/>
                <a:gd name="T4" fmla="*/ 0 w 377"/>
                <a:gd name="T5" fmla="*/ 367 h 438"/>
                <a:gd name="T6" fmla="*/ 88 w 377"/>
                <a:gd name="T7" fmla="*/ 367 h 438"/>
                <a:gd name="T8" fmla="*/ 88 w 377"/>
                <a:gd name="T9" fmla="*/ 438 h 438"/>
                <a:gd name="T10" fmla="*/ 377 w 377"/>
                <a:gd name="T11" fmla="*/ 438 h 438"/>
                <a:gd name="T12" fmla="*/ 164 w 377"/>
                <a:gd name="T13" fmla="*/ 438 h 438"/>
                <a:gd name="T14" fmla="*/ 164 w 377"/>
                <a:gd name="T15" fmla="*/ 438 h 438"/>
                <a:gd name="T16" fmla="*/ 164 w 377"/>
                <a:gd name="T17" fmla="*/ 208 h 438"/>
                <a:gd name="T18" fmla="*/ 164 w 377"/>
                <a:gd name="T19" fmla="*/ 208 h 438"/>
                <a:gd name="T20" fmla="*/ 164 w 377"/>
                <a:gd name="T2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438">
                  <a:moveTo>
                    <a:pt x="164" y="0"/>
                  </a:moveTo>
                  <a:lnTo>
                    <a:pt x="0" y="104"/>
                  </a:lnTo>
                  <a:lnTo>
                    <a:pt x="0" y="367"/>
                  </a:lnTo>
                  <a:lnTo>
                    <a:pt x="88" y="367"/>
                  </a:lnTo>
                  <a:lnTo>
                    <a:pt x="88" y="438"/>
                  </a:lnTo>
                  <a:lnTo>
                    <a:pt x="377" y="438"/>
                  </a:lnTo>
                  <a:lnTo>
                    <a:pt x="164" y="438"/>
                  </a:lnTo>
                  <a:lnTo>
                    <a:pt x="164" y="438"/>
                  </a:lnTo>
                  <a:lnTo>
                    <a:pt x="164" y="208"/>
                  </a:lnTo>
                  <a:lnTo>
                    <a:pt x="164" y="208"/>
                  </a:lnTo>
                  <a:lnTo>
                    <a:pt x="164"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5"/>
            <p:cNvSpPr>
              <a:spLocks/>
            </p:cNvSpPr>
            <p:nvPr/>
          </p:nvSpPr>
          <p:spPr bwMode="auto">
            <a:xfrm>
              <a:off x="2136" y="2453"/>
              <a:ext cx="377" cy="438"/>
            </a:xfrm>
            <a:custGeom>
              <a:avLst/>
              <a:gdLst>
                <a:gd name="T0" fmla="*/ 164 w 377"/>
                <a:gd name="T1" fmla="*/ 0 h 438"/>
                <a:gd name="T2" fmla="*/ 0 w 377"/>
                <a:gd name="T3" fmla="*/ 104 h 438"/>
                <a:gd name="T4" fmla="*/ 0 w 377"/>
                <a:gd name="T5" fmla="*/ 367 h 438"/>
                <a:gd name="T6" fmla="*/ 88 w 377"/>
                <a:gd name="T7" fmla="*/ 367 h 438"/>
                <a:gd name="T8" fmla="*/ 88 w 377"/>
                <a:gd name="T9" fmla="*/ 438 h 438"/>
                <a:gd name="T10" fmla="*/ 377 w 377"/>
                <a:gd name="T11" fmla="*/ 438 h 438"/>
                <a:gd name="T12" fmla="*/ 164 w 377"/>
                <a:gd name="T13" fmla="*/ 438 h 438"/>
                <a:gd name="T14" fmla="*/ 164 w 377"/>
                <a:gd name="T15" fmla="*/ 438 h 438"/>
                <a:gd name="T16" fmla="*/ 164 w 377"/>
                <a:gd name="T17" fmla="*/ 208 h 438"/>
                <a:gd name="T18" fmla="*/ 164 w 377"/>
                <a:gd name="T19" fmla="*/ 208 h 438"/>
                <a:gd name="T20" fmla="*/ 164 w 377"/>
                <a:gd name="T2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438">
                  <a:moveTo>
                    <a:pt x="164" y="0"/>
                  </a:moveTo>
                  <a:lnTo>
                    <a:pt x="0" y="104"/>
                  </a:lnTo>
                  <a:lnTo>
                    <a:pt x="0" y="367"/>
                  </a:lnTo>
                  <a:lnTo>
                    <a:pt x="88" y="367"/>
                  </a:lnTo>
                  <a:lnTo>
                    <a:pt x="88" y="438"/>
                  </a:lnTo>
                  <a:lnTo>
                    <a:pt x="377" y="438"/>
                  </a:lnTo>
                  <a:lnTo>
                    <a:pt x="164" y="438"/>
                  </a:lnTo>
                  <a:lnTo>
                    <a:pt x="164" y="438"/>
                  </a:lnTo>
                  <a:lnTo>
                    <a:pt x="164" y="208"/>
                  </a:lnTo>
                  <a:lnTo>
                    <a:pt x="164" y="208"/>
                  </a:lnTo>
                  <a:lnTo>
                    <a:pt x="1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6"/>
            <p:cNvSpPr>
              <a:spLocks noChangeArrowheads="1"/>
            </p:cNvSpPr>
            <p:nvPr/>
          </p:nvSpPr>
          <p:spPr bwMode="auto">
            <a:xfrm>
              <a:off x="2136" y="2820"/>
              <a:ext cx="88" cy="7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7"/>
            <p:cNvSpPr>
              <a:spLocks noChangeArrowheads="1"/>
            </p:cNvSpPr>
            <p:nvPr/>
          </p:nvSpPr>
          <p:spPr bwMode="auto">
            <a:xfrm>
              <a:off x="2136" y="2820"/>
              <a:ext cx="88"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8"/>
            <p:cNvSpPr>
              <a:spLocks/>
            </p:cNvSpPr>
            <p:nvPr/>
          </p:nvSpPr>
          <p:spPr bwMode="auto">
            <a:xfrm>
              <a:off x="2224" y="3016"/>
              <a:ext cx="2" cy="731"/>
            </a:xfrm>
            <a:custGeom>
              <a:avLst/>
              <a:gdLst>
                <a:gd name="T0" fmla="*/ 1 w 1"/>
                <a:gd name="T1" fmla="*/ 0 h 309"/>
                <a:gd name="T2" fmla="*/ 0 w 1"/>
                <a:gd name="T3" fmla="*/ 0 h 309"/>
                <a:gd name="T4" fmla="*/ 0 w 1"/>
                <a:gd name="T5" fmla="*/ 309 h 309"/>
                <a:gd name="T6" fmla="*/ 1 w 1"/>
                <a:gd name="T7" fmla="*/ 309 h 309"/>
                <a:gd name="T8" fmla="*/ 1 w 1"/>
                <a:gd name="T9" fmla="*/ 0 h 309"/>
              </a:gdLst>
              <a:ahLst/>
              <a:cxnLst>
                <a:cxn ang="0">
                  <a:pos x="T0" y="T1"/>
                </a:cxn>
                <a:cxn ang="0">
                  <a:pos x="T2" y="T3"/>
                </a:cxn>
                <a:cxn ang="0">
                  <a:pos x="T4" y="T5"/>
                </a:cxn>
                <a:cxn ang="0">
                  <a:pos x="T6" y="T7"/>
                </a:cxn>
                <a:cxn ang="0">
                  <a:pos x="T8" y="T9"/>
                </a:cxn>
              </a:cxnLst>
              <a:rect l="0" t="0" r="r" b="b"/>
              <a:pathLst>
                <a:path w="1" h="309">
                  <a:moveTo>
                    <a:pt x="1" y="0"/>
                  </a:moveTo>
                  <a:cubicBezTo>
                    <a:pt x="0" y="0"/>
                    <a:pt x="0" y="0"/>
                    <a:pt x="0" y="0"/>
                  </a:cubicBezTo>
                  <a:cubicBezTo>
                    <a:pt x="0" y="309"/>
                    <a:pt x="0" y="309"/>
                    <a:pt x="0" y="309"/>
                  </a:cubicBezTo>
                  <a:cubicBezTo>
                    <a:pt x="1" y="309"/>
                    <a:pt x="1" y="309"/>
                    <a:pt x="1" y="309"/>
                  </a:cubicBezTo>
                  <a:cubicBezTo>
                    <a:pt x="1" y="0"/>
                    <a:pt x="1" y="0"/>
                    <a:pt x="1"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
            <p:cNvSpPr>
              <a:spLocks/>
            </p:cNvSpPr>
            <p:nvPr/>
          </p:nvSpPr>
          <p:spPr bwMode="auto">
            <a:xfrm>
              <a:off x="2139" y="3747"/>
              <a:ext cx="87" cy="140"/>
            </a:xfrm>
            <a:custGeom>
              <a:avLst/>
              <a:gdLst>
                <a:gd name="T0" fmla="*/ 37 w 37"/>
                <a:gd name="T1" fmla="*/ 0 h 59"/>
                <a:gd name="T2" fmla="*/ 36 w 37"/>
                <a:gd name="T3" fmla="*/ 0 h 59"/>
                <a:gd name="T4" fmla="*/ 36 w 37"/>
                <a:gd name="T5" fmla="*/ 59 h 59"/>
                <a:gd name="T6" fmla="*/ 0 w 37"/>
                <a:gd name="T7" fmla="*/ 59 h 59"/>
                <a:gd name="T8" fmla="*/ 0 w 37"/>
                <a:gd name="T9" fmla="*/ 59 h 59"/>
                <a:gd name="T10" fmla="*/ 37 w 37"/>
                <a:gd name="T11" fmla="*/ 59 h 59"/>
                <a:gd name="T12" fmla="*/ 37 w 3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7" h="59">
                  <a:moveTo>
                    <a:pt x="37" y="0"/>
                  </a:moveTo>
                  <a:cubicBezTo>
                    <a:pt x="37" y="0"/>
                    <a:pt x="37" y="0"/>
                    <a:pt x="36" y="0"/>
                  </a:cubicBezTo>
                  <a:cubicBezTo>
                    <a:pt x="36" y="59"/>
                    <a:pt x="36" y="59"/>
                    <a:pt x="36" y="59"/>
                  </a:cubicBezTo>
                  <a:cubicBezTo>
                    <a:pt x="0" y="59"/>
                    <a:pt x="0" y="59"/>
                    <a:pt x="0" y="59"/>
                  </a:cubicBezTo>
                  <a:cubicBezTo>
                    <a:pt x="0" y="59"/>
                    <a:pt x="0" y="59"/>
                    <a:pt x="0" y="59"/>
                  </a:cubicBezTo>
                  <a:cubicBezTo>
                    <a:pt x="37" y="59"/>
                    <a:pt x="37" y="59"/>
                    <a:pt x="37" y="59"/>
                  </a:cubicBezTo>
                  <a:cubicBezTo>
                    <a:pt x="37" y="0"/>
                    <a:pt x="37" y="0"/>
                    <a:pt x="37" y="0"/>
                  </a:cubicBezTo>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20"/>
            <p:cNvSpPr>
              <a:spLocks noChangeArrowheads="1"/>
            </p:cNvSpPr>
            <p:nvPr/>
          </p:nvSpPr>
          <p:spPr bwMode="auto">
            <a:xfrm>
              <a:off x="2224" y="3011"/>
              <a:ext cx="2" cy="5"/>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21"/>
            <p:cNvSpPr>
              <a:spLocks noChangeArrowheads="1"/>
            </p:cNvSpPr>
            <p:nvPr/>
          </p:nvSpPr>
          <p:spPr bwMode="auto">
            <a:xfrm>
              <a:off x="2224" y="3011"/>
              <a:ext cx="2"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2"/>
            <p:cNvSpPr>
              <a:spLocks/>
            </p:cNvSpPr>
            <p:nvPr/>
          </p:nvSpPr>
          <p:spPr bwMode="auto">
            <a:xfrm>
              <a:off x="2139" y="3011"/>
              <a:ext cx="85" cy="876"/>
            </a:xfrm>
            <a:custGeom>
              <a:avLst/>
              <a:gdLst>
                <a:gd name="T0" fmla="*/ 85 w 85"/>
                <a:gd name="T1" fmla="*/ 0 h 876"/>
                <a:gd name="T2" fmla="*/ 0 w 85"/>
                <a:gd name="T3" fmla="*/ 0 h 876"/>
                <a:gd name="T4" fmla="*/ 0 w 85"/>
                <a:gd name="T5" fmla="*/ 876 h 876"/>
                <a:gd name="T6" fmla="*/ 85 w 85"/>
                <a:gd name="T7" fmla="*/ 876 h 876"/>
                <a:gd name="T8" fmla="*/ 85 w 85"/>
                <a:gd name="T9" fmla="*/ 736 h 876"/>
                <a:gd name="T10" fmla="*/ 85 w 85"/>
                <a:gd name="T11" fmla="*/ 5 h 876"/>
                <a:gd name="T12" fmla="*/ 85 w 85"/>
                <a:gd name="T13" fmla="*/ 0 h 876"/>
              </a:gdLst>
              <a:ahLst/>
              <a:cxnLst>
                <a:cxn ang="0">
                  <a:pos x="T0" y="T1"/>
                </a:cxn>
                <a:cxn ang="0">
                  <a:pos x="T2" y="T3"/>
                </a:cxn>
                <a:cxn ang="0">
                  <a:pos x="T4" y="T5"/>
                </a:cxn>
                <a:cxn ang="0">
                  <a:pos x="T6" y="T7"/>
                </a:cxn>
                <a:cxn ang="0">
                  <a:pos x="T8" y="T9"/>
                </a:cxn>
                <a:cxn ang="0">
                  <a:pos x="T10" y="T11"/>
                </a:cxn>
                <a:cxn ang="0">
                  <a:pos x="T12" y="T13"/>
                </a:cxn>
              </a:cxnLst>
              <a:rect l="0" t="0" r="r" b="b"/>
              <a:pathLst>
                <a:path w="85" h="876">
                  <a:moveTo>
                    <a:pt x="85" y="0"/>
                  </a:moveTo>
                  <a:lnTo>
                    <a:pt x="0" y="0"/>
                  </a:lnTo>
                  <a:lnTo>
                    <a:pt x="0" y="876"/>
                  </a:lnTo>
                  <a:lnTo>
                    <a:pt x="85" y="876"/>
                  </a:lnTo>
                  <a:lnTo>
                    <a:pt x="85" y="736"/>
                  </a:lnTo>
                  <a:lnTo>
                    <a:pt x="85" y="5"/>
                  </a:lnTo>
                  <a:lnTo>
                    <a:pt x="85"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3"/>
            <p:cNvSpPr>
              <a:spLocks/>
            </p:cNvSpPr>
            <p:nvPr/>
          </p:nvSpPr>
          <p:spPr bwMode="auto">
            <a:xfrm>
              <a:off x="2139" y="3011"/>
              <a:ext cx="85" cy="876"/>
            </a:xfrm>
            <a:custGeom>
              <a:avLst/>
              <a:gdLst>
                <a:gd name="T0" fmla="*/ 85 w 85"/>
                <a:gd name="T1" fmla="*/ 0 h 876"/>
                <a:gd name="T2" fmla="*/ 0 w 85"/>
                <a:gd name="T3" fmla="*/ 0 h 876"/>
                <a:gd name="T4" fmla="*/ 0 w 85"/>
                <a:gd name="T5" fmla="*/ 876 h 876"/>
                <a:gd name="T6" fmla="*/ 85 w 85"/>
                <a:gd name="T7" fmla="*/ 876 h 876"/>
                <a:gd name="T8" fmla="*/ 85 w 85"/>
                <a:gd name="T9" fmla="*/ 736 h 876"/>
                <a:gd name="T10" fmla="*/ 85 w 85"/>
                <a:gd name="T11" fmla="*/ 5 h 876"/>
                <a:gd name="T12" fmla="*/ 85 w 85"/>
                <a:gd name="T13" fmla="*/ 0 h 876"/>
              </a:gdLst>
              <a:ahLst/>
              <a:cxnLst>
                <a:cxn ang="0">
                  <a:pos x="T0" y="T1"/>
                </a:cxn>
                <a:cxn ang="0">
                  <a:pos x="T2" y="T3"/>
                </a:cxn>
                <a:cxn ang="0">
                  <a:pos x="T4" y="T5"/>
                </a:cxn>
                <a:cxn ang="0">
                  <a:pos x="T6" y="T7"/>
                </a:cxn>
                <a:cxn ang="0">
                  <a:pos x="T8" y="T9"/>
                </a:cxn>
                <a:cxn ang="0">
                  <a:pos x="T10" y="T11"/>
                </a:cxn>
                <a:cxn ang="0">
                  <a:pos x="T12" y="T13"/>
                </a:cxn>
              </a:cxnLst>
              <a:rect l="0" t="0" r="r" b="b"/>
              <a:pathLst>
                <a:path w="85" h="876">
                  <a:moveTo>
                    <a:pt x="85" y="0"/>
                  </a:moveTo>
                  <a:lnTo>
                    <a:pt x="0" y="0"/>
                  </a:lnTo>
                  <a:lnTo>
                    <a:pt x="0" y="876"/>
                  </a:lnTo>
                  <a:lnTo>
                    <a:pt x="85" y="876"/>
                  </a:lnTo>
                  <a:lnTo>
                    <a:pt x="85" y="736"/>
                  </a:lnTo>
                  <a:lnTo>
                    <a:pt x="85" y="5"/>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4"/>
            <p:cNvSpPr>
              <a:spLocks/>
            </p:cNvSpPr>
            <p:nvPr/>
          </p:nvSpPr>
          <p:spPr bwMode="auto">
            <a:xfrm>
              <a:off x="4157" y="798"/>
              <a:ext cx="1749" cy="1053"/>
            </a:xfrm>
            <a:custGeom>
              <a:avLst/>
              <a:gdLst>
                <a:gd name="T0" fmla="*/ 667 w 739"/>
                <a:gd name="T1" fmla="*/ 221 h 445"/>
                <a:gd name="T2" fmla="*/ 544 w 739"/>
                <a:gd name="T3" fmla="*/ 126 h 445"/>
                <a:gd name="T4" fmla="*/ 543 w 739"/>
                <a:gd name="T5" fmla="*/ 126 h 445"/>
                <a:gd name="T6" fmla="*/ 543 w 739"/>
                <a:gd name="T7" fmla="*/ 126 h 445"/>
                <a:gd name="T8" fmla="*/ 418 w 739"/>
                <a:gd name="T9" fmla="*/ 0 h 445"/>
                <a:gd name="T10" fmla="*/ 307 w 739"/>
                <a:gd name="T11" fmla="*/ 66 h 445"/>
                <a:gd name="T12" fmla="*/ 267 w 739"/>
                <a:gd name="T13" fmla="*/ 59 h 445"/>
                <a:gd name="T14" fmla="*/ 149 w 739"/>
                <a:gd name="T15" fmla="*/ 177 h 445"/>
                <a:gd name="T16" fmla="*/ 150 w 739"/>
                <a:gd name="T17" fmla="*/ 178 h 445"/>
                <a:gd name="T18" fmla="*/ 134 w 739"/>
                <a:gd name="T19" fmla="*/ 177 h 445"/>
                <a:gd name="T20" fmla="*/ 0 w 739"/>
                <a:gd name="T21" fmla="*/ 311 h 445"/>
                <a:gd name="T22" fmla="*/ 134 w 739"/>
                <a:gd name="T23" fmla="*/ 445 h 445"/>
                <a:gd name="T24" fmla="*/ 624 w 739"/>
                <a:gd name="T25" fmla="*/ 445 h 445"/>
                <a:gd name="T26" fmla="*/ 739 w 739"/>
                <a:gd name="T27" fmla="*/ 329 h 445"/>
                <a:gd name="T28" fmla="*/ 667 w 739"/>
                <a:gd name="T29" fmla="*/ 22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9" h="445">
                  <a:moveTo>
                    <a:pt x="667" y="221"/>
                  </a:moveTo>
                  <a:cubicBezTo>
                    <a:pt x="653" y="166"/>
                    <a:pt x="603" y="126"/>
                    <a:pt x="544" y="126"/>
                  </a:cubicBezTo>
                  <a:cubicBezTo>
                    <a:pt x="543" y="126"/>
                    <a:pt x="543" y="126"/>
                    <a:pt x="543" y="126"/>
                  </a:cubicBezTo>
                  <a:cubicBezTo>
                    <a:pt x="543" y="126"/>
                    <a:pt x="543" y="126"/>
                    <a:pt x="543" y="126"/>
                  </a:cubicBezTo>
                  <a:cubicBezTo>
                    <a:pt x="543" y="56"/>
                    <a:pt x="487" y="0"/>
                    <a:pt x="418" y="0"/>
                  </a:cubicBezTo>
                  <a:cubicBezTo>
                    <a:pt x="370" y="0"/>
                    <a:pt x="328" y="27"/>
                    <a:pt x="307" y="66"/>
                  </a:cubicBezTo>
                  <a:cubicBezTo>
                    <a:pt x="295" y="62"/>
                    <a:pt x="281" y="59"/>
                    <a:pt x="267" y="59"/>
                  </a:cubicBezTo>
                  <a:cubicBezTo>
                    <a:pt x="202" y="59"/>
                    <a:pt x="149" y="112"/>
                    <a:pt x="149" y="177"/>
                  </a:cubicBezTo>
                  <a:cubicBezTo>
                    <a:pt x="149" y="178"/>
                    <a:pt x="150" y="178"/>
                    <a:pt x="150" y="178"/>
                  </a:cubicBezTo>
                  <a:cubicBezTo>
                    <a:pt x="144" y="178"/>
                    <a:pt x="139" y="177"/>
                    <a:pt x="134" y="177"/>
                  </a:cubicBezTo>
                  <a:cubicBezTo>
                    <a:pt x="60" y="177"/>
                    <a:pt x="0" y="237"/>
                    <a:pt x="0" y="311"/>
                  </a:cubicBezTo>
                  <a:cubicBezTo>
                    <a:pt x="0" y="385"/>
                    <a:pt x="60" y="445"/>
                    <a:pt x="134" y="445"/>
                  </a:cubicBezTo>
                  <a:cubicBezTo>
                    <a:pt x="624" y="445"/>
                    <a:pt x="624" y="445"/>
                    <a:pt x="624" y="445"/>
                  </a:cubicBezTo>
                  <a:cubicBezTo>
                    <a:pt x="688" y="445"/>
                    <a:pt x="739" y="393"/>
                    <a:pt x="739" y="329"/>
                  </a:cubicBezTo>
                  <a:cubicBezTo>
                    <a:pt x="739" y="280"/>
                    <a:pt x="709" y="238"/>
                    <a:pt x="667" y="2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5"/>
            <p:cNvSpPr>
              <a:spLocks noEditPoints="1"/>
            </p:cNvSpPr>
            <p:nvPr/>
          </p:nvSpPr>
          <p:spPr bwMode="auto">
            <a:xfrm>
              <a:off x="5146" y="1520"/>
              <a:ext cx="369" cy="249"/>
            </a:xfrm>
            <a:custGeom>
              <a:avLst/>
              <a:gdLst>
                <a:gd name="T0" fmla="*/ 369 w 369"/>
                <a:gd name="T1" fmla="*/ 249 h 249"/>
                <a:gd name="T2" fmla="*/ 0 w 369"/>
                <a:gd name="T3" fmla="*/ 249 h 249"/>
                <a:gd name="T4" fmla="*/ 0 w 369"/>
                <a:gd name="T5" fmla="*/ 0 h 249"/>
                <a:gd name="T6" fmla="*/ 369 w 369"/>
                <a:gd name="T7" fmla="*/ 0 h 249"/>
                <a:gd name="T8" fmla="*/ 369 w 369"/>
                <a:gd name="T9" fmla="*/ 249 h 249"/>
                <a:gd name="T10" fmla="*/ 10 w 369"/>
                <a:gd name="T11" fmla="*/ 239 h 249"/>
                <a:gd name="T12" fmla="*/ 360 w 369"/>
                <a:gd name="T13" fmla="*/ 239 h 249"/>
                <a:gd name="T14" fmla="*/ 360 w 369"/>
                <a:gd name="T15" fmla="*/ 10 h 249"/>
                <a:gd name="T16" fmla="*/ 10 w 369"/>
                <a:gd name="T17" fmla="*/ 10 h 249"/>
                <a:gd name="T18" fmla="*/ 10 w 369"/>
                <a:gd name="T19" fmla="*/ 23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49">
                  <a:moveTo>
                    <a:pt x="369" y="249"/>
                  </a:moveTo>
                  <a:lnTo>
                    <a:pt x="0" y="249"/>
                  </a:lnTo>
                  <a:lnTo>
                    <a:pt x="0" y="0"/>
                  </a:lnTo>
                  <a:lnTo>
                    <a:pt x="369" y="0"/>
                  </a:lnTo>
                  <a:lnTo>
                    <a:pt x="369" y="249"/>
                  </a:lnTo>
                  <a:close/>
                  <a:moveTo>
                    <a:pt x="10" y="239"/>
                  </a:moveTo>
                  <a:lnTo>
                    <a:pt x="360" y="239"/>
                  </a:lnTo>
                  <a:lnTo>
                    <a:pt x="360" y="10"/>
                  </a:lnTo>
                  <a:lnTo>
                    <a:pt x="10" y="10"/>
                  </a:lnTo>
                  <a:lnTo>
                    <a:pt x="10" y="23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6"/>
            <p:cNvSpPr>
              <a:spLocks noEditPoints="1"/>
            </p:cNvSpPr>
            <p:nvPr/>
          </p:nvSpPr>
          <p:spPr bwMode="auto">
            <a:xfrm>
              <a:off x="5146" y="1520"/>
              <a:ext cx="369" cy="249"/>
            </a:xfrm>
            <a:custGeom>
              <a:avLst/>
              <a:gdLst>
                <a:gd name="T0" fmla="*/ 369 w 369"/>
                <a:gd name="T1" fmla="*/ 249 h 249"/>
                <a:gd name="T2" fmla="*/ 0 w 369"/>
                <a:gd name="T3" fmla="*/ 249 h 249"/>
                <a:gd name="T4" fmla="*/ 0 w 369"/>
                <a:gd name="T5" fmla="*/ 0 h 249"/>
                <a:gd name="T6" fmla="*/ 369 w 369"/>
                <a:gd name="T7" fmla="*/ 0 h 249"/>
                <a:gd name="T8" fmla="*/ 369 w 369"/>
                <a:gd name="T9" fmla="*/ 249 h 249"/>
                <a:gd name="T10" fmla="*/ 10 w 369"/>
                <a:gd name="T11" fmla="*/ 239 h 249"/>
                <a:gd name="T12" fmla="*/ 360 w 369"/>
                <a:gd name="T13" fmla="*/ 239 h 249"/>
                <a:gd name="T14" fmla="*/ 360 w 369"/>
                <a:gd name="T15" fmla="*/ 10 h 249"/>
                <a:gd name="T16" fmla="*/ 10 w 369"/>
                <a:gd name="T17" fmla="*/ 10 h 249"/>
                <a:gd name="T18" fmla="*/ 10 w 369"/>
                <a:gd name="T19" fmla="*/ 23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49">
                  <a:moveTo>
                    <a:pt x="369" y="249"/>
                  </a:moveTo>
                  <a:lnTo>
                    <a:pt x="0" y="249"/>
                  </a:lnTo>
                  <a:lnTo>
                    <a:pt x="0" y="0"/>
                  </a:lnTo>
                  <a:lnTo>
                    <a:pt x="369" y="0"/>
                  </a:lnTo>
                  <a:lnTo>
                    <a:pt x="369" y="249"/>
                  </a:lnTo>
                  <a:moveTo>
                    <a:pt x="10" y="239"/>
                  </a:moveTo>
                  <a:lnTo>
                    <a:pt x="360" y="239"/>
                  </a:lnTo>
                  <a:lnTo>
                    <a:pt x="360" y="10"/>
                  </a:lnTo>
                  <a:lnTo>
                    <a:pt x="10" y="10"/>
                  </a:lnTo>
                  <a:lnTo>
                    <a:pt x="10" y="2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7"/>
            <p:cNvSpPr>
              <a:spLocks noEditPoints="1"/>
            </p:cNvSpPr>
            <p:nvPr/>
          </p:nvSpPr>
          <p:spPr bwMode="auto">
            <a:xfrm>
              <a:off x="4689" y="1096"/>
              <a:ext cx="1217" cy="755"/>
            </a:xfrm>
            <a:custGeom>
              <a:avLst/>
              <a:gdLst>
                <a:gd name="T0" fmla="*/ 345 w 514"/>
                <a:gd name="T1" fmla="*/ 183 h 319"/>
                <a:gd name="T2" fmla="*/ 197 w 514"/>
                <a:gd name="T3" fmla="*/ 183 h 319"/>
                <a:gd name="T4" fmla="*/ 197 w 514"/>
                <a:gd name="T5" fmla="*/ 280 h 319"/>
                <a:gd name="T6" fmla="*/ 285 w 514"/>
                <a:gd name="T7" fmla="*/ 280 h 319"/>
                <a:gd name="T8" fmla="*/ 240 w 514"/>
                <a:gd name="T9" fmla="*/ 238 h 319"/>
                <a:gd name="T10" fmla="*/ 238 w 514"/>
                <a:gd name="T11" fmla="*/ 233 h 319"/>
                <a:gd name="T12" fmla="*/ 242 w 514"/>
                <a:gd name="T13" fmla="*/ 231 h 319"/>
                <a:gd name="T14" fmla="*/ 244 w 514"/>
                <a:gd name="T15" fmla="*/ 231 h 319"/>
                <a:gd name="T16" fmla="*/ 294 w 514"/>
                <a:gd name="T17" fmla="*/ 280 h 319"/>
                <a:gd name="T18" fmla="*/ 345 w 514"/>
                <a:gd name="T19" fmla="*/ 280 h 319"/>
                <a:gd name="T20" fmla="*/ 345 w 514"/>
                <a:gd name="T21" fmla="*/ 183 h 319"/>
                <a:gd name="T22" fmla="*/ 319 w 514"/>
                <a:gd name="T23" fmla="*/ 0 h 319"/>
                <a:gd name="T24" fmla="*/ 319 w 514"/>
                <a:gd name="T25" fmla="*/ 0 h 319"/>
                <a:gd name="T26" fmla="*/ 0 w 514"/>
                <a:gd name="T27" fmla="*/ 319 h 319"/>
                <a:gd name="T28" fmla="*/ 302 w 514"/>
                <a:gd name="T29" fmla="*/ 319 h 319"/>
                <a:gd name="T30" fmla="*/ 287 w 514"/>
                <a:gd name="T31" fmla="*/ 284 h 319"/>
                <a:gd name="T32" fmla="*/ 193 w 514"/>
                <a:gd name="T33" fmla="*/ 284 h 319"/>
                <a:gd name="T34" fmla="*/ 193 w 514"/>
                <a:gd name="T35" fmla="*/ 179 h 319"/>
                <a:gd name="T36" fmla="*/ 349 w 514"/>
                <a:gd name="T37" fmla="*/ 179 h 319"/>
                <a:gd name="T38" fmla="*/ 349 w 514"/>
                <a:gd name="T39" fmla="*/ 284 h 319"/>
                <a:gd name="T40" fmla="*/ 297 w 514"/>
                <a:gd name="T41" fmla="*/ 284 h 319"/>
                <a:gd name="T42" fmla="*/ 310 w 514"/>
                <a:gd name="T43" fmla="*/ 319 h 319"/>
                <a:gd name="T44" fmla="*/ 399 w 514"/>
                <a:gd name="T45" fmla="*/ 319 h 319"/>
                <a:gd name="T46" fmla="*/ 514 w 514"/>
                <a:gd name="T47" fmla="*/ 203 h 319"/>
                <a:gd name="T48" fmla="*/ 442 w 514"/>
                <a:gd name="T49" fmla="*/ 95 h 319"/>
                <a:gd name="T50" fmla="*/ 319 w 514"/>
                <a:gd name="T5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4" h="319">
                  <a:moveTo>
                    <a:pt x="345" y="183"/>
                  </a:moveTo>
                  <a:cubicBezTo>
                    <a:pt x="197" y="183"/>
                    <a:pt x="197" y="183"/>
                    <a:pt x="197" y="183"/>
                  </a:cubicBezTo>
                  <a:cubicBezTo>
                    <a:pt x="197" y="280"/>
                    <a:pt x="197" y="280"/>
                    <a:pt x="197" y="280"/>
                  </a:cubicBezTo>
                  <a:cubicBezTo>
                    <a:pt x="285" y="280"/>
                    <a:pt x="285" y="280"/>
                    <a:pt x="285" y="280"/>
                  </a:cubicBezTo>
                  <a:cubicBezTo>
                    <a:pt x="274" y="264"/>
                    <a:pt x="260" y="249"/>
                    <a:pt x="240" y="238"/>
                  </a:cubicBezTo>
                  <a:cubicBezTo>
                    <a:pt x="238" y="237"/>
                    <a:pt x="237" y="235"/>
                    <a:pt x="238" y="233"/>
                  </a:cubicBezTo>
                  <a:cubicBezTo>
                    <a:pt x="239" y="232"/>
                    <a:pt x="240" y="231"/>
                    <a:pt x="242" y="231"/>
                  </a:cubicBezTo>
                  <a:cubicBezTo>
                    <a:pt x="243" y="231"/>
                    <a:pt x="243" y="231"/>
                    <a:pt x="244" y="231"/>
                  </a:cubicBezTo>
                  <a:cubicBezTo>
                    <a:pt x="267" y="244"/>
                    <a:pt x="283" y="261"/>
                    <a:pt x="294" y="280"/>
                  </a:cubicBezTo>
                  <a:cubicBezTo>
                    <a:pt x="345" y="280"/>
                    <a:pt x="345" y="280"/>
                    <a:pt x="345" y="280"/>
                  </a:cubicBezTo>
                  <a:cubicBezTo>
                    <a:pt x="345" y="183"/>
                    <a:pt x="345" y="183"/>
                    <a:pt x="345" y="183"/>
                  </a:cubicBezTo>
                  <a:moveTo>
                    <a:pt x="319" y="0"/>
                  </a:moveTo>
                  <a:cubicBezTo>
                    <a:pt x="319" y="0"/>
                    <a:pt x="319" y="0"/>
                    <a:pt x="319" y="0"/>
                  </a:cubicBezTo>
                  <a:cubicBezTo>
                    <a:pt x="0" y="319"/>
                    <a:pt x="0" y="319"/>
                    <a:pt x="0" y="319"/>
                  </a:cubicBezTo>
                  <a:cubicBezTo>
                    <a:pt x="302" y="319"/>
                    <a:pt x="302" y="319"/>
                    <a:pt x="302" y="319"/>
                  </a:cubicBezTo>
                  <a:cubicBezTo>
                    <a:pt x="299" y="307"/>
                    <a:pt x="294" y="295"/>
                    <a:pt x="287" y="284"/>
                  </a:cubicBezTo>
                  <a:cubicBezTo>
                    <a:pt x="193" y="284"/>
                    <a:pt x="193" y="284"/>
                    <a:pt x="193" y="284"/>
                  </a:cubicBezTo>
                  <a:cubicBezTo>
                    <a:pt x="193" y="179"/>
                    <a:pt x="193" y="179"/>
                    <a:pt x="193" y="179"/>
                  </a:cubicBezTo>
                  <a:cubicBezTo>
                    <a:pt x="349" y="179"/>
                    <a:pt x="349" y="179"/>
                    <a:pt x="349" y="179"/>
                  </a:cubicBezTo>
                  <a:cubicBezTo>
                    <a:pt x="349" y="284"/>
                    <a:pt x="349" y="284"/>
                    <a:pt x="349" y="284"/>
                  </a:cubicBezTo>
                  <a:cubicBezTo>
                    <a:pt x="297" y="284"/>
                    <a:pt x="297" y="284"/>
                    <a:pt x="297" y="284"/>
                  </a:cubicBezTo>
                  <a:cubicBezTo>
                    <a:pt x="303" y="295"/>
                    <a:pt x="307" y="307"/>
                    <a:pt x="310" y="319"/>
                  </a:cubicBezTo>
                  <a:cubicBezTo>
                    <a:pt x="399" y="319"/>
                    <a:pt x="399" y="319"/>
                    <a:pt x="399" y="319"/>
                  </a:cubicBezTo>
                  <a:cubicBezTo>
                    <a:pt x="463" y="319"/>
                    <a:pt x="514" y="267"/>
                    <a:pt x="514" y="203"/>
                  </a:cubicBezTo>
                  <a:cubicBezTo>
                    <a:pt x="514" y="154"/>
                    <a:pt x="484" y="112"/>
                    <a:pt x="442" y="95"/>
                  </a:cubicBezTo>
                  <a:cubicBezTo>
                    <a:pt x="428" y="40"/>
                    <a:pt x="378" y="0"/>
                    <a:pt x="319"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8"/>
            <p:cNvSpPr>
              <a:spLocks/>
            </p:cNvSpPr>
            <p:nvPr/>
          </p:nvSpPr>
          <p:spPr bwMode="auto">
            <a:xfrm>
              <a:off x="5146" y="1520"/>
              <a:ext cx="369" cy="249"/>
            </a:xfrm>
            <a:custGeom>
              <a:avLst/>
              <a:gdLst>
                <a:gd name="T0" fmla="*/ 156 w 156"/>
                <a:gd name="T1" fmla="*/ 0 h 105"/>
                <a:gd name="T2" fmla="*/ 0 w 156"/>
                <a:gd name="T3" fmla="*/ 0 h 105"/>
                <a:gd name="T4" fmla="*/ 0 w 156"/>
                <a:gd name="T5" fmla="*/ 105 h 105"/>
                <a:gd name="T6" fmla="*/ 94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1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4" y="105"/>
                    <a:pt x="94" y="105"/>
                    <a:pt x="94"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1" y="101"/>
                    <a:pt x="101" y="101"/>
                    <a:pt x="101" y="101"/>
                  </a:cubicBezTo>
                  <a:cubicBezTo>
                    <a:pt x="102"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p:cNvSpPr>
              <a:spLocks/>
            </p:cNvSpPr>
            <p:nvPr/>
          </p:nvSpPr>
          <p:spPr bwMode="auto">
            <a:xfrm>
              <a:off x="4581" y="3549"/>
              <a:ext cx="127" cy="146"/>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0"/>
            <p:cNvSpPr>
              <a:spLocks/>
            </p:cNvSpPr>
            <p:nvPr/>
          </p:nvSpPr>
          <p:spPr bwMode="auto">
            <a:xfrm>
              <a:off x="4734" y="3549"/>
              <a:ext cx="128" cy="146"/>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1"/>
            <p:cNvSpPr>
              <a:spLocks/>
            </p:cNvSpPr>
            <p:nvPr/>
          </p:nvSpPr>
          <p:spPr bwMode="auto">
            <a:xfrm>
              <a:off x="4782" y="1641"/>
              <a:ext cx="702" cy="1953"/>
            </a:xfrm>
            <a:custGeom>
              <a:avLst/>
              <a:gdLst>
                <a:gd name="T0" fmla="*/ 34 w 297"/>
                <a:gd name="T1" fmla="*/ 825 h 825"/>
                <a:gd name="T2" fmla="*/ 30 w 297"/>
                <a:gd name="T3" fmla="*/ 822 h 825"/>
                <a:gd name="T4" fmla="*/ 145 w 297"/>
                <a:gd name="T5" fmla="*/ 450 h 825"/>
                <a:gd name="T6" fmla="*/ 261 w 297"/>
                <a:gd name="T7" fmla="*/ 217 h 825"/>
                <a:gd name="T8" fmla="*/ 201 w 297"/>
                <a:gd name="T9" fmla="*/ 8 h 825"/>
                <a:gd name="T10" fmla="*/ 199 w 297"/>
                <a:gd name="T11" fmla="*/ 3 h 825"/>
                <a:gd name="T12" fmla="*/ 205 w 297"/>
                <a:gd name="T13" fmla="*/ 1 h 825"/>
                <a:gd name="T14" fmla="*/ 269 w 297"/>
                <a:gd name="T15" fmla="*/ 219 h 825"/>
                <a:gd name="T16" fmla="*/ 151 w 297"/>
                <a:gd name="T17" fmla="*/ 455 h 825"/>
                <a:gd name="T18" fmla="*/ 38 w 297"/>
                <a:gd name="T19" fmla="*/ 820 h 825"/>
                <a:gd name="T20" fmla="*/ 35 w 297"/>
                <a:gd name="T21" fmla="*/ 825 h 825"/>
                <a:gd name="T22" fmla="*/ 34 w 297"/>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7" h="825">
                  <a:moveTo>
                    <a:pt x="34" y="825"/>
                  </a:moveTo>
                  <a:cubicBezTo>
                    <a:pt x="32" y="825"/>
                    <a:pt x="30" y="823"/>
                    <a:pt x="30" y="822"/>
                  </a:cubicBezTo>
                  <a:cubicBezTo>
                    <a:pt x="0" y="676"/>
                    <a:pt x="73" y="561"/>
                    <a:pt x="145" y="450"/>
                  </a:cubicBezTo>
                  <a:cubicBezTo>
                    <a:pt x="192" y="377"/>
                    <a:pt x="240" y="302"/>
                    <a:pt x="261" y="217"/>
                  </a:cubicBezTo>
                  <a:cubicBezTo>
                    <a:pt x="272" y="170"/>
                    <a:pt x="289" y="57"/>
                    <a:pt x="201" y="8"/>
                  </a:cubicBezTo>
                  <a:cubicBezTo>
                    <a:pt x="199" y="7"/>
                    <a:pt x="198" y="5"/>
                    <a:pt x="199" y="3"/>
                  </a:cubicBezTo>
                  <a:cubicBezTo>
                    <a:pt x="200" y="1"/>
                    <a:pt x="203" y="0"/>
                    <a:pt x="205" y="1"/>
                  </a:cubicBezTo>
                  <a:cubicBezTo>
                    <a:pt x="297" y="53"/>
                    <a:pt x="280" y="170"/>
                    <a:pt x="269" y="219"/>
                  </a:cubicBezTo>
                  <a:cubicBezTo>
                    <a:pt x="248" y="305"/>
                    <a:pt x="199" y="381"/>
                    <a:pt x="151" y="455"/>
                  </a:cubicBezTo>
                  <a:cubicBezTo>
                    <a:pt x="78" y="569"/>
                    <a:pt x="8" y="678"/>
                    <a:pt x="38" y="820"/>
                  </a:cubicBezTo>
                  <a:cubicBezTo>
                    <a:pt x="38"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2"/>
            <p:cNvSpPr>
              <a:spLocks/>
            </p:cNvSpPr>
            <p:nvPr/>
          </p:nvSpPr>
          <p:spPr bwMode="auto">
            <a:xfrm>
              <a:off x="2868" y="1177"/>
              <a:ext cx="804" cy="800"/>
            </a:xfrm>
            <a:custGeom>
              <a:avLst/>
              <a:gdLst>
                <a:gd name="T0" fmla="*/ 51 w 340"/>
                <a:gd name="T1" fmla="*/ 167 h 338"/>
                <a:gd name="T2" fmla="*/ 0 w 340"/>
                <a:gd name="T3" fmla="*/ 0 h 338"/>
                <a:gd name="T4" fmla="*/ 2 w 340"/>
                <a:gd name="T5" fmla="*/ 2 h 338"/>
                <a:gd name="T6" fmla="*/ 81 w 340"/>
                <a:gd name="T7" fmla="*/ 0 h 338"/>
                <a:gd name="T8" fmla="*/ 82 w 340"/>
                <a:gd name="T9" fmla="*/ 7 h 338"/>
                <a:gd name="T10" fmla="*/ 88 w 340"/>
                <a:gd name="T11" fmla="*/ 38 h 338"/>
                <a:gd name="T12" fmla="*/ 121 w 340"/>
                <a:gd name="T13" fmla="*/ 130 h 338"/>
                <a:gd name="T14" fmla="*/ 340 w 340"/>
                <a:gd name="T15" fmla="*/ 259 h 338"/>
                <a:gd name="T16" fmla="*/ 340 w 340"/>
                <a:gd name="T17" fmla="*/ 338 h 338"/>
                <a:gd name="T18" fmla="*/ 337 w 340"/>
                <a:gd name="T19" fmla="*/ 338 h 338"/>
                <a:gd name="T20" fmla="*/ 51 w 340"/>
                <a:gd name="T21" fmla="*/ 1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338">
                  <a:moveTo>
                    <a:pt x="51" y="167"/>
                  </a:moveTo>
                  <a:cubicBezTo>
                    <a:pt x="7" y="84"/>
                    <a:pt x="0" y="3"/>
                    <a:pt x="0" y="0"/>
                  </a:cubicBezTo>
                  <a:cubicBezTo>
                    <a:pt x="2" y="2"/>
                    <a:pt x="2" y="2"/>
                    <a:pt x="2" y="2"/>
                  </a:cubicBezTo>
                  <a:cubicBezTo>
                    <a:pt x="81" y="0"/>
                    <a:pt x="81" y="0"/>
                    <a:pt x="81" y="0"/>
                  </a:cubicBezTo>
                  <a:cubicBezTo>
                    <a:pt x="81" y="0"/>
                    <a:pt x="81" y="0"/>
                    <a:pt x="82" y="7"/>
                  </a:cubicBezTo>
                  <a:cubicBezTo>
                    <a:pt x="83" y="14"/>
                    <a:pt x="85" y="25"/>
                    <a:pt x="88" y="38"/>
                  </a:cubicBezTo>
                  <a:cubicBezTo>
                    <a:pt x="93" y="63"/>
                    <a:pt x="103" y="97"/>
                    <a:pt x="121" y="130"/>
                  </a:cubicBezTo>
                  <a:cubicBezTo>
                    <a:pt x="158" y="197"/>
                    <a:pt x="216" y="258"/>
                    <a:pt x="340" y="259"/>
                  </a:cubicBezTo>
                  <a:cubicBezTo>
                    <a:pt x="340" y="338"/>
                    <a:pt x="340" y="338"/>
                    <a:pt x="340" y="338"/>
                  </a:cubicBezTo>
                  <a:cubicBezTo>
                    <a:pt x="339" y="338"/>
                    <a:pt x="338" y="338"/>
                    <a:pt x="337" y="338"/>
                  </a:cubicBezTo>
                  <a:cubicBezTo>
                    <a:pt x="184" y="338"/>
                    <a:pt x="94" y="250"/>
                    <a:pt x="51" y="167"/>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33"/>
            <p:cNvSpPr>
              <a:spLocks noChangeArrowheads="1"/>
            </p:cNvSpPr>
            <p:nvPr/>
          </p:nvSpPr>
          <p:spPr bwMode="auto">
            <a:xfrm>
              <a:off x="4413" y="3691"/>
              <a:ext cx="759" cy="1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4"/>
            <p:cNvSpPr>
              <a:spLocks noChangeArrowheads="1"/>
            </p:cNvSpPr>
            <p:nvPr/>
          </p:nvSpPr>
          <p:spPr bwMode="auto">
            <a:xfrm>
              <a:off x="4413" y="3691"/>
              <a:ext cx="759"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5"/>
            <p:cNvSpPr>
              <a:spLocks/>
            </p:cNvSpPr>
            <p:nvPr/>
          </p:nvSpPr>
          <p:spPr bwMode="auto">
            <a:xfrm>
              <a:off x="2868" y="1186"/>
              <a:ext cx="795" cy="791"/>
            </a:xfrm>
            <a:custGeom>
              <a:avLst/>
              <a:gdLst>
                <a:gd name="T0" fmla="*/ 51 w 336"/>
                <a:gd name="T1" fmla="*/ 166 h 334"/>
                <a:gd name="T2" fmla="*/ 0 w 336"/>
                <a:gd name="T3" fmla="*/ 0 h 334"/>
                <a:gd name="T4" fmla="*/ 2 w 336"/>
                <a:gd name="T5" fmla="*/ 3 h 334"/>
                <a:gd name="T6" fmla="*/ 80 w 336"/>
                <a:gd name="T7" fmla="*/ 1 h 334"/>
                <a:gd name="T8" fmla="*/ 81 w 336"/>
                <a:gd name="T9" fmla="*/ 8 h 334"/>
                <a:gd name="T10" fmla="*/ 86 w 336"/>
                <a:gd name="T11" fmla="*/ 38 h 334"/>
                <a:gd name="T12" fmla="*/ 119 w 336"/>
                <a:gd name="T13" fmla="*/ 129 h 334"/>
                <a:gd name="T14" fmla="*/ 336 w 336"/>
                <a:gd name="T15" fmla="*/ 256 h 334"/>
                <a:gd name="T16" fmla="*/ 336 w 336"/>
                <a:gd name="T17" fmla="*/ 334 h 334"/>
                <a:gd name="T18" fmla="*/ 333 w 336"/>
                <a:gd name="T19" fmla="*/ 334 h 334"/>
                <a:gd name="T20" fmla="*/ 51 w 336"/>
                <a:gd name="T21" fmla="*/ 16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34">
                  <a:moveTo>
                    <a:pt x="51" y="166"/>
                  </a:moveTo>
                  <a:cubicBezTo>
                    <a:pt x="7" y="84"/>
                    <a:pt x="0" y="3"/>
                    <a:pt x="0" y="0"/>
                  </a:cubicBezTo>
                  <a:cubicBezTo>
                    <a:pt x="2" y="3"/>
                    <a:pt x="2" y="3"/>
                    <a:pt x="2" y="3"/>
                  </a:cubicBezTo>
                  <a:cubicBezTo>
                    <a:pt x="80" y="1"/>
                    <a:pt x="80" y="1"/>
                    <a:pt x="80" y="1"/>
                  </a:cubicBezTo>
                  <a:cubicBezTo>
                    <a:pt x="80" y="1"/>
                    <a:pt x="80" y="1"/>
                    <a:pt x="81" y="8"/>
                  </a:cubicBezTo>
                  <a:cubicBezTo>
                    <a:pt x="82" y="15"/>
                    <a:pt x="84" y="25"/>
                    <a:pt x="86" y="38"/>
                  </a:cubicBezTo>
                  <a:cubicBezTo>
                    <a:pt x="92" y="63"/>
                    <a:pt x="102" y="97"/>
                    <a:pt x="119" y="129"/>
                  </a:cubicBezTo>
                  <a:cubicBezTo>
                    <a:pt x="156" y="194"/>
                    <a:pt x="213" y="255"/>
                    <a:pt x="336" y="256"/>
                  </a:cubicBezTo>
                  <a:cubicBezTo>
                    <a:pt x="336" y="334"/>
                    <a:pt x="336" y="334"/>
                    <a:pt x="336" y="334"/>
                  </a:cubicBezTo>
                  <a:cubicBezTo>
                    <a:pt x="335" y="334"/>
                    <a:pt x="334" y="334"/>
                    <a:pt x="333" y="334"/>
                  </a:cubicBezTo>
                  <a:cubicBezTo>
                    <a:pt x="182" y="334"/>
                    <a:pt x="93" y="247"/>
                    <a:pt x="51" y="16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6"/>
            <p:cNvSpPr>
              <a:spLocks/>
            </p:cNvSpPr>
            <p:nvPr/>
          </p:nvSpPr>
          <p:spPr bwMode="auto">
            <a:xfrm>
              <a:off x="3424" y="3658"/>
              <a:ext cx="409" cy="229"/>
            </a:xfrm>
            <a:custGeom>
              <a:avLst/>
              <a:gdLst>
                <a:gd name="T0" fmla="*/ 409 w 409"/>
                <a:gd name="T1" fmla="*/ 175 h 229"/>
                <a:gd name="T2" fmla="*/ 234 w 409"/>
                <a:gd name="T3" fmla="*/ 0 h 229"/>
                <a:gd name="T4" fmla="*/ 0 w 409"/>
                <a:gd name="T5" fmla="*/ 0 h 229"/>
                <a:gd name="T6" fmla="*/ 0 w 409"/>
                <a:gd name="T7" fmla="*/ 229 h 229"/>
                <a:gd name="T8" fmla="*/ 409 w 409"/>
                <a:gd name="T9" fmla="*/ 229 h 229"/>
                <a:gd name="T10" fmla="*/ 409 w 409"/>
                <a:gd name="T11" fmla="*/ 175 h 229"/>
              </a:gdLst>
              <a:ahLst/>
              <a:cxnLst>
                <a:cxn ang="0">
                  <a:pos x="T0" y="T1"/>
                </a:cxn>
                <a:cxn ang="0">
                  <a:pos x="T2" y="T3"/>
                </a:cxn>
                <a:cxn ang="0">
                  <a:pos x="T4" y="T5"/>
                </a:cxn>
                <a:cxn ang="0">
                  <a:pos x="T6" y="T7"/>
                </a:cxn>
                <a:cxn ang="0">
                  <a:pos x="T8" y="T9"/>
                </a:cxn>
                <a:cxn ang="0">
                  <a:pos x="T10" y="T11"/>
                </a:cxn>
              </a:cxnLst>
              <a:rect l="0" t="0" r="r" b="b"/>
              <a:pathLst>
                <a:path w="409" h="229">
                  <a:moveTo>
                    <a:pt x="409" y="175"/>
                  </a:moveTo>
                  <a:lnTo>
                    <a:pt x="234" y="0"/>
                  </a:lnTo>
                  <a:lnTo>
                    <a:pt x="0" y="0"/>
                  </a:lnTo>
                  <a:lnTo>
                    <a:pt x="0" y="229"/>
                  </a:lnTo>
                  <a:lnTo>
                    <a:pt x="409" y="229"/>
                  </a:lnTo>
                  <a:lnTo>
                    <a:pt x="409" y="17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7"/>
            <p:cNvSpPr>
              <a:spLocks/>
            </p:cNvSpPr>
            <p:nvPr/>
          </p:nvSpPr>
          <p:spPr bwMode="auto">
            <a:xfrm>
              <a:off x="3424" y="3658"/>
              <a:ext cx="409" cy="229"/>
            </a:xfrm>
            <a:custGeom>
              <a:avLst/>
              <a:gdLst>
                <a:gd name="T0" fmla="*/ 409 w 409"/>
                <a:gd name="T1" fmla="*/ 175 h 229"/>
                <a:gd name="T2" fmla="*/ 234 w 409"/>
                <a:gd name="T3" fmla="*/ 0 h 229"/>
                <a:gd name="T4" fmla="*/ 0 w 409"/>
                <a:gd name="T5" fmla="*/ 0 h 229"/>
                <a:gd name="T6" fmla="*/ 0 w 409"/>
                <a:gd name="T7" fmla="*/ 229 h 229"/>
                <a:gd name="T8" fmla="*/ 409 w 409"/>
                <a:gd name="T9" fmla="*/ 229 h 229"/>
                <a:gd name="T10" fmla="*/ 409 w 409"/>
                <a:gd name="T11" fmla="*/ 175 h 229"/>
              </a:gdLst>
              <a:ahLst/>
              <a:cxnLst>
                <a:cxn ang="0">
                  <a:pos x="T0" y="T1"/>
                </a:cxn>
                <a:cxn ang="0">
                  <a:pos x="T2" y="T3"/>
                </a:cxn>
                <a:cxn ang="0">
                  <a:pos x="T4" y="T5"/>
                </a:cxn>
                <a:cxn ang="0">
                  <a:pos x="T6" y="T7"/>
                </a:cxn>
                <a:cxn ang="0">
                  <a:pos x="T8" y="T9"/>
                </a:cxn>
                <a:cxn ang="0">
                  <a:pos x="T10" y="T11"/>
                </a:cxn>
              </a:cxnLst>
              <a:rect l="0" t="0" r="r" b="b"/>
              <a:pathLst>
                <a:path w="409" h="229">
                  <a:moveTo>
                    <a:pt x="409" y="175"/>
                  </a:moveTo>
                  <a:lnTo>
                    <a:pt x="234" y="0"/>
                  </a:lnTo>
                  <a:lnTo>
                    <a:pt x="0" y="0"/>
                  </a:lnTo>
                  <a:lnTo>
                    <a:pt x="0" y="229"/>
                  </a:lnTo>
                  <a:lnTo>
                    <a:pt x="409" y="229"/>
                  </a:lnTo>
                  <a:lnTo>
                    <a:pt x="409" y="1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8"/>
            <p:cNvSpPr>
              <a:spLocks/>
            </p:cNvSpPr>
            <p:nvPr/>
          </p:nvSpPr>
          <p:spPr bwMode="auto">
            <a:xfrm>
              <a:off x="2300" y="2659"/>
              <a:ext cx="1358" cy="999"/>
            </a:xfrm>
            <a:custGeom>
              <a:avLst/>
              <a:gdLst>
                <a:gd name="T0" fmla="*/ 0 w 1358"/>
                <a:gd name="T1" fmla="*/ 0 h 999"/>
                <a:gd name="T2" fmla="*/ 0 w 1358"/>
                <a:gd name="T3" fmla="*/ 232 h 999"/>
                <a:gd name="T4" fmla="*/ 1128 w 1358"/>
                <a:gd name="T5" fmla="*/ 232 h 999"/>
                <a:gd name="T6" fmla="*/ 1128 w 1358"/>
                <a:gd name="T7" fmla="*/ 999 h 999"/>
                <a:gd name="T8" fmla="*/ 1358 w 1358"/>
                <a:gd name="T9" fmla="*/ 999 h 999"/>
                <a:gd name="T10" fmla="*/ 1358 w 1358"/>
                <a:gd name="T11" fmla="*/ 0 h 999"/>
                <a:gd name="T12" fmla="*/ 0 w 1358"/>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358" h="999">
                  <a:moveTo>
                    <a:pt x="0" y="0"/>
                  </a:moveTo>
                  <a:lnTo>
                    <a:pt x="0" y="232"/>
                  </a:lnTo>
                  <a:lnTo>
                    <a:pt x="1128" y="232"/>
                  </a:lnTo>
                  <a:lnTo>
                    <a:pt x="1128" y="999"/>
                  </a:lnTo>
                  <a:lnTo>
                    <a:pt x="1358" y="999"/>
                  </a:lnTo>
                  <a:lnTo>
                    <a:pt x="1358"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9"/>
            <p:cNvSpPr>
              <a:spLocks/>
            </p:cNvSpPr>
            <p:nvPr/>
          </p:nvSpPr>
          <p:spPr bwMode="auto">
            <a:xfrm>
              <a:off x="2300" y="2659"/>
              <a:ext cx="1358" cy="999"/>
            </a:xfrm>
            <a:custGeom>
              <a:avLst/>
              <a:gdLst>
                <a:gd name="T0" fmla="*/ 0 w 1358"/>
                <a:gd name="T1" fmla="*/ 0 h 999"/>
                <a:gd name="T2" fmla="*/ 0 w 1358"/>
                <a:gd name="T3" fmla="*/ 232 h 999"/>
                <a:gd name="T4" fmla="*/ 1128 w 1358"/>
                <a:gd name="T5" fmla="*/ 232 h 999"/>
                <a:gd name="T6" fmla="*/ 1128 w 1358"/>
                <a:gd name="T7" fmla="*/ 999 h 999"/>
                <a:gd name="T8" fmla="*/ 1358 w 1358"/>
                <a:gd name="T9" fmla="*/ 999 h 999"/>
                <a:gd name="T10" fmla="*/ 1358 w 1358"/>
                <a:gd name="T11" fmla="*/ 0 h 999"/>
                <a:gd name="T12" fmla="*/ 0 w 1358"/>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358" h="999">
                  <a:moveTo>
                    <a:pt x="0" y="0"/>
                  </a:moveTo>
                  <a:lnTo>
                    <a:pt x="0" y="232"/>
                  </a:lnTo>
                  <a:lnTo>
                    <a:pt x="1128" y="232"/>
                  </a:lnTo>
                  <a:lnTo>
                    <a:pt x="1128" y="999"/>
                  </a:lnTo>
                  <a:lnTo>
                    <a:pt x="1358" y="999"/>
                  </a:lnTo>
                  <a:lnTo>
                    <a:pt x="135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40"/>
            <p:cNvSpPr>
              <a:spLocks noChangeArrowheads="1"/>
            </p:cNvSpPr>
            <p:nvPr/>
          </p:nvSpPr>
          <p:spPr bwMode="auto">
            <a:xfrm>
              <a:off x="3121" y="2706"/>
              <a:ext cx="229" cy="95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41"/>
            <p:cNvSpPr>
              <a:spLocks noChangeArrowheads="1"/>
            </p:cNvSpPr>
            <p:nvPr/>
          </p:nvSpPr>
          <p:spPr bwMode="auto">
            <a:xfrm>
              <a:off x="3121" y="2706"/>
              <a:ext cx="229"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2"/>
            <p:cNvSpPr>
              <a:spLocks/>
            </p:cNvSpPr>
            <p:nvPr/>
          </p:nvSpPr>
          <p:spPr bwMode="auto">
            <a:xfrm>
              <a:off x="2300" y="1134"/>
              <a:ext cx="944" cy="1527"/>
            </a:xfrm>
            <a:custGeom>
              <a:avLst/>
              <a:gdLst>
                <a:gd name="T0" fmla="*/ 321 w 399"/>
                <a:gd name="T1" fmla="*/ 18 h 645"/>
                <a:gd name="T2" fmla="*/ 102 w 399"/>
                <a:gd name="T3" fmla="*/ 18 h 645"/>
                <a:gd name="T4" fmla="*/ 103 w 399"/>
                <a:gd name="T5" fmla="*/ 19 h 645"/>
                <a:gd name="T6" fmla="*/ 0 w 399"/>
                <a:gd name="T7" fmla="*/ 147 h 645"/>
                <a:gd name="T8" fmla="*/ 0 w 399"/>
                <a:gd name="T9" fmla="*/ 645 h 645"/>
                <a:gd name="T10" fmla="*/ 399 w 399"/>
                <a:gd name="T11" fmla="*/ 645 h 645"/>
                <a:gd name="T12" fmla="*/ 399 w 399"/>
                <a:gd name="T13" fmla="*/ 153 h 645"/>
                <a:gd name="T14" fmla="*/ 321 w 399"/>
                <a:gd name="T15" fmla="*/ 18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645">
                  <a:moveTo>
                    <a:pt x="321" y="18"/>
                  </a:moveTo>
                  <a:cubicBezTo>
                    <a:pt x="102" y="18"/>
                    <a:pt x="102" y="18"/>
                    <a:pt x="102" y="18"/>
                  </a:cubicBezTo>
                  <a:cubicBezTo>
                    <a:pt x="103" y="19"/>
                    <a:pt x="103" y="19"/>
                    <a:pt x="103" y="19"/>
                  </a:cubicBezTo>
                  <a:cubicBezTo>
                    <a:pt x="103" y="19"/>
                    <a:pt x="0" y="0"/>
                    <a:pt x="0" y="147"/>
                  </a:cubicBezTo>
                  <a:cubicBezTo>
                    <a:pt x="0" y="645"/>
                    <a:pt x="0" y="645"/>
                    <a:pt x="0" y="645"/>
                  </a:cubicBezTo>
                  <a:cubicBezTo>
                    <a:pt x="399" y="645"/>
                    <a:pt x="399" y="645"/>
                    <a:pt x="399" y="645"/>
                  </a:cubicBezTo>
                  <a:cubicBezTo>
                    <a:pt x="399" y="153"/>
                    <a:pt x="399" y="153"/>
                    <a:pt x="399" y="153"/>
                  </a:cubicBezTo>
                  <a:cubicBezTo>
                    <a:pt x="399" y="39"/>
                    <a:pt x="342" y="21"/>
                    <a:pt x="321" y="18"/>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3"/>
            <p:cNvSpPr>
              <a:spLocks noChangeArrowheads="1"/>
            </p:cNvSpPr>
            <p:nvPr/>
          </p:nvSpPr>
          <p:spPr bwMode="auto">
            <a:xfrm>
              <a:off x="3497" y="3658"/>
              <a:ext cx="54" cy="229"/>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4"/>
            <p:cNvSpPr>
              <a:spLocks noChangeArrowheads="1"/>
            </p:cNvSpPr>
            <p:nvPr/>
          </p:nvSpPr>
          <p:spPr bwMode="auto">
            <a:xfrm>
              <a:off x="3497" y="3658"/>
              <a:ext cx="5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45"/>
            <p:cNvSpPr>
              <a:spLocks noChangeArrowheads="1"/>
            </p:cNvSpPr>
            <p:nvPr/>
          </p:nvSpPr>
          <p:spPr bwMode="auto">
            <a:xfrm>
              <a:off x="3497" y="2782"/>
              <a:ext cx="54" cy="876"/>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46"/>
            <p:cNvSpPr>
              <a:spLocks noChangeArrowheads="1"/>
            </p:cNvSpPr>
            <p:nvPr/>
          </p:nvSpPr>
          <p:spPr bwMode="auto">
            <a:xfrm>
              <a:off x="3497" y="2782"/>
              <a:ext cx="54" cy="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7"/>
            <p:cNvSpPr>
              <a:spLocks/>
            </p:cNvSpPr>
            <p:nvPr/>
          </p:nvSpPr>
          <p:spPr bwMode="auto">
            <a:xfrm>
              <a:off x="3121" y="3658"/>
              <a:ext cx="362" cy="229"/>
            </a:xfrm>
            <a:custGeom>
              <a:avLst/>
              <a:gdLst>
                <a:gd name="T0" fmla="*/ 362 w 362"/>
                <a:gd name="T1" fmla="*/ 175 h 229"/>
                <a:gd name="T2" fmla="*/ 232 w 362"/>
                <a:gd name="T3" fmla="*/ 0 h 229"/>
                <a:gd name="T4" fmla="*/ 0 w 362"/>
                <a:gd name="T5" fmla="*/ 0 h 229"/>
                <a:gd name="T6" fmla="*/ 0 w 362"/>
                <a:gd name="T7" fmla="*/ 229 h 229"/>
                <a:gd name="T8" fmla="*/ 362 w 362"/>
                <a:gd name="T9" fmla="*/ 229 h 229"/>
                <a:gd name="T10" fmla="*/ 362 w 362"/>
                <a:gd name="T11" fmla="*/ 175 h 229"/>
              </a:gdLst>
              <a:ahLst/>
              <a:cxnLst>
                <a:cxn ang="0">
                  <a:pos x="T0" y="T1"/>
                </a:cxn>
                <a:cxn ang="0">
                  <a:pos x="T2" y="T3"/>
                </a:cxn>
                <a:cxn ang="0">
                  <a:pos x="T4" y="T5"/>
                </a:cxn>
                <a:cxn ang="0">
                  <a:pos x="T6" y="T7"/>
                </a:cxn>
                <a:cxn ang="0">
                  <a:pos x="T8" y="T9"/>
                </a:cxn>
                <a:cxn ang="0">
                  <a:pos x="T10" y="T11"/>
                </a:cxn>
              </a:cxnLst>
              <a:rect l="0" t="0" r="r" b="b"/>
              <a:pathLst>
                <a:path w="362" h="229">
                  <a:moveTo>
                    <a:pt x="362" y="175"/>
                  </a:moveTo>
                  <a:lnTo>
                    <a:pt x="232" y="0"/>
                  </a:lnTo>
                  <a:lnTo>
                    <a:pt x="0" y="0"/>
                  </a:lnTo>
                  <a:lnTo>
                    <a:pt x="0" y="229"/>
                  </a:lnTo>
                  <a:lnTo>
                    <a:pt x="362" y="229"/>
                  </a:lnTo>
                  <a:lnTo>
                    <a:pt x="362" y="17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8"/>
            <p:cNvSpPr>
              <a:spLocks/>
            </p:cNvSpPr>
            <p:nvPr/>
          </p:nvSpPr>
          <p:spPr bwMode="auto">
            <a:xfrm>
              <a:off x="3121" y="3658"/>
              <a:ext cx="362" cy="229"/>
            </a:xfrm>
            <a:custGeom>
              <a:avLst/>
              <a:gdLst>
                <a:gd name="T0" fmla="*/ 362 w 362"/>
                <a:gd name="T1" fmla="*/ 175 h 229"/>
                <a:gd name="T2" fmla="*/ 232 w 362"/>
                <a:gd name="T3" fmla="*/ 0 h 229"/>
                <a:gd name="T4" fmla="*/ 0 w 362"/>
                <a:gd name="T5" fmla="*/ 0 h 229"/>
                <a:gd name="T6" fmla="*/ 0 w 362"/>
                <a:gd name="T7" fmla="*/ 229 h 229"/>
                <a:gd name="T8" fmla="*/ 362 w 362"/>
                <a:gd name="T9" fmla="*/ 229 h 229"/>
                <a:gd name="T10" fmla="*/ 362 w 362"/>
                <a:gd name="T11" fmla="*/ 175 h 229"/>
              </a:gdLst>
              <a:ahLst/>
              <a:cxnLst>
                <a:cxn ang="0">
                  <a:pos x="T0" y="T1"/>
                </a:cxn>
                <a:cxn ang="0">
                  <a:pos x="T2" y="T3"/>
                </a:cxn>
                <a:cxn ang="0">
                  <a:pos x="T4" y="T5"/>
                </a:cxn>
                <a:cxn ang="0">
                  <a:pos x="T6" y="T7"/>
                </a:cxn>
                <a:cxn ang="0">
                  <a:pos x="T8" y="T9"/>
                </a:cxn>
                <a:cxn ang="0">
                  <a:pos x="T10" y="T11"/>
                </a:cxn>
              </a:cxnLst>
              <a:rect l="0" t="0" r="r" b="b"/>
              <a:pathLst>
                <a:path w="362" h="229">
                  <a:moveTo>
                    <a:pt x="362" y="175"/>
                  </a:moveTo>
                  <a:lnTo>
                    <a:pt x="232" y="0"/>
                  </a:lnTo>
                  <a:lnTo>
                    <a:pt x="0" y="0"/>
                  </a:lnTo>
                  <a:lnTo>
                    <a:pt x="0" y="229"/>
                  </a:lnTo>
                  <a:lnTo>
                    <a:pt x="362" y="229"/>
                  </a:lnTo>
                  <a:lnTo>
                    <a:pt x="362" y="1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49"/>
            <p:cNvSpPr>
              <a:spLocks noChangeArrowheads="1"/>
            </p:cNvSpPr>
            <p:nvPr/>
          </p:nvSpPr>
          <p:spPr bwMode="auto">
            <a:xfrm>
              <a:off x="3050" y="2891"/>
              <a:ext cx="71" cy="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0"/>
            <p:cNvSpPr>
              <a:spLocks noChangeArrowheads="1"/>
            </p:cNvSpPr>
            <p:nvPr/>
          </p:nvSpPr>
          <p:spPr bwMode="auto">
            <a:xfrm>
              <a:off x="3050" y="2891"/>
              <a:ext cx="7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51"/>
            <p:cNvSpPr>
              <a:spLocks noChangeArrowheads="1"/>
            </p:cNvSpPr>
            <p:nvPr/>
          </p:nvSpPr>
          <p:spPr bwMode="auto">
            <a:xfrm>
              <a:off x="2676" y="2891"/>
              <a:ext cx="374" cy="1"/>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2"/>
            <p:cNvSpPr>
              <a:spLocks noChangeArrowheads="1"/>
            </p:cNvSpPr>
            <p:nvPr/>
          </p:nvSpPr>
          <p:spPr bwMode="auto">
            <a:xfrm>
              <a:off x="2676" y="2891"/>
              <a:ext cx="37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53"/>
            <p:cNvSpPr>
              <a:spLocks/>
            </p:cNvSpPr>
            <p:nvPr/>
          </p:nvSpPr>
          <p:spPr bwMode="auto">
            <a:xfrm>
              <a:off x="2676" y="2782"/>
              <a:ext cx="445" cy="109"/>
            </a:xfrm>
            <a:custGeom>
              <a:avLst/>
              <a:gdLst>
                <a:gd name="T0" fmla="*/ 445 w 445"/>
                <a:gd name="T1" fmla="*/ 0 h 109"/>
                <a:gd name="T2" fmla="*/ 0 w 445"/>
                <a:gd name="T3" fmla="*/ 0 h 109"/>
                <a:gd name="T4" fmla="*/ 0 w 445"/>
                <a:gd name="T5" fmla="*/ 109 h 109"/>
                <a:gd name="T6" fmla="*/ 374 w 445"/>
                <a:gd name="T7" fmla="*/ 109 h 109"/>
                <a:gd name="T8" fmla="*/ 445 w 445"/>
                <a:gd name="T9" fmla="*/ 109 h 109"/>
                <a:gd name="T10" fmla="*/ 445 w 445"/>
                <a:gd name="T11" fmla="*/ 0 h 109"/>
              </a:gdLst>
              <a:ahLst/>
              <a:cxnLst>
                <a:cxn ang="0">
                  <a:pos x="T0" y="T1"/>
                </a:cxn>
                <a:cxn ang="0">
                  <a:pos x="T2" y="T3"/>
                </a:cxn>
                <a:cxn ang="0">
                  <a:pos x="T4" y="T5"/>
                </a:cxn>
                <a:cxn ang="0">
                  <a:pos x="T6" y="T7"/>
                </a:cxn>
                <a:cxn ang="0">
                  <a:pos x="T8" y="T9"/>
                </a:cxn>
                <a:cxn ang="0">
                  <a:pos x="T10" y="T11"/>
                </a:cxn>
              </a:cxnLst>
              <a:rect l="0" t="0" r="r" b="b"/>
              <a:pathLst>
                <a:path w="445" h="109">
                  <a:moveTo>
                    <a:pt x="445" y="0"/>
                  </a:moveTo>
                  <a:lnTo>
                    <a:pt x="0" y="0"/>
                  </a:lnTo>
                  <a:lnTo>
                    <a:pt x="0" y="109"/>
                  </a:lnTo>
                  <a:lnTo>
                    <a:pt x="374" y="109"/>
                  </a:lnTo>
                  <a:lnTo>
                    <a:pt x="445" y="109"/>
                  </a:lnTo>
                  <a:lnTo>
                    <a:pt x="445"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4"/>
            <p:cNvSpPr>
              <a:spLocks/>
            </p:cNvSpPr>
            <p:nvPr/>
          </p:nvSpPr>
          <p:spPr bwMode="auto">
            <a:xfrm>
              <a:off x="2676" y="2782"/>
              <a:ext cx="445" cy="109"/>
            </a:xfrm>
            <a:custGeom>
              <a:avLst/>
              <a:gdLst>
                <a:gd name="T0" fmla="*/ 445 w 445"/>
                <a:gd name="T1" fmla="*/ 0 h 109"/>
                <a:gd name="T2" fmla="*/ 0 w 445"/>
                <a:gd name="T3" fmla="*/ 0 h 109"/>
                <a:gd name="T4" fmla="*/ 0 w 445"/>
                <a:gd name="T5" fmla="*/ 109 h 109"/>
                <a:gd name="T6" fmla="*/ 374 w 445"/>
                <a:gd name="T7" fmla="*/ 109 h 109"/>
                <a:gd name="T8" fmla="*/ 445 w 445"/>
                <a:gd name="T9" fmla="*/ 109 h 109"/>
                <a:gd name="T10" fmla="*/ 445 w 445"/>
                <a:gd name="T11" fmla="*/ 0 h 109"/>
              </a:gdLst>
              <a:ahLst/>
              <a:cxnLst>
                <a:cxn ang="0">
                  <a:pos x="T0" y="T1"/>
                </a:cxn>
                <a:cxn ang="0">
                  <a:pos x="T2" y="T3"/>
                </a:cxn>
                <a:cxn ang="0">
                  <a:pos x="T4" y="T5"/>
                </a:cxn>
                <a:cxn ang="0">
                  <a:pos x="T6" y="T7"/>
                </a:cxn>
                <a:cxn ang="0">
                  <a:pos x="T8" y="T9"/>
                </a:cxn>
                <a:cxn ang="0">
                  <a:pos x="T10" y="T11"/>
                </a:cxn>
              </a:cxnLst>
              <a:rect l="0" t="0" r="r" b="b"/>
              <a:pathLst>
                <a:path w="445" h="109">
                  <a:moveTo>
                    <a:pt x="445" y="0"/>
                  </a:moveTo>
                  <a:lnTo>
                    <a:pt x="0" y="0"/>
                  </a:lnTo>
                  <a:lnTo>
                    <a:pt x="0" y="109"/>
                  </a:lnTo>
                  <a:lnTo>
                    <a:pt x="374" y="109"/>
                  </a:lnTo>
                  <a:lnTo>
                    <a:pt x="445" y="109"/>
                  </a:lnTo>
                  <a:lnTo>
                    <a:pt x="4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5"/>
            <p:cNvSpPr>
              <a:spLocks/>
            </p:cNvSpPr>
            <p:nvPr/>
          </p:nvSpPr>
          <p:spPr bwMode="auto">
            <a:xfrm>
              <a:off x="3121" y="2782"/>
              <a:ext cx="109" cy="876"/>
            </a:xfrm>
            <a:custGeom>
              <a:avLst/>
              <a:gdLst>
                <a:gd name="T0" fmla="*/ 109 w 109"/>
                <a:gd name="T1" fmla="*/ 0 h 876"/>
                <a:gd name="T2" fmla="*/ 0 w 109"/>
                <a:gd name="T3" fmla="*/ 0 h 876"/>
                <a:gd name="T4" fmla="*/ 0 w 109"/>
                <a:gd name="T5" fmla="*/ 109 h 876"/>
                <a:gd name="T6" fmla="*/ 0 w 109"/>
                <a:gd name="T7" fmla="*/ 109 h 876"/>
                <a:gd name="T8" fmla="*/ 0 w 109"/>
                <a:gd name="T9" fmla="*/ 876 h 876"/>
                <a:gd name="T10" fmla="*/ 109 w 109"/>
                <a:gd name="T11" fmla="*/ 876 h 876"/>
                <a:gd name="T12" fmla="*/ 109 w 109"/>
                <a:gd name="T13" fmla="*/ 12 h 876"/>
                <a:gd name="T14" fmla="*/ 109 w 109"/>
                <a:gd name="T15" fmla="*/ 12 h 876"/>
                <a:gd name="T16" fmla="*/ 109 w 109"/>
                <a:gd name="T17"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876">
                  <a:moveTo>
                    <a:pt x="109" y="0"/>
                  </a:moveTo>
                  <a:lnTo>
                    <a:pt x="0" y="0"/>
                  </a:lnTo>
                  <a:lnTo>
                    <a:pt x="0" y="109"/>
                  </a:lnTo>
                  <a:lnTo>
                    <a:pt x="0" y="109"/>
                  </a:lnTo>
                  <a:lnTo>
                    <a:pt x="0" y="876"/>
                  </a:lnTo>
                  <a:lnTo>
                    <a:pt x="109" y="876"/>
                  </a:lnTo>
                  <a:lnTo>
                    <a:pt x="109" y="12"/>
                  </a:lnTo>
                  <a:lnTo>
                    <a:pt x="109" y="12"/>
                  </a:lnTo>
                  <a:lnTo>
                    <a:pt x="109"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6"/>
            <p:cNvSpPr>
              <a:spLocks/>
            </p:cNvSpPr>
            <p:nvPr/>
          </p:nvSpPr>
          <p:spPr bwMode="auto">
            <a:xfrm>
              <a:off x="3121" y="2782"/>
              <a:ext cx="109" cy="876"/>
            </a:xfrm>
            <a:custGeom>
              <a:avLst/>
              <a:gdLst>
                <a:gd name="T0" fmla="*/ 109 w 109"/>
                <a:gd name="T1" fmla="*/ 0 h 876"/>
                <a:gd name="T2" fmla="*/ 0 w 109"/>
                <a:gd name="T3" fmla="*/ 0 h 876"/>
                <a:gd name="T4" fmla="*/ 0 w 109"/>
                <a:gd name="T5" fmla="*/ 109 h 876"/>
                <a:gd name="T6" fmla="*/ 0 w 109"/>
                <a:gd name="T7" fmla="*/ 109 h 876"/>
                <a:gd name="T8" fmla="*/ 0 w 109"/>
                <a:gd name="T9" fmla="*/ 876 h 876"/>
                <a:gd name="T10" fmla="*/ 109 w 109"/>
                <a:gd name="T11" fmla="*/ 876 h 876"/>
                <a:gd name="T12" fmla="*/ 109 w 109"/>
                <a:gd name="T13" fmla="*/ 12 h 876"/>
                <a:gd name="T14" fmla="*/ 109 w 109"/>
                <a:gd name="T15" fmla="*/ 12 h 876"/>
                <a:gd name="T16" fmla="*/ 109 w 109"/>
                <a:gd name="T17"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876">
                  <a:moveTo>
                    <a:pt x="109" y="0"/>
                  </a:moveTo>
                  <a:lnTo>
                    <a:pt x="0" y="0"/>
                  </a:lnTo>
                  <a:lnTo>
                    <a:pt x="0" y="109"/>
                  </a:lnTo>
                  <a:lnTo>
                    <a:pt x="0" y="109"/>
                  </a:lnTo>
                  <a:lnTo>
                    <a:pt x="0" y="876"/>
                  </a:lnTo>
                  <a:lnTo>
                    <a:pt x="109" y="876"/>
                  </a:lnTo>
                  <a:lnTo>
                    <a:pt x="109" y="12"/>
                  </a:lnTo>
                  <a:lnTo>
                    <a:pt x="109" y="12"/>
                  </a:lnTo>
                  <a:lnTo>
                    <a:pt x="1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Rectangle 57"/>
            <p:cNvSpPr>
              <a:spLocks noChangeArrowheads="1"/>
            </p:cNvSpPr>
            <p:nvPr/>
          </p:nvSpPr>
          <p:spPr bwMode="auto">
            <a:xfrm>
              <a:off x="2300" y="2891"/>
              <a:ext cx="213" cy="1"/>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58"/>
            <p:cNvSpPr>
              <a:spLocks noChangeArrowheads="1"/>
            </p:cNvSpPr>
            <p:nvPr/>
          </p:nvSpPr>
          <p:spPr bwMode="auto">
            <a:xfrm>
              <a:off x="2300" y="2891"/>
              <a:ext cx="2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59"/>
            <p:cNvSpPr>
              <a:spLocks noChangeArrowheads="1"/>
            </p:cNvSpPr>
            <p:nvPr/>
          </p:nvSpPr>
          <p:spPr bwMode="auto">
            <a:xfrm>
              <a:off x="2300" y="2782"/>
              <a:ext cx="213" cy="109"/>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60"/>
            <p:cNvSpPr>
              <a:spLocks noChangeArrowheads="1"/>
            </p:cNvSpPr>
            <p:nvPr/>
          </p:nvSpPr>
          <p:spPr bwMode="auto">
            <a:xfrm>
              <a:off x="2300" y="2782"/>
              <a:ext cx="21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61"/>
            <p:cNvSpPr>
              <a:spLocks noChangeArrowheads="1"/>
            </p:cNvSpPr>
            <p:nvPr/>
          </p:nvSpPr>
          <p:spPr bwMode="auto">
            <a:xfrm>
              <a:off x="3121" y="3658"/>
              <a:ext cx="109" cy="229"/>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62"/>
            <p:cNvSpPr>
              <a:spLocks noChangeArrowheads="1"/>
            </p:cNvSpPr>
            <p:nvPr/>
          </p:nvSpPr>
          <p:spPr bwMode="auto">
            <a:xfrm>
              <a:off x="3121" y="3658"/>
              <a:ext cx="10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63"/>
            <p:cNvSpPr>
              <a:spLocks noChangeArrowheads="1"/>
            </p:cNvSpPr>
            <p:nvPr/>
          </p:nvSpPr>
          <p:spPr bwMode="auto">
            <a:xfrm>
              <a:off x="3334" y="2072"/>
              <a:ext cx="163" cy="181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4"/>
            <p:cNvSpPr>
              <a:spLocks noChangeArrowheads="1"/>
            </p:cNvSpPr>
            <p:nvPr/>
          </p:nvSpPr>
          <p:spPr bwMode="auto">
            <a:xfrm>
              <a:off x="3334" y="2072"/>
              <a:ext cx="163" cy="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5"/>
            <p:cNvSpPr>
              <a:spLocks noChangeArrowheads="1"/>
            </p:cNvSpPr>
            <p:nvPr/>
          </p:nvSpPr>
          <p:spPr bwMode="auto">
            <a:xfrm>
              <a:off x="4782" y="2072"/>
              <a:ext cx="163" cy="181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6"/>
            <p:cNvSpPr>
              <a:spLocks noChangeArrowheads="1"/>
            </p:cNvSpPr>
            <p:nvPr/>
          </p:nvSpPr>
          <p:spPr bwMode="auto">
            <a:xfrm>
              <a:off x="4782" y="2072"/>
              <a:ext cx="163" cy="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7"/>
            <p:cNvSpPr>
              <a:spLocks/>
            </p:cNvSpPr>
            <p:nvPr/>
          </p:nvSpPr>
          <p:spPr bwMode="auto">
            <a:xfrm>
              <a:off x="3416" y="2126"/>
              <a:ext cx="81" cy="1761"/>
            </a:xfrm>
            <a:custGeom>
              <a:avLst/>
              <a:gdLst>
                <a:gd name="T0" fmla="*/ 81 w 81"/>
                <a:gd name="T1" fmla="*/ 0 h 1761"/>
                <a:gd name="T2" fmla="*/ 0 w 81"/>
                <a:gd name="T3" fmla="*/ 0 h 1761"/>
                <a:gd name="T4" fmla="*/ 0 w 81"/>
                <a:gd name="T5" fmla="*/ 1761 h 1761"/>
                <a:gd name="T6" fmla="*/ 81 w 81"/>
                <a:gd name="T7" fmla="*/ 1761 h 1761"/>
                <a:gd name="T8" fmla="*/ 81 w 81"/>
                <a:gd name="T9" fmla="*/ 1532 h 1761"/>
                <a:gd name="T10" fmla="*/ 81 w 81"/>
                <a:gd name="T11" fmla="*/ 656 h 1761"/>
                <a:gd name="T12" fmla="*/ 81 w 81"/>
                <a:gd name="T13" fmla="*/ 533 h 1761"/>
                <a:gd name="T14" fmla="*/ 81 w 81"/>
                <a:gd name="T15" fmla="*/ 0 h 1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761">
                  <a:moveTo>
                    <a:pt x="81" y="0"/>
                  </a:moveTo>
                  <a:lnTo>
                    <a:pt x="0" y="0"/>
                  </a:lnTo>
                  <a:lnTo>
                    <a:pt x="0" y="1761"/>
                  </a:lnTo>
                  <a:lnTo>
                    <a:pt x="81" y="1761"/>
                  </a:lnTo>
                  <a:lnTo>
                    <a:pt x="81" y="1532"/>
                  </a:lnTo>
                  <a:lnTo>
                    <a:pt x="81" y="656"/>
                  </a:lnTo>
                  <a:lnTo>
                    <a:pt x="81" y="533"/>
                  </a:lnTo>
                  <a:lnTo>
                    <a:pt x="81"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68"/>
            <p:cNvSpPr>
              <a:spLocks/>
            </p:cNvSpPr>
            <p:nvPr/>
          </p:nvSpPr>
          <p:spPr bwMode="auto">
            <a:xfrm>
              <a:off x="3416" y="2126"/>
              <a:ext cx="81" cy="1761"/>
            </a:xfrm>
            <a:custGeom>
              <a:avLst/>
              <a:gdLst>
                <a:gd name="T0" fmla="*/ 81 w 81"/>
                <a:gd name="T1" fmla="*/ 0 h 1761"/>
                <a:gd name="T2" fmla="*/ 0 w 81"/>
                <a:gd name="T3" fmla="*/ 0 h 1761"/>
                <a:gd name="T4" fmla="*/ 0 w 81"/>
                <a:gd name="T5" fmla="*/ 1761 h 1761"/>
                <a:gd name="T6" fmla="*/ 81 w 81"/>
                <a:gd name="T7" fmla="*/ 1761 h 1761"/>
                <a:gd name="T8" fmla="*/ 81 w 81"/>
                <a:gd name="T9" fmla="*/ 1532 h 1761"/>
                <a:gd name="T10" fmla="*/ 81 w 81"/>
                <a:gd name="T11" fmla="*/ 656 h 1761"/>
                <a:gd name="T12" fmla="*/ 81 w 81"/>
                <a:gd name="T13" fmla="*/ 533 h 1761"/>
                <a:gd name="T14" fmla="*/ 81 w 81"/>
                <a:gd name="T15" fmla="*/ 0 h 17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761">
                  <a:moveTo>
                    <a:pt x="81" y="0"/>
                  </a:moveTo>
                  <a:lnTo>
                    <a:pt x="0" y="0"/>
                  </a:lnTo>
                  <a:lnTo>
                    <a:pt x="0" y="1761"/>
                  </a:lnTo>
                  <a:lnTo>
                    <a:pt x="81" y="1761"/>
                  </a:lnTo>
                  <a:lnTo>
                    <a:pt x="81" y="1532"/>
                  </a:lnTo>
                  <a:lnTo>
                    <a:pt x="81" y="656"/>
                  </a:lnTo>
                  <a:lnTo>
                    <a:pt x="81" y="533"/>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9"/>
            <p:cNvSpPr>
              <a:spLocks/>
            </p:cNvSpPr>
            <p:nvPr/>
          </p:nvSpPr>
          <p:spPr bwMode="auto">
            <a:xfrm>
              <a:off x="4862" y="2126"/>
              <a:ext cx="83" cy="1759"/>
            </a:xfrm>
            <a:custGeom>
              <a:avLst/>
              <a:gdLst>
                <a:gd name="T0" fmla="*/ 83 w 83"/>
                <a:gd name="T1" fmla="*/ 0 h 1759"/>
                <a:gd name="T2" fmla="*/ 0 w 83"/>
                <a:gd name="T3" fmla="*/ 0 h 1759"/>
                <a:gd name="T4" fmla="*/ 0 w 83"/>
                <a:gd name="T5" fmla="*/ 1759 h 1759"/>
                <a:gd name="T6" fmla="*/ 83 w 83"/>
                <a:gd name="T7" fmla="*/ 1759 h 1759"/>
                <a:gd name="T8" fmla="*/ 83 w 83"/>
                <a:gd name="T9" fmla="*/ 1697 h 1759"/>
                <a:gd name="T10" fmla="*/ 83 w 83"/>
                <a:gd name="T11" fmla="*/ 1565 h 1759"/>
                <a:gd name="T12" fmla="*/ 83 w 83"/>
                <a:gd name="T13" fmla="*/ 926 h 1759"/>
                <a:gd name="T14" fmla="*/ 83 w 83"/>
                <a:gd name="T15" fmla="*/ 883 h 1759"/>
                <a:gd name="T16" fmla="*/ 83 w 83"/>
                <a:gd name="T17" fmla="*/ 0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759">
                  <a:moveTo>
                    <a:pt x="83" y="0"/>
                  </a:moveTo>
                  <a:lnTo>
                    <a:pt x="0" y="0"/>
                  </a:lnTo>
                  <a:lnTo>
                    <a:pt x="0" y="1759"/>
                  </a:lnTo>
                  <a:lnTo>
                    <a:pt x="83" y="1759"/>
                  </a:lnTo>
                  <a:lnTo>
                    <a:pt x="83" y="1697"/>
                  </a:lnTo>
                  <a:lnTo>
                    <a:pt x="83" y="1565"/>
                  </a:lnTo>
                  <a:lnTo>
                    <a:pt x="83" y="926"/>
                  </a:lnTo>
                  <a:lnTo>
                    <a:pt x="83" y="883"/>
                  </a:lnTo>
                  <a:lnTo>
                    <a:pt x="83"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0"/>
            <p:cNvSpPr>
              <a:spLocks/>
            </p:cNvSpPr>
            <p:nvPr/>
          </p:nvSpPr>
          <p:spPr bwMode="auto">
            <a:xfrm>
              <a:off x="4862" y="2126"/>
              <a:ext cx="83" cy="1759"/>
            </a:xfrm>
            <a:custGeom>
              <a:avLst/>
              <a:gdLst>
                <a:gd name="T0" fmla="*/ 83 w 83"/>
                <a:gd name="T1" fmla="*/ 0 h 1759"/>
                <a:gd name="T2" fmla="*/ 0 w 83"/>
                <a:gd name="T3" fmla="*/ 0 h 1759"/>
                <a:gd name="T4" fmla="*/ 0 w 83"/>
                <a:gd name="T5" fmla="*/ 1759 h 1759"/>
                <a:gd name="T6" fmla="*/ 83 w 83"/>
                <a:gd name="T7" fmla="*/ 1759 h 1759"/>
                <a:gd name="T8" fmla="*/ 83 w 83"/>
                <a:gd name="T9" fmla="*/ 1697 h 1759"/>
                <a:gd name="T10" fmla="*/ 83 w 83"/>
                <a:gd name="T11" fmla="*/ 1565 h 1759"/>
                <a:gd name="T12" fmla="*/ 83 w 83"/>
                <a:gd name="T13" fmla="*/ 926 h 1759"/>
                <a:gd name="T14" fmla="*/ 83 w 83"/>
                <a:gd name="T15" fmla="*/ 883 h 1759"/>
                <a:gd name="T16" fmla="*/ 83 w 83"/>
                <a:gd name="T17" fmla="*/ 0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759">
                  <a:moveTo>
                    <a:pt x="83" y="0"/>
                  </a:moveTo>
                  <a:lnTo>
                    <a:pt x="0" y="0"/>
                  </a:lnTo>
                  <a:lnTo>
                    <a:pt x="0" y="1759"/>
                  </a:lnTo>
                  <a:lnTo>
                    <a:pt x="83" y="1759"/>
                  </a:lnTo>
                  <a:lnTo>
                    <a:pt x="83" y="1697"/>
                  </a:lnTo>
                  <a:lnTo>
                    <a:pt x="83" y="1565"/>
                  </a:lnTo>
                  <a:lnTo>
                    <a:pt x="83" y="926"/>
                  </a:lnTo>
                  <a:lnTo>
                    <a:pt x="83" y="883"/>
                  </a:lnTo>
                  <a:lnTo>
                    <a:pt x="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71"/>
            <p:cNvSpPr>
              <a:spLocks noChangeArrowheads="1"/>
            </p:cNvSpPr>
            <p:nvPr/>
          </p:nvSpPr>
          <p:spPr bwMode="auto">
            <a:xfrm>
              <a:off x="3963" y="2072"/>
              <a:ext cx="163" cy="181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72"/>
            <p:cNvSpPr>
              <a:spLocks noChangeArrowheads="1"/>
            </p:cNvSpPr>
            <p:nvPr/>
          </p:nvSpPr>
          <p:spPr bwMode="auto">
            <a:xfrm>
              <a:off x="3963" y="2072"/>
              <a:ext cx="163" cy="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3"/>
            <p:cNvSpPr>
              <a:spLocks/>
            </p:cNvSpPr>
            <p:nvPr/>
          </p:nvSpPr>
          <p:spPr bwMode="auto">
            <a:xfrm>
              <a:off x="4046" y="2126"/>
              <a:ext cx="80" cy="1761"/>
            </a:xfrm>
            <a:custGeom>
              <a:avLst/>
              <a:gdLst>
                <a:gd name="T0" fmla="*/ 80 w 80"/>
                <a:gd name="T1" fmla="*/ 0 h 1761"/>
                <a:gd name="T2" fmla="*/ 0 w 80"/>
                <a:gd name="T3" fmla="*/ 0 h 1761"/>
                <a:gd name="T4" fmla="*/ 0 w 80"/>
                <a:gd name="T5" fmla="*/ 1761 h 1761"/>
                <a:gd name="T6" fmla="*/ 80 w 80"/>
                <a:gd name="T7" fmla="*/ 1761 h 1761"/>
                <a:gd name="T8" fmla="*/ 80 w 80"/>
                <a:gd name="T9" fmla="*/ 1621 h 1761"/>
                <a:gd name="T10" fmla="*/ 80 w 80"/>
                <a:gd name="T11" fmla="*/ 0 h 1761"/>
              </a:gdLst>
              <a:ahLst/>
              <a:cxnLst>
                <a:cxn ang="0">
                  <a:pos x="T0" y="T1"/>
                </a:cxn>
                <a:cxn ang="0">
                  <a:pos x="T2" y="T3"/>
                </a:cxn>
                <a:cxn ang="0">
                  <a:pos x="T4" y="T5"/>
                </a:cxn>
                <a:cxn ang="0">
                  <a:pos x="T6" y="T7"/>
                </a:cxn>
                <a:cxn ang="0">
                  <a:pos x="T8" y="T9"/>
                </a:cxn>
                <a:cxn ang="0">
                  <a:pos x="T10" y="T11"/>
                </a:cxn>
              </a:cxnLst>
              <a:rect l="0" t="0" r="r" b="b"/>
              <a:pathLst>
                <a:path w="80" h="1761">
                  <a:moveTo>
                    <a:pt x="80" y="0"/>
                  </a:moveTo>
                  <a:lnTo>
                    <a:pt x="0" y="0"/>
                  </a:lnTo>
                  <a:lnTo>
                    <a:pt x="0" y="1761"/>
                  </a:lnTo>
                  <a:lnTo>
                    <a:pt x="80" y="1761"/>
                  </a:lnTo>
                  <a:lnTo>
                    <a:pt x="80" y="1621"/>
                  </a:lnTo>
                  <a:lnTo>
                    <a:pt x="80"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4"/>
            <p:cNvSpPr>
              <a:spLocks/>
            </p:cNvSpPr>
            <p:nvPr/>
          </p:nvSpPr>
          <p:spPr bwMode="auto">
            <a:xfrm>
              <a:off x="4046" y="2126"/>
              <a:ext cx="80" cy="1761"/>
            </a:xfrm>
            <a:custGeom>
              <a:avLst/>
              <a:gdLst>
                <a:gd name="T0" fmla="*/ 80 w 80"/>
                <a:gd name="T1" fmla="*/ 0 h 1761"/>
                <a:gd name="T2" fmla="*/ 0 w 80"/>
                <a:gd name="T3" fmla="*/ 0 h 1761"/>
                <a:gd name="T4" fmla="*/ 0 w 80"/>
                <a:gd name="T5" fmla="*/ 1761 h 1761"/>
                <a:gd name="T6" fmla="*/ 80 w 80"/>
                <a:gd name="T7" fmla="*/ 1761 h 1761"/>
                <a:gd name="T8" fmla="*/ 80 w 80"/>
                <a:gd name="T9" fmla="*/ 1621 h 1761"/>
                <a:gd name="T10" fmla="*/ 80 w 80"/>
                <a:gd name="T11" fmla="*/ 0 h 1761"/>
              </a:gdLst>
              <a:ahLst/>
              <a:cxnLst>
                <a:cxn ang="0">
                  <a:pos x="T0" y="T1"/>
                </a:cxn>
                <a:cxn ang="0">
                  <a:pos x="T2" y="T3"/>
                </a:cxn>
                <a:cxn ang="0">
                  <a:pos x="T4" y="T5"/>
                </a:cxn>
                <a:cxn ang="0">
                  <a:pos x="T6" y="T7"/>
                </a:cxn>
                <a:cxn ang="0">
                  <a:pos x="T8" y="T9"/>
                </a:cxn>
                <a:cxn ang="0">
                  <a:pos x="T10" y="T11"/>
                </a:cxn>
              </a:cxnLst>
              <a:rect l="0" t="0" r="r" b="b"/>
              <a:pathLst>
                <a:path w="80" h="1761">
                  <a:moveTo>
                    <a:pt x="80" y="0"/>
                  </a:moveTo>
                  <a:lnTo>
                    <a:pt x="0" y="0"/>
                  </a:lnTo>
                  <a:lnTo>
                    <a:pt x="0" y="1761"/>
                  </a:lnTo>
                  <a:lnTo>
                    <a:pt x="80" y="1761"/>
                  </a:lnTo>
                  <a:lnTo>
                    <a:pt x="80" y="1621"/>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5"/>
            <p:cNvSpPr>
              <a:spLocks noChangeArrowheads="1"/>
            </p:cNvSpPr>
            <p:nvPr/>
          </p:nvSpPr>
          <p:spPr bwMode="auto">
            <a:xfrm>
              <a:off x="3142" y="1956"/>
              <a:ext cx="166" cy="70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6"/>
            <p:cNvSpPr>
              <a:spLocks noChangeArrowheads="1"/>
            </p:cNvSpPr>
            <p:nvPr/>
          </p:nvSpPr>
          <p:spPr bwMode="auto">
            <a:xfrm>
              <a:off x="3142" y="1956"/>
              <a:ext cx="166"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77"/>
            <p:cNvSpPr>
              <a:spLocks noChangeArrowheads="1"/>
            </p:cNvSpPr>
            <p:nvPr/>
          </p:nvSpPr>
          <p:spPr bwMode="auto">
            <a:xfrm>
              <a:off x="2300" y="1904"/>
              <a:ext cx="1" cy="549"/>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8"/>
            <p:cNvSpPr>
              <a:spLocks/>
            </p:cNvSpPr>
            <p:nvPr/>
          </p:nvSpPr>
          <p:spPr bwMode="auto">
            <a:xfrm>
              <a:off x="2300" y="1904"/>
              <a:ext cx="0" cy="549"/>
            </a:xfrm>
            <a:custGeom>
              <a:avLst/>
              <a:gdLst>
                <a:gd name="T0" fmla="*/ 0 h 549"/>
                <a:gd name="T1" fmla="*/ 549 h 549"/>
                <a:gd name="T2" fmla="*/ 549 h 549"/>
                <a:gd name="T3" fmla="*/ 0 h 549"/>
              </a:gdLst>
              <a:ahLst/>
              <a:cxnLst>
                <a:cxn ang="0">
                  <a:pos x="0" y="T0"/>
                </a:cxn>
                <a:cxn ang="0">
                  <a:pos x="0" y="T1"/>
                </a:cxn>
                <a:cxn ang="0">
                  <a:pos x="0" y="T2"/>
                </a:cxn>
                <a:cxn ang="0">
                  <a:pos x="0" y="T3"/>
                </a:cxn>
              </a:cxnLst>
              <a:rect l="0" t="0" r="r" b="b"/>
              <a:pathLst>
                <a:path h="549">
                  <a:moveTo>
                    <a:pt x="0" y="0"/>
                  </a:moveTo>
                  <a:lnTo>
                    <a:pt x="0" y="549"/>
                  </a:lnTo>
                  <a:lnTo>
                    <a:pt x="0" y="5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79"/>
            <p:cNvSpPr>
              <a:spLocks/>
            </p:cNvSpPr>
            <p:nvPr/>
          </p:nvSpPr>
          <p:spPr bwMode="auto">
            <a:xfrm>
              <a:off x="2300" y="2453"/>
              <a:ext cx="0" cy="208"/>
            </a:xfrm>
            <a:custGeom>
              <a:avLst/>
              <a:gdLst>
                <a:gd name="T0" fmla="*/ 0 h 208"/>
                <a:gd name="T1" fmla="*/ 0 h 208"/>
                <a:gd name="T2" fmla="*/ 208 h 208"/>
                <a:gd name="T3" fmla="*/ 208 h 208"/>
                <a:gd name="T4" fmla="*/ 206 h 208"/>
                <a:gd name="T5" fmla="*/ 0 h 208"/>
              </a:gdLst>
              <a:ahLst/>
              <a:cxnLst>
                <a:cxn ang="0">
                  <a:pos x="0" y="T0"/>
                </a:cxn>
                <a:cxn ang="0">
                  <a:pos x="0" y="T1"/>
                </a:cxn>
                <a:cxn ang="0">
                  <a:pos x="0" y="T2"/>
                </a:cxn>
                <a:cxn ang="0">
                  <a:pos x="0" y="T3"/>
                </a:cxn>
                <a:cxn ang="0">
                  <a:pos x="0" y="T4"/>
                </a:cxn>
                <a:cxn ang="0">
                  <a:pos x="0" y="T5"/>
                </a:cxn>
              </a:cxnLst>
              <a:rect l="0" t="0" r="r" b="b"/>
              <a:pathLst>
                <a:path h="208">
                  <a:moveTo>
                    <a:pt x="0" y="0"/>
                  </a:moveTo>
                  <a:lnTo>
                    <a:pt x="0" y="0"/>
                  </a:lnTo>
                  <a:lnTo>
                    <a:pt x="0" y="208"/>
                  </a:lnTo>
                  <a:lnTo>
                    <a:pt x="0" y="208"/>
                  </a:lnTo>
                  <a:lnTo>
                    <a:pt x="0" y="206"/>
                  </a:lnTo>
                  <a:lnTo>
                    <a:pt x="0" y="0"/>
                  </a:lnTo>
                  <a:close/>
                </a:path>
              </a:pathLst>
            </a:custGeom>
            <a:solidFill>
              <a:srgbClr val="005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80"/>
            <p:cNvSpPr>
              <a:spLocks/>
            </p:cNvSpPr>
            <p:nvPr/>
          </p:nvSpPr>
          <p:spPr bwMode="auto">
            <a:xfrm>
              <a:off x="2300" y="2453"/>
              <a:ext cx="0" cy="208"/>
            </a:xfrm>
            <a:custGeom>
              <a:avLst/>
              <a:gdLst>
                <a:gd name="T0" fmla="*/ 0 h 208"/>
                <a:gd name="T1" fmla="*/ 0 h 208"/>
                <a:gd name="T2" fmla="*/ 208 h 208"/>
                <a:gd name="T3" fmla="*/ 208 h 208"/>
                <a:gd name="T4" fmla="*/ 206 h 208"/>
                <a:gd name="T5" fmla="*/ 0 h 208"/>
              </a:gdLst>
              <a:ahLst/>
              <a:cxnLst>
                <a:cxn ang="0">
                  <a:pos x="0" y="T0"/>
                </a:cxn>
                <a:cxn ang="0">
                  <a:pos x="0" y="T1"/>
                </a:cxn>
                <a:cxn ang="0">
                  <a:pos x="0" y="T2"/>
                </a:cxn>
                <a:cxn ang="0">
                  <a:pos x="0" y="T3"/>
                </a:cxn>
                <a:cxn ang="0">
                  <a:pos x="0" y="T4"/>
                </a:cxn>
                <a:cxn ang="0">
                  <a:pos x="0" y="T5"/>
                </a:cxn>
              </a:cxnLst>
              <a:rect l="0" t="0" r="r" b="b"/>
              <a:pathLst>
                <a:path h="208">
                  <a:moveTo>
                    <a:pt x="0" y="0"/>
                  </a:moveTo>
                  <a:lnTo>
                    <a:pt x="0" y="0"/>
                  </a:lnTo>
                  <a:lnTo>
                    <a:pt x="0" y="208"/>
                  </a:lnTo>
                  <a:lnTo>
                    <a:pt x="0" y="208"/>
                  </a:lnTo>
                  <a:lnTo>
                    <a:pt x="0" y="20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1"/>
            <p:cNvSpPr>
              <a:spLocks noEditPoints="1"/>
            </p:cNvSpPr>
            <p:nvPr/>
          </p:nvSpPr>
          <p:spPr bwMode="auto">
            <a:xfrm>
              <a:off x="2300" y="1904"/>
              <a:ext cx="842" cy="757"/>
            </a:xfrm>
            <a:custGeom>
              <a:avLst/>
              <a:gdLst>
                <a:gd name="T0" fmla="*/ 378 w 842"/>
                <a:gd name="T1" fmla="*/ 222 h 757"/>
                <a:gd name="T2" fmla="*/ 376 w 842"/>
                <a:gd name="T3" fmla="*/ 222 h 757"/>
                <a:gd name="T4" fmla="*/ 376 w 842"/>
                <a:gd name="T5" fmla="*/ 757 h 757"/>
                <a:gd name="T6" fmla="*/ 842 w 842"/>
                <a:gd name="T7" fmla="*/ 757 h 757"/>
                <a:gd name="T8" fmla="*/ 842 w 842"/>
                <a:gd name="T9" fmla="*/ 494 h 757"/>
                <a:gd name="T10" fmla="*/ 378 w 842"/>
                <a:gd name="T11" fmla="*/ 222 h 757"/>
                <a:gd name="T12" fmla="*/ 0 w 842"/>
                <a:gd name="T13" fmla="*/ 0 h 757"/>
                <a:gd name="T14" fmla="*/ 0 w 842"/>
                <a:gd name="T15" fmla="*/ 0 h 757"/>
                <a:gd name="T16" fmla="*/ 0 w 842"/>
                <a:gd name="T17" fmla="*/ 549 h 757"/>
                <a:gd name="T18" fmla="*/ 0 w 842"/>
                <a:gd name="T19" fmla="*/ 755 h 757"/>
                <a:gd name="T20" fmla="*/ 0 w 842"/>
                <a:gd name="T21" fmla="*/ 757 h 757"/>
                <a:gd name="T22" fmla="*/ 213 w 842"/>
                <a:gd name="T23" fmla="*/ 757 h 757"/>
                <a:gd name="T24" fmla="*/ 213 w 842"/>
                <a:gd name="T25" fmla="*/ 222 h 757"/>
                <a:gd name="T26" fmla="*/ 213 w 842"/>
                <a:gd name="T27" fmla="*/ 123 h 757"/>
                <a:gd name="T28" fmla="*/ 0 w 842"/>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2" h="757">
                  <a:moveTo>
                    <a:pt x="378" y="222"/>
                  </a:moveTo>
                  <a:lnTo>
                    <a:pt x="376" y="222"/>
                  </a:lnTo>
                  <a:lnTo>
                    <a:pt x="376" y="757"/>
                  </a:lnTo>
                  <a:lnTo>
                    <a:pt x="842" y="757"/>
                  </a:lnTo>
                  <a:lnTo>
                    <a:pt x="842" y="494"/>
                  </a:lnTo>
                  <a:lnTo>
                    <a:pt x="378" y="222"/>
                  </a:lnTo>
                  <a:close/>
                  <a:moveTo>
                    <a:pt x="0" y="0"/>
                  </a:moveTo>
                  <a:lnTo>
                    <a:pt x="0" y="0"/>
                  </a:lnTo>
                  <a:lnTo>
                    <a:pt x="0" y="549"/>
                  </a:lnTo>
                  <a:lnTo>
                    <a:pt x="0" y="755"/>
                  </a:lnTo>
                  <a:lnTo>
                    <a:pt x="0" y="757"/>
                  </a:lnTo>
                  <a:lnTo>
                    <a:pt x="213" y="757"/>
                  </a:lnTo>
                  <a:lnTo>
                    <a:pt x="213" y="222"/>
                  </a:lnTo>
                  <a:lnTo>
                    <a:pt x="213" y="123"/>
                  </a:lnTo>
                  <a:lnTo>
                    <a:pt x="0" y="0"/>
                  </a:lnTo>
                  <a:close/>
                </a:path>
              </a:pathLst>
            </a:custGeom>
            <a:solidFill>
              <a:srgbClr val="C90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82"/>
            <p:cNvSpPr>
              <a:spLocks noEditPoints="1"/>
            </p:cNvSpPr>
            <p:nvPr/>
          </p:nvSpPr>
          <p:spPr bwMode="auto">
            <a:xfrm>
              <a:off x="2300" y="1904"/>
              <a:ext cx="842" cy="757"/>
            </a:xfrm>
            <a:custGeom>
              <a:avLst/>
              <a:gdLst>
                <a:gd name="T0" fmla="*/ 378 w 842"/>
                <a:gd name="T1" fmla="*/ 222 h 757"/>
                <a:gd name="T2" fmla="*/ 376 w 842"/>
                <a:gd name="T3" fmla="*/ 222 h 757"/>
                <a:gd name="T4" fmla="*/ 376 w 842"/>
                <a:gd name="T5" fmla="*/ 757 h 757"/>
                <a:gd name="T6" fmla="*/ 842 w 842"/>
                <a:gd name="T7" fmla="*/ 757 h 757"/>
                <a:gd name="T8" fmla="*/ 842 w 842"/>
                <a:gd name="T9" fmla="*/ 494 h 757"/>
                <a:gd name="T10" fmla="*/ 378 w 842"/>
                <a:gd name="T11" fmla="*/ 222 h 757"/>
                <a:gd name="T12" fmla="*/ 0 w 842"/>
                <a:gd name="T13" fmla="*/ 0 h 757"/>
                <a:gd name="T14" fmla="*/ 0 w 842"/>
                <a:gd name="T15" fmla="*/ 0 h 757"/>
                <a:gd name="T16" fmla="*/ 0 w 842"/>
                <a:gd name="T17" fmla="*/ 549 h 757"/>
                <a:gd name="T18" fmla="*/ 0 w 842"/>
                <a:gd name="T19" fmla="*/ 755 h 757"/>
                <a:gd name="T20" fmla="*/ 0 w 842"/>
                <a:gd name="T21" fmla="*/ 757 h 757"/>
                <a:gd name="T22" fmla="*/ 213 w 842"/>
                <a:gd name="T23" fmla="*/ 757 h 757"/>
                <a:gd name="T24" fmla="*/ 213 w 842"/>
                <a:gd name="T25" fmla="*/ 222 h 757"/>
                <a:gd name="T26" fmla="*/ 213 w 842"/>
                <a:gd name="T27" fmla="*/ 123 h 757"/>
                <a:gd name="T28" fmla="*/ 0 w 842"/>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2" h="757">
                  <a:moveTo>
                    <a:pt x="378" y="222"/>
                  </a:moveTo>
                  <a:lnTo>
                    <a:pt x="376" y="222"/>
                  </a:lnTo>
                  <a:lnTo>
                    <a:pt x="376" y="757"/>
                  </a:lnTo>
                  <a:lnTo>
                    <a:pt x="842" y="757"/>
                  </a:lnTo>
                  <a:lnTo>
                    <a:pt x="842" y="494"/>
                  </a:lnTo>
                  <a:lnTo>
                    <a:pt x="378" y="222"/>
                  </a:lnTo>
                  <a:moveTo>
                    <a:pt x="0" y="0"/>
                  </a:moveTo>
                  <a:lnTo>
                    <a:pt x="0" y="0"/>
                  </a:lnTo>
                  <a:lnTo>
                    <a:pt x="0" y="549"/>
                  </a:lnTo>
                  <a:lnTo>
                    <a:pt x="0" y="755"/>
                  </a:lnTo>
                  <a:lnTo>
                    <a:pt x="0" y="757"/>
                  </a:lnTo>
                  <a:lnTo>
                    <a:pt x="213" y="757"/>
                  </a:lnTo>
                  <a:lnTo>
                    <a:pt x="213" y="222"/>
                  </a:lnTo>
                  <a:lnTo>
                    <a:pt x="213" y="1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83"/>
            <p:cNvSpPr>
              <a:spLocks/>
            </p:cNvSpPr>
            <p:nvPr/>
          </p:nvSpPr>
          <p:spPr bwMode="auto">
            <a:xfrm>
              <a:off x="3036" y="1577"/>
              <a:ext cx="286" cy="286"/>
            </a:xfrm>
            <a:custGeom>
              <a:avLst/>
              <a:gdLst>
                <a:gd name="T0" fmla="*/ 104 w 121"/>
                <a:gd name="T1" fmla="*/ 22 h 121"/>
                <a:gd name="T2" fmla="*/ 38 w 121"/>
                <a:gd name="T3" fmla="*/ 17 h 121"/>
                <a:gd name="T4" fmla="*/ 36 w 121"/>
                <a:gd name="T5" fmla="*/ 18 h 121"/>
                <a:gd name="T6" fmla="*/ 36 w 121"/>
                <a:gd name="T7" fmla="*/ 18 h 121"/>
                <a:gd name="T8" fmla="*/ 0 w 121"/>
                <a:gd name="T9" fmla="*/ 50 h 121"/>
                <a:gd name="T10" fmla="*/ 61 w 121"/>
                <a:gd name="T11" fmla="*/ 121 h 121"/>
                <a:gd name="T12" fmla="*/ 97 w 121"/>
                <a:gd name="T13" fmla="*/ 89 h 121"/>
                <a:gd name="T14" fmla="*/ 97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7" y="0"/>
                    <a:pt x="38" y="17"/>
                  </a:cubicBezTo>
                  <a:cubicBezTo>
                    <a:pt x="37" y="17"/>
                    <a:pt x="37" y="18"/>
                    <a:pt x="36" y="18"/>
                  </a:cubicBezTo>
                  <a:cubicBezTo>
                    <a:pt x="36" y="18"/>
                    <a:pt x="36" y="18"/>
                    <a:pt x="36" y="18"/>
                  </a:cubicBezTo>
                  <a:cubicBezTo>
                    <a:pt x="0" y="50"/>
                    <a:pt x="0" y="50"/>
                    <a:pt x="0" y="50"/>
                  </a:cubicBezTo>
                  <a:cubicBezTo>
                    <a:pt x="61" y="121"/>
                    <a:pt x="61" y="121"/>
                    <a:pt x="61" y="121"/>
                  </a:cubicBezTo>
                  <a:cubicBezTo>
                    <a:pt x="97" y="89"/>
                    <a:pt x="97" y="89"/>
                    <a:pt x="97" y="89"/>
                  </a:cubicBezTo>
                  <a:cubicBezTo>
                    <a:pt x="97" y="89"/>
                    <a:pt x="97" y="89"/>
                    <a:pt x="97" y="89"/>
                  </a:cubicBezTo>
                  <a:cubicBezTo>
                    <a:pt x="98" y="88"/>
                    <a:pt x="98" y="88"/>
                    <a:pt x="99" y="88"/>
                  </a:cubicBezTo>
                  <a:cubicBezTo>
                    <a:pt x="118" y="71"/>
                    <a:pt x="121" y="41"/>
                    <a:pt x="104" y="22"/>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84"/>
            <p:cNvSpPr>
              <a:spLocks noChangeArrowheads="1"/>
            </p:cNvSpPr>
            <p:nvPr/>
          </p:nvSpPr>
          <p:spPr bwMode="auto">
            <a:xfrm>
              <a:off x="2513" y="1939"/>
              <a:ext cx="2432" cy="18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85"/>
            <p:cNvSpPr>
              <a:spLocks noChangeArrowheads="1"/>
            </p:cNvSpPr>
            <p:nvPr/>
          </p:nvSpPr>
          <p:spPr bwMode="auto">
            <a:xfrm>
              <a:off x="2513" y="1939"/>
              <a:ext cx="243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86"/>
            <p:cNvSpPr>
              <a:spLocks/>
            </p:cNvSpPr>
            <p:nvPr/>
          </p:nvSpPr>
          <p:spPr bwMode="auto">
            <a:xfrm>
              <a:off x="3414" y="1939"/>
              <a:ext cx="1531" cy="187"/>
            </a:xfrm>
            <a:custGeom>
              <a:avLst/>
              <a:gdLst>
                <a:gd name="T0" fmla="*/ 1531 w 1531"/>
                <a:gd name="T1" fmla="*/ 0 h 187"/>
                <a:gd name="T2" fmla="*/ 249 w 1531"/>
                <a:gd name="T3" fmla="*/ 0 h 187"/>
                <a:gd name="T4" fmla="*/ 0 w 1531"/>
                <a:gd name="T5" fmla="*/ 0 h 187"/>
                <a:gd name="T6" fmla="*/ 0 w 1531"/>
                <a:gd name="T7" fmla="*/ 187 h 187"/>
                <a:gd name="T8" fmla="*/ 1531 w 1531"/>
                <a:gd name="T9" fmla="*/ 187 h 187"/>
                <a:gd name="T10" fmla="*/ 1531 w 1531"/>
                <a:gd name="T11" fmla="*/ 0 h 187"/>
              </a:gdLst>
              <a:ahLst/>
              <a:cxnLst>
                <a:cxn ang="0">
                  <a:pos x="T0" y="T1"/>
                </a:cxn>
                <a:cxn ang="0">
                  <a:pos x="T2" y="T3"/>
                </a:cxn>
                <a:cxn ang="0">
                  <a:pos x="T4" y="T5"/>
                </a:cxn>
                <a:cxn ang="0">
                  <a:pos x="T6" y="T7"/>
                </a:cxn>
                <a:cxn ang="0">
                  <a:pos x="T8" y="T9"/>
                </a:cxn>
                <a:cxn ang="0">
                  <a:pos x="T10" y="T11"/>
                </a:cxn>
              </a:cxnLst>
              <a:rect l="0" t="0" r="r" b="b"/>
              <a:pathLst>
                <a:path w="1531" h="187">
                  <a:moveTo>
                    <a:pt x="1531" y="0"/>
                  </a:moveTo>
                  <a:lnTo>
                    <a:pt x="249" y="0"/>
                  </a:lnTo>
                  <a:lnTo>
                    <a:pt x="0" y="0"/>
                  </a:lnTo>
                  <a:lnTo>
                    <a:pt x="0" y="187"/>
                  </a:lnTo>
                  <a:lnTo>
                    <a:pt x="1531" y="187"/>
                  </a:lnTo>
                  <a:lnTo>
                    <a:pt x="1531"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87"/>
            <p:cNvSpPr>
              <a:spLocks/>
            </p:cNvSpPr>
            <p:nvPr/>
          </p:nvSpPr>
          <p:spPr bwMode="auto">
            <a:xfrm>
              <a:off x="3414" y="1939"/>
              <a:ext cx="1531" cy="187"/>
            </a:xfrm>
            <a:custGeom>
              <a:avLst/>
              <a:gdLst>
                <a:gd name="T0" fmla="*/ 1531 w 1531"/>
                <a:gd name="T1" fmla="*/ 0 h 187"/>
                <a:gd name="T2" fmla="*/ 249 w 1531"/>
                <a:gd name="T3" fmla="*/ 0 h 187"/>
                <a:gd name="T4" fmla="*/ 0 w 1531"/>
                <a:gd name="T5" fmla="*/ 0 h 187"/>
                <a:gd name="T6" fmla="*/ 0 w 1531"/>
                <a:gd name="T7" fmla="*/ 187 h 187"/>
                <a:gd name="T8" fmla="*/ 1531 w 1531"/>
                <a:gd name="T9" fmla="*/ 187 h 187"/>
                <a:gd name="T10" fmla="*/ 1531 w 1531"/>
                <a:gd name="T11" fmla="*/ 0 h 187"/>
              </a:gdLst>
              <a:ahLst/>
              <a:cxnLst>
                <a:cxn ang="0">
                  <a:pos x="T0" y="T1"/>
                </a:cxn>
                <a:cxn ang="0">
                  <a:pos x="T2" y="T3"/>
                </a:cxn>
                <a:cxn ang="0">
                  <a:pos x="T4" y="T5"/>
                </a:cxn>
                <a:cxn ang="0">
                  <a:pos x="T6" y="T7"/>
                </a:cxn>
                <a:cxn ang="0">
                  <a:pos x="T8" y="T9"/>
                </a:cxn>
                <a:cxn ang="0">
                  <a:pos x="T10" y="T11"/>
                </a:cxn>
              </a:cxnLst>
              <a:rect l="0" t="0" r="r" b="b"/>
              <a:pathLst>
                <a:path w="1531" h="187">
                  <a:moveTo>
                    <a:pt x="1531" y="0"/>
                  </a:moveTo>
                  <a:lnTo>
                    <a:pt x="249" y="0"/>
                  </a:lnTo>
                  <a:lnTo>
                    <a:pt x="0" y="0"/>
                  </a:lnTo>
                  <a:lnTo>
                    <a:pt x="0" y="187"/>
                  </a:lnTo>
                  <a:lnTo>
                    <a:pt x="1531" y="187"/>
                  </a:lnTo>
                  <a:lnTo>
                    <a:pt x="15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Rectangle 88"/>
            <p:cNvSpPr>
              <a:spLocks noChangeArrowheads="1"/>
            </p:cNvSpPr>
            <p:nvPr/>
          </p:nvSpPr>
          <p:spPr bwMode="auto">
            <a:xfrm>
              <a:off x="3085" y="1830"/>
              <a:ext cx="918" cy="1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89"/>
            <p:cNvSpPr>
              <a:spLocks noChangeArrowheads="1"/>
            </p:cNvSpPr>
            <p:nvPr/>
          </p:nvSpPr>
          <p:spPr bwMode="auto">
            <a:xfrm>
              <a:off x="3085" y="1830"/>
              <a:ext cx="91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0"/>
            <p:cNvSpPr>
              <a:spLocks/>
            </p:cNvSpPr>
            <p:nvPr/>
          </p:nvSpPr>
          <p:spPr bwMode="auto">
            <a:xfrm>
              <a:off x="3085" y="1830"/>
              <a:ext cx="393" cy="109"/>
            </a:xfrm>
            <a:custGeom>
              <a:avLst/>
              <a:gdLst>
                <a:gd name="T0" fmla="*/ 96 w 166"/>
                <a:gd name="T1" fmla="*/ 0 h 46"/>
                <a:gd name="T2" fmla="*/ 55 w 166"/>
                <a:gd name="T3" fmla="*/ 0 h 46"/>
                <a:gd name="T4" fmla="*/ 28 w 166"/>
                <a:gd name="T5" fmla="*/ 0 h 46"/>
                <a:gd name="T6" fmla="*/ 0 w 166"/>
                <a:gd name="T7" fmla="*/ 0 h 46"/>
                <a:gd name="T8" fmla="*/ 0 w 166"/>
                <a:gd name="T9" fmla="*/ 46 h 46"/>
                <a:gd name="T10" fmla="*/ 166 w 166"/>
                <a:gd name="T11" fmla="*/ 46 h 46"/>
                <a:gd name="T12" fmla="*/ 166 w 166"/>
                <a:gd name="T13" fmla="*/ 11 h 46"/>
                <a:gd name="T14" fmla="*/ 119 w 166"/>
                <a:gd name="T15" fmla="*/ 11 h 46"/>
                <a:gd name="T16" fmla="*/ 96 w 16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46">
                  <a:moveTo>
                    <a:pt x="96" y="0"/>
                  </a:moveTo>
                  <a:cubicBezTo>
                    <a:pt x="55" y="0"/>
                    <a:pt x="55" y="0"/>
                    <a:pt x="55" y="0"/>
                  </a:cubicBezTo>
                  <a:cubicBezTo>
                    <a:pt x="28" y="0"/>
                    <a:pt x="28" y="0"/>
                    <a:pt x="28" y="0"/>
                  </a:cubicBezTo>
                  <a:cubicBezTo>
                    <a:pt x="0" y="0"/>
                    <a:pt x="0" y="0"/>
                    <a:pt x="0" y="0"/>
                  </a:cubicBezTo>
                  <a:cubicBezTo>
                    <a:pt x="0" y="46"/>
                    <a:pt x="0" y="46"/>
                    <a:pt x="0" y="46"/>
                  </a:cubicBezTo>
                  <a:cubicBezTo>
                    <a:pt x="166" y="46"/>
                    <a:pt x="166" y="46"/>
                    <a:pt x="166" y="46"/>
                  </a:cubicBezTo>
                  <a:cubicBezTo>
                    <a:pt x="166" y="11"/>
                    <a:pt x="166" y="11"/>
                    <a:pt x="166" y="11"/>
                  </a:cubicBezTo>
                  <a:cubicBezTo>
                    <a:pt x="119" y="11"/>
                    <a:pt x="119" y="11"/>
                    <a:pt x="119" y="11"/>
                  </a:cubicBezTo>
                  <a:cubicBezTo>
                    <a:pt x="119" y="11"/>
                    <a:pt x="105" y="11"/>
                    <a:pt x="96"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91"/>
            <p:cNvSpPr>
              <a:spLocks/>
            </p:cNvSpPr>
            <p:nvPr/>
          </p:nvSpPr>
          <p:spPr bwMode="auto">
            <a:xfrm>
              <a:off x="3301" y="784"/>
              <a:ext cx="1299" cy="1072"/>
            </a:xfrm>
            <a:custGeom>
              <a:avLst/>
              <a:gdLst>
                <a:gd name="T0" fmla="*/ 549 w 549"/>
                <a:gd name="T1" fmla="*/ 28 h 453"/>
                <a:gd name="T2" fmla="*/ 549 w 549"/>
                <a:gd name="T3" fmla="*/ 424 h 453"/>
                <a:gd name="T4" fmla="*/ 521 w 549"/>
                <a:gd name="T5" fmla="*/ 453 h 453"/>
                <a:gd name="T6" fmla="*/ 28 w 549"/>
                <a:gd name="T7" fmla="*/ 453 h 453"/>
                <a:gd name="T8" fmla="*/ 0 w 549"/>
                <a:gd name="T9" fmla="*/ 424 h 453"/>
                <a:gd name="T10" fmla="*/ 0 w 549"/>
                <a:gd name="T11" fmla="*/ 28 h 453"/>
                <a:gd name="T12" fmla="*/ 28 w 549"/>
                <a:gd name="T13" fmla="*/ 0 h 453"/>
                <a:gd name="T14" fmla="*/ 521 w 549"/>
                <a:gd name="T15" fmla="*/ 0 h 453"/>
                <a:gd name="T16" fmla="*/ 549 w 549"/>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453">
                  <a:moveTo>
                    <a:pt x="549" y="28"/>
                  </a:moveTo>
                  <a:cubicBezTo>
                    <a:pt x="549" y="424"/>
                    <a:pt x="549" y="424"/>
                    <a:pt x="549" y="424"/>
                  </a:cubicBezTo>
                  <a:cubicBezTo>
                    <a:pt x="549" y="424"/>
                    <a:pt x="549" y="453"/>
                    <a:pt x="521" y="453"/>
                  </a:cubicBezTo>
                  <a:cubicBezTo>
                    <a:pt x="28" y="453"/>
                    <a:pt x="28" y="453"/>
                    <a:pt x="28" y="453"/>
                  </a:cubicBezTo>
                  <a:cubicBezTo>
                    <a:pt x="28" y="453"/>
                    <a:pt x="0" y="453"/>
                    <a:pt x="0" y="424"/>
                  </a:cubicBezTo>
                  <a:cubicBezTo>
                    <a:pt x="0" y="28"/>
                    <a:pt x="0" y="28"/>
                    <a:pt x="0" y="28"/>
                  </a:cubicBezTo>
                  <a:cubicBezTo>
                    <a:pt x="0" y="28"/>
                    <a:pt x="0" y="0"/>
                    <a:pt x="28" y="0"/>
                  </a:cubicBezTo>
                  <a:cubicBezTo>
                    <a:pt x="521" y="0"/>
                    <a:pt x="521" y="0"/>
                    <a:pt x="521" y="0"/>
                  </a:cubicBezTo>
                  <a:cubicBezTo>
                    <a:pt x="521" y="0"/>
                    <a:pt x="549" y="0"/>
                    <a:pt x="549"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92"/>
            <p:cNvSpPr>
              <a:spLocks/>
            </p:cNvSpPr>
            <p:nvPr/>
          </p:nvSpPr>
          <p:spPr bwMode="auto">
            <a:xfrm>
              <a:off x="3350" y="784"/>
              <a:ext cx="1339" cy="1072"/>
            </a:xfrm>
            <a:custGeom>
              <a:avLst/>
              <a:gdLst>
                <a:gd name="T0" fmla="*/ 566 w 566"/>
                <a:gd name="T1" fmla="*/ 28 h 453"/>
                <a:gd name="T2" fmla="*/ 566 w 566"/>
                <a:gd name="T3" fmla="*/ 424 h 453"/>
                <a:gd name="T4" fmla="*/ 538 w 566"/>
                <a:gd name="T5" fmla="*/ 453 h 453"/>
                <a:gd name="T6" fmla="*/ 29 w 566"/>
                <a:gd name="T7" fmla="*/ 453 h 453"/>
                <a:gd name="T8" fmla="*/ 0 w 566"/>
                <a:gd name="T9" fmla="*/ 424 h 453"/>
                <a:gd name="T10" fmla="*/ 0 w 566"/>
                <a:gd name="T11" fmla="*/ 28 h 453"/>
                <a:gd name="T12" fmla="*/ 29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9" y="453"/>
                    <a:pt x="29" y="453"/>
                    <a:pt x="29" y="453"/>
                  </a:cubicBezTo>
                  <a:cubicBezTo>
                    <a:pt x="29" y="453"/>
                    <a:pt x="0" y="453"/>
                    <a:pt x="0" y="424"/>
                  </a:cubicBezTo>
                  <a:cubicBezTo>
                    <a:pt x="0" y="28"/>
                    <a:pt x="0" y="28"/>
                    <a:pt x="0" y="28"/>
                  </a:cubicBezTo>
                  <a:cubicBezTo>
                    <a:pt x="0" y="28"/>
                    <a:pt x="0" y="0"/>
                    <a:pt x="29" y="0"/>
                  </a:cubicBezTo>
                  <a:cubicBezTo>
                    <a:pt x="538" y="0"/>
                    <a:pt x="538" y="0"/>
                    <a:pt x="538" y="0"/>
                  </a:cubicBezTo>
                  <a:cubicBezTo>
                    <a:pt x="538" y="0"/>
                    <a:pt x="566" y="0"/>
                    <a:pt x="566" y="2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93"/>
            <p:cNvSpPr>
              <a:spLocks/>
            </p:cNvSpPr>
            <p:nvPr/>
          </p:nvSpPr>
          <p:spPr bwMode="auto">
            <a:xfrm>
              <a:off x="3350" y="916"/>
              <a:ext cx="1339" cy="940"/>
            </a:xfrm>
            <a:custGeom>
              <a:avLst/>
              <a:gdLst>
                <a:gd name="T0" fmla="*/ 566 w 566"/>
                <a:gd name="T1" fmla="*/ 0 h 397"/>
                <a:gd name="T2" fmla="*/ 0 w 566"/>
                <a:gd name="T3" fmla="*/ 340 h 397"/>
                <a:gd name="T4" fmla="*/ 0 w 566"/>
                <a:gd name="T5" fmla="*/ 368 h 397"/>
                <a:gd name="T6" fmla="*/ 29 w 566"/>
                <a:gd name="T7" fmla="*/ 397 h 397"/>
                <a:gd name="T8" fmla="*/ 538 w 566"/>
                <a:gd name="T9" fmla="*/ 397 h 397"/>
                <a:gd name="T10" fmla="*/ 566 w 566"/>
                <a:gd name="T11" fmla="*/ 368 h 397"/>
                <a:gd name="T12" fmla="*/ 566 w 566"/>
                <a:gd name="T13" fmla="*/ 368 h 397"/>
                <a:gd name="T14" fmla="*/ 566 w 566"/>
                <a:gd name="T15" fmla="*/ 368 h 397"/>
                <a:gd name="T16" fmla="*/ 566 w 566"/>
                <a:gd name="T17" fmla="*/ 17 h 397"/>
                <a:gd name="T18" fmla="*/ 566 w 566"/>
                <a:gd name="T19"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6" h="397">
                  <a:moveTo>
                    <a:pt x="566" y="0"/>
                  </a:moveTo>
                  <a:cubicBezTo>
                    <a:pt x="0" y="340"/>
                    <a:pt x="0" y="340"/>
                    <a:pt x="0" y="340"/>
                  </a:cubicBezTo>
                  <a:cubicBezTo>
                    <a:pt x="0" y="368"/>
                    <a:pt x="0" y="368"/>
                    <a:pt x="0" y="368"/>
                  </a:cubicBezTo>
                  <a:cubicBezTo>
                    <a:pt x="0" y="397"/>
                    <a:pt x="29" y="397"/>
                    <a:pt x="29" y="397"/>
                  </a:cubicBezTo>
                  <a:cubicBezTo>
                    <a:pt x="538" y="397"/>
                    <a:pt x="538" y="397"/>
                    <a:pt x="538" y="397"/>
                  </a:cubicBezTo>
                  <a:cubicBezTo>
                    <a:pt x="566" y="397"/>
                    <a:pt x="566" y="369"/>
                    <a:pt x="566" y="368"/>
                  </a:cubicBezTo>
                  <a:cubicBezTo>
                    <a:pt x="566" y="368"/>
                    <a:pt x="566" y="368"/>
                    <a:pt x="566" y="368"/>
                  </a:cubicBezTo>
                  <a:cubicBezTo>
                    <a:pt x="566" y="368"/>
                    <a:pt x="566" y="368"/>
                    <a:pt x="566" y="368"/>
                  </a:cubicBezTo>
                  <a:cubicBezTo>
                    <a:pt x="566" y="17"/>
                    <a:pt x="566" y="17"/>
                    <a:pt x="566" y="17"/>
                  </a:cubicBezTo>
                  <a:cubicBezTo>
                    <a:pt x="566" y="0"/>
                    <a:pt x="566" y="0"/>
                    <a:pt x="566" y="0"/>
                  </a:cubicBezTo>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4"/>
            <p:cNvSpPr>
              <a:spLocks/>
            </p:cNvSpPr>
            <p:nvPr/>
          </p:nvSpPr>
          <p:spPr bwMode="auto">
            <a:xfrm>
              <a:off x="2638" y="1177"/>
              <a:ext cx="301" cy="118"/>
            </a:xfrm>
            <a:custGeom>
              <a:avLst/>
              <a:gdLst>
                <a:gd name="T0" fmla="*/ 0 w 127"/>
                <a:gd name="T1" fmla="*/ 0 h 50"/>
                <a:gd name="T2" fmla="*/ 64 w 127"/>
                <a:gd name="T3" fmla="*/ 50 h 50"/>
                <a:gd name="T4" fmla="*/ 127 w 127"/>
                <a:gd name="T5" fmla="*/ 0 h 50"/>
                <a:gd name="T6" fmla="*/ 0 w 127"/>
                <a:gd name="T7" fmla="*/ 0 h 50"/>
              </a:gdLst>
              <a:ahLst/>
              <a:cxnLst>
                <a:cxn ang="0">
                  <a:pos x="T0" y="T1"/>
                </a:cxn>
                <a:cxn ang="0">
                  <a:pos x="T2" y="T3"/>
                </a:cxn>
                <a:cxn ang="0">
                  <a:pos x="T4" y="T5"/>
                </a:cxn>
                <a:cxn ang="0">
                  <a:pos x="T6" y="T7"/>
                </a:cxn>
              </a:cxnLst>
              <a:rect l="0" t="0" r="r" b="b"/>
              <a:pathLst>
                <a:path w="127" h="50">
                  <a:moveTo>
                    <a:pt x="0" y="0"/>
                  </a:moveTo>
                  <a:cubicBezTo>
                    <a:pt x="7" y="28"/>
                    <a:pt x="33" y="50"/>
                    <a:pt x="64" y="50"/>
                  </a:cubicBezTo>
                  <a:cubicBezTo>
                    <a:pt x="94" y="50"/>
                    <a:pt x="120" y="28"/>
                    <a:pt x="127" y="0"/>
                  </a:cubicBezTo>
                  <a:lnTo>
                    <a:pt x="0"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95"/>
            <p:cNvSpPr>
              <a:spLocks/>
            </p:cNvSpPr>
            <p:nvPr/>
          </p:nvSpPr>
          <p:spPr bwMode="auto">
            <a:xfrm>
              <a:off x="2700" y="895"/>
              <a:ext cx="234" cy="294"/>
            </a:xfrm>
            <a:custGeom>
              <a:avLst/>
              <a:gdLst>
                <a:gd name="T0" fmla="*/ 99 w 99"/>
                <a:gd name="T1" fmla="*/ 11 h 124"/>
                <a:gd name="T2" fmla="*/ 68 w 99"/>
                <a:gd name="T3" fmla="*/ 0 h 124"/>
                <a:gd name="T4" fmla="*/ 57 w 99"/>
                <a:gd name="T5" fmla="*/ 26 h 124"/>
                <a:gd name="T6" fmla="*/ 0 w 99"/>
                <a:gd name="T7" fmla="*/ 26 h 124"/>
                <a:gd name="T8" fmla="*/ 0 w 99"/>
                <a:gd name="T9" fmla="*/ 124 h 124"/>
                <a:gd name="T10" fmla="*/ 68 w 99"/>
                <a:gd name="T11" fmla="*/ 124 h 124"/>
                <a:gd name="T12" fmla="*/ 68 w 99"/>
                <a:gd name="T13" fmla="*/ 66 h 124"/>
                <a:gd name="T14" fmla="*/ 99 w 99"/>
                <a:gd name="T15" fmla="*/ 11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4">
                  <a:moveTo>
                    <a:pt x="99" y="11"/>
                  </a:moveTo>
                  <a:cubicBezTo>
                    <a:pt x="68" y="0"/>
                    <a:pt x="68" y="0"/>
                    <a:pt x="68" y="0"/>
                  </a:cubicBezTo>
                  <a:cubicBezTo>
                    <a:pt x="57" y="26"/>
                    <a:pt x="57" y="26"/>
                    <a:pt x="57" y="26"/>
                  </a:cubicBezTo>
                  <a:cubicBezTo>
                    <a:pt x="0" y="26"/>
                    <a:pt x="0" y="26"/>
                    <a:pt x="0" y="26"/>
                  </a:cubicBezTo>
                  <a:cubicBezTo>
                    <a:pt x="0" y="124"/>
                    <a:pt x="0" y="124"/>
                    <a:pt x="0" y="124"/>
                  </a:cubicBezTo>
                  <a:cubicBezTo>
                    <a:pt x="68" y="124"/>
                    <a:pt x="68" y="124"/>
                    <a:pt x="68" y="124"/>
                  </a:cubicBezTo>
                  <a:cubicBezTo>
                    <a:pt x="68" y="66"/>
                    <a:pt x="68" y="66"/>
                    <a:pt x="68" y="66"/>
                  </a:cubicBezTo>
                  <a:cubicBezTo>
                    <a:pt x="69" y="48"/>
                    <a:pt x="74" y="19"/>
                    <a:pt x="99" y="11"/>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6"/>
            <p:cNvSpPr>
              <a:spLocks/>
            </p:cNvSpPr>
            <p:nvPr/>
          </p:nvSpPr>
          <p:spPr bwMode="auto">
            <a:xfrm>
              <a:off x="2981" y="789"/>
              <a:ext cx="36" cy="37"/>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97"/>
            <p:cNvSpPr>
              <a:spLocks/>
            </p:cNvSpPr>
            <p:nvPr/>
          </p:nvSpPr>
          <p:spPr bwMode="auto">
            <a:xfrm>
              <a:off x="3040" y="732"/>
              <a:ext cx="102" cy="194"/>
            </a:xfrm>
            <a:custGeom>
              <a:avLst/>
              <a:gdLst>
                <a:gd name="T0" fmla="*/ 83 w 102"/>
                <a:gd name="T1" fmla="*/ 0 h 194"/>
                <a:gd name="T2" fmla="*/ 102 w 102"/>
                <a:gd name="T3" fmla="*/ 194 h 194"/>
                <a:gd name="T4" fmla="*/ 0 w 102"/>
                <a:gd name="T5" fmla="*/ 175 h 194"/>
                <a:gd name="T6" fmla="*/ 83 w 102"/>
                <a:gd name="T7" fmla="*/ 0 h 194"/>
              </a:gdLst>
              <a:ahLst/>
              <a:cxnLst>
                <a:cxn ang="0">
                  <a:pos x="T0" y="T1"/>
                </a:cxn>
                <a:cxn ang="0">
                  <a:pos x="T2" y="T3"/>
                </a:cxn>
                <a:cxn ang="0">
                  <a:pos x="T4" y="T5"/>
                </a:cxn>
                <a:cxn ang="0">
                  <a:pos x="T6" y="T7"/>
                </a:cxn>
              </a:cxnLst>
              <a:rect l="0" t="0" r="r" b="b"/>
              <a:pathLst>
                <a:path w="102" h="194">
                  <a:moveTo>
                    <a:pt x="83" y="0"/>
                  </a:moveTo>
                  <a:lnTo>
                    <a:pt x="102" y="194"/>
                  </a:lnTo>
                  <a:lnTo>
                    <a:pt x="0" y="175"/>
                  </a:lnTo>
                  <a:lnTo>
                    <a:pt x="83"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98"/>
            <p:cNvSpPr>
              <a:spLocks/>
            </p:cNvSpPr>
            <p:nvPr/>
          </p:nvSpPr>
          <p:spPr bwMode="auto">
            <a:xfrm>
              <a:off x="2678" y="533"/>
              <a:ext cx="471" cy="580"/>
            </a:xfrm>
            <a:custGeom>
              <a:avLst/>
              <a:gdLst>
                <a:gd name="T0" fmla="*/ 23 w 199"/>
                <a:gd name="T1" fmla="*/ 0 h 245"/>
                <a:gd name="T2" fmla="*/ 1 w 199"/>
                <a:gd name="T3" fmla="*/ 124 h 245"/>
                <a:gd name="T4" fmla="*/ 1 w 199"/>
                <a:gd name="T5" fmla="*/ 125 h 245"/>
                <a:gd name="T6" fmla="*/ 0 w 199"/>
                <a:gd name="T7" fmla="*/ 143 h 245"/>
                <a:gd name="T8" fmla="*/ 32 w 199"/>
                <a:gd name="T9" fmla="*/ 138 h 245"/>
                <a:gd name="T10" fmla="*/ 48 w 199"/>
                <a:gd name="T11" fmla="*/ 190 h 245"/>
                <a:gd name="T12" fmla="*/ 161 w 199"/>
                <a:gd name="T13" fmla="*/ 245 h 245"/>
                <a:gd name="T14" fmla="*/ 170 w 199"/>
                <a:gd name="T15" fmla="*/ 197 h 245"/>
                <a:gd name="T16" fmla="*/ 185 w 199"/>
                <a:gd name="T17" fmla="*/ 109 h 245"/>
                <a:gd name="T18" fmla="*/ 199 w 199"/>
                <a:gd name="T19" fmla="*/ 31 h 245"/>
                <a:gd name="T20" fmla="*/ 23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3" y="0"/>
                  </a:moveTo>
                  <a:cubicBezTo>
                    <a:pt x="1" y="124"/>
                    <a:pt x="1" y="124"/>
                    <a:pt x="1" y="124"/>
                  </a:cubicBezTo>
                  <a:cubicBezTo>
                    <a:pt x="1" y="125"/>
                    <a:pt x="1" y="125"/>
                    <a:pt x="1" y="125"/>
                  </a:cubicBezTo>
                  <a:cubicBezTo>
                    <a:pt x="0" y="131"/>
                    <a:pt x="0" y="137"/>
                    <a:pt x="0" y="143"/>
                  </a:cubicBezTo>
                  <a:cubicBezTo>
                    <a:pt x="32" y="138"/>
                    <a:pt x="32" y="138"/>
                    <a:pt x="32" y="138"/>
                  </a:cubicBezTo>
                  <a:cubicBezTo>
                    <a:pt x="35" y="158"/>
                    <a:pt x="41" y="176"/>
                    <a:pt x="48" y="190"/>
                  </a:cubicBezTo>
                  <a:cubicBezTo>
                    <a:pt x="64" y="215"/>
                    <a:pt x="96" y="241"/>
                    <a:pt x="161" y="245"/>
                  </a:cubicBezTo>
                  <a:cubicBezTo>
                    <a:pt x="170" y="197"/>
                    <a:pt x="170" y="197"/>
                    <a:pt x="170" y="197"/>
                  </a:cubicBezTo>
                  <a:cubicBezTo>
                    <a:pt x="185" y="109"/>
                    <a:pt x="185" y="109"/>
                    <a:pt x="185" y="109"/>
                  </a:cubicBezTo>
                  <a:cubicBezTo>
                    <a:pt x="199" y="31"/>
                    <a:pt x="199" y="31"/>
                    <a:pt x="199" y="31"/>
                  </a:cubicBezTo>
                  <a:cubicBezTo>
                    <a:pt x="23" y="0"/>
                    <a:pt x="23" y="0"/>
                    <a:pt x="23"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99"/>
            <p:cNvSpPr>
              <a:spLocks/>
            </p:cNvSpPr>
            <p:nvPr/>
          </p:nvSpPr>
          <p:spPr bwMode="auto">
            <a:xfrm>
              <a:off x="2981" y="789"/>
              <a:ext cx="36" cy="37"/>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100"/>
            <p:cNvSpPr>
              <a:spLocks/>
            </p:cNvSpPr>
            <p:nvPr/>
          </p:nvSpPr>
          <p:spPr bwMode="auto">
            <a:xfrm>
              <a:off x="2342" y="945"/>
              <a:ext cx="436" cy="435"/>
            </a:xfrm>
            <a:custGeom>
              <a:avLst/>
              <a:gdLst>
                <a:gd name="T0" fmla="*/ 169 w 184"/>
                <a:gd name="T1" fmla="*/ 0 h 184"/>
                <a:gd name="T2" fmla="*/ 15 w 184"/>
                <a:gd name="T3" fmla="*/ 184 h 184"/>
                <a:gd name="T4" fmla="*/ 169 w 184"/>
                <a:gd name="T5" fmla="*/ 0 h 184"/>
              </a:gdLst>
              <a:ahLst/>
              <a:cxnLst>
                <a:cxn ang="0">
                  <a:pos x="T0" y="T1"/>
                </a:cxn>
                <a:cxn ang="0">
                  <a:pos x="T2" y="T3"/>
                </a:cxn>
                <a:cxn ang="0">
                  <a:pos x="T4" y="T5"/>
                </a:cxn>
              </a:cxnLst>
              <a:rect l="0" t="0" r="r" b="b"/>
              <a:pathLst>
                <a:path w="184" h="184">
                  <a:moveTo>
                    <a:pt x="169" y="0"/>
                  </a:moveTo>
                  <a:cubicBezTo>
                    <a:pt x="169" y="0"/>
                    <a:pt x="0" y="15"/>
                    <a:pt x="15" y="184"/>
                  </a:cubicBezTo>
                  <a:cubicBezTo>
                    <a:pt x="15" y="184"/>
                    <a:pt x="184" y="169"/>
                    <a:pt x="169" y="0"/>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101"/>
            <p:cNvSpPr>
              <a:spLocks noEditPoints="1"/>
            </p:cNvSpPr>
            <p:nvPr/>
          </p:nvSpPr>
          <p:spPr bwMode="auto">
            <a:xfrm>
              <a:off x="4181" y="1520"/>
              <a:ext cx="369" cy="249"/>
            </a:xfrm>
            <a:custGeom>
              <a:avLst/>
              <a:gdLst>
                <a:gd name="T0" fmla="*/ 369 w 369"/>
                <a:gd name="T1" fmla="*/ 249 h 249"/>
                <a:gd name="T2" fmla="*/ 0 w 369"/>
                <a:gd name="T3" fmla="*/ 249 h 249"/>
                <a:gd name="T4" fmla="*/ 0 w 369"/>
                <a:gd name="T5" fmla="*/ 0 h 249"/>
                <a:gd name="T6" fmla="*/ 369 w 369"/>
                <a:gd name="T7" fmla="*/ 0 h 249"/>
                <a:gd name="T8" fmla="*/ 369 w 369"/>
                <a:gd name="T9" fmla="*/ 249 h 249"/>
                <a:gd name="T10" fmla="*/ 9 w 369"/>
                <a:gd name="T11" fmla="*/ 239 h 249"/>
                <a:gd name="T12" fmla="*/ 359 w 369"/>
                <a:gd name="T13" fmla="*/ 239 h 249"/>
                <a:gd name="T14" fmla="*/ 359 w 369"/>
                <a:gd name="T15" fmla="*/ 10 h 249"/>
                <a:gd name="T16" fmla="*/ 9 w 369"/>
                <a:gd name="T17" fmla="*/ 10 h 249"/>
                <a:gd name="T18" fmla="*/ 9 w 369"/>
                <a:gd name="T19" fmla="*/ 23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49">
                  <a:moveTo>
                    <a:pt x="369" y="249"/>
                  </a:moveTo>
                  <a:lnTo>
                    <a:pt x="0" y="249"/>
                  </a:lnTo>
                  <a:lnTo>
                    <a:pt x="0" y="0"/>
                  </a:lnTo>
                  <a:lnTo>
                    <a:pt x="369" y="0"/>
                  </a:lnTo>
                  <a:lnTo>
                    <a:pt x="369" y="249"/>
                  </a:lnTo>
                  <a:close/>
                  <a:moveTo>
                    <a:pt x="9" y="239"/>
                  </a:moveTo>
                  <a:lnTo>
                    <a:pt x="359" y="239"/>
                  </a:lnTo>
                  <a:lnTo>
                    <a:pt x="359" y="10"/>
                  </a:lnTo>
                  <a:lnTo>
                    <a:pt x="9" y="10"/>
                  </a:lnTo>
                  <a:lnTo>
                    <a:pt x="9" y="23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02"/>
            <p:cNvSpPr>
              <a:spLocks/>
            </p:cNvSpPr>
            <p:nvPr/>
          </p:nvSpPr>
          <p:spPr bwMode="auto">
            <a:xfrm>
              <a:off x="4316" y="1631"/>
              <a:ext cx="546" cy="1958"/>
            </a:xfrm>
            <a:custGeom>
              <a:avLst/>
              <a:gdLst>
                <a:gd name="T0" fmla="*/ 136 w 231"/>
                <a:gd name="T1" fmla="*/ 827 h 827"/>
                <a:gd name="T2" fmla="*/ 132 w 231"/>
                <a:gd name="T3" fmla="*/ 824 h 827"/>
                <a:gd name="T4" fmla="*/ 154 w 231"/>
                <a:gd name="T5" fmla="*/ 530 h 827"/>
                <a:gd name="T6" fmla="*/ 143 w 231"/>
                <a:gd name="T7" fmla="*/ 57 h 827"/>
                <a:gd name="T8" fmla="*/ 4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2 h 827"/>
                <a:gd name="T20" fmla="*/ 137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4" y="827"/>
                    <a:pt x="133" y="826"/>
                    <a:pt x="132" y="824"/>
                  </a:cubicBezTo>
                  <a:cubicBezTo>
                    <a:pt x="112" y="765"/>
                    <a:pt x="133" y="651"/>
                    <a:pt x="154" y="530"/>
                  </a:cubicBezTo>
                  <a:cubicBezTo>
                    <a:pt x="186" y="350"/>
                    <a:pt x="222" y="146"/>
                    <a:pt x="143" y="57"/>
                  </a:cubicBezTo>
                  <a:cubicBezTo>
                    <a:pt x="112" y="23"/>
                    <a:pt x="67" y="8"/>
                    <a:pt x="4" y="13"/>
                  </a:cubicBezTo>
                  <a:cubicBezTo>
                    <a:pt x="2" y="13"/>
                    <a:pt x="0" y="11"/>
                    <a:pt x="0" y="9"/>
                  </a:cubicBezTo>
                  <a:cubicBezTo>
                    <a:pt x="0" y="7"/>
                    <a:pt x="1" y="5"/>
                    <a:pt x="4" y="5"/>
                  </a:cubicBezTo>
                  <a:cubicBezTo>
                    <a:pt x="68" y="0"/>
                    <a:pt x="117" y="16"/>
                    <a:pt x="149" y="52"/>
                  </a:cubicBezTo>
                  <a:cubicBezTo>
                    <a:pt x="231" y="143"/>
                    <a:pt x="194" y="350"/>
                    <a:pt x="162" y="532"/>
                  </a:cubicBezTo>
                  <a:cubicBezTo>
                    <a:pt x="141" y="651"/>
                    <a:pt x="121" y="764"/>
                    <a:pt x="140" y="822"/>
                  </a:cubicBezTo>
                  <a:cubicBezTo>
                    <a:pt x="140" y="824"/>
                    <a:pt x="139" y="826"/>
                    <a:pt x="137" y="827"/>
                  </a:cubicBezTo>
                  <a:cubicBezTo>
                    <a:pt x="137" y="827"/>
                    <a:pt x="136"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103"/>
            <p:cNvSpPr>
              <a:spLocks/>
            </p:cNvSpPr>
            <p:nvPr/>
          </p:nvSpPr>
          <p:spPr bwMode="auto">
            <a:xfrm>
              <a:off x="5040" y="3691"/>
              <a:ext cx="132" cy="132"/>
            </a:xfrm>
            <a:custGeom>
              <a:avLst/>
              <a:gdLst>
                <a:gd name="T0" fmla="*/ 132 w 132"/>
                <a:gd name="T1" fmla="*/ 0 h 132"/>
                <a:gd name="T2" fmla="*/ 0 w 132"/>
                <a:gd name="T3" fmla="*/ 0 h 132"/>
                <a:gd name="T4" fmla="*/ 0 w 132"/>
                <a:gd name="T5" fmla="*/ 132 h 132"/>
                <a:gd name="T6" fmla="*/ 132 w 132"/>
                <a:gd name="T7" fmla="*/ 132 h 132"/>
                <a:gd name="T8" fmla="*/ 132 w 132"/>
                <a:gd name="T9" fmla="*/ 56 h 132"/>
                <a:gd name="T10" fmla="*/ 132 w 132"/>
                <a:gd name="T11" fmla="*/ 0 h 132"/>
              </a:gdLst>
              <a:ahLst/>
              <a:cxnLst>
                <a:cxn ang="0">
                  <a:pos x="T0" y="T1"/>
                </a:cxn>
                <a:cxn ang="0">
                  <a:pos x="T2" y="T3"/>
                </a:cxn>
                <a:cxn ang="0">
                  <a:pos x="T4" y="T5"/>
                </a:cxn>
                <a:cxn ang="0">
                  <a:pos x="T6" y="T7"/>
                </a:cxn>
                <a:cxn ang="0">
                  <a:pos x="T8" y="T9"/>
                </a:cxn>
                <a:cxn ang="0">
                  <a:pos x="T10" y="T11"/>
                </a:cxn>
              </a:cxnLst>
              <a:rect l="0" t="0" r="r" b="b"/>
              <a:pathLst>
                <a:path w="132" h="132">
                  <a:moveTo>
                    <a:pt x="132" y="0"/>
                  </a:moveTo>
                  <a:lnTo>
                    <a:pt x="0" y="0"/>
                  </a:lnTo>
                  <a:lnTo>
                    <a:pt x="0" y="132"/>
                  </a:lnTo>
                  <a:lnTo>
                    <a:pt x="132" y="132"/>
                  </a:lnTo>
                  <a:lnTo>
                    <a:pt x="132" y="56"/>
                  </a:lnTo>
                  <a:lnTo>
                    <a:pt x="13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04"/>
            <p:cNvSpPr>
              <a:spLocks/>
            </p:cNvSpPr>
            <p:nvPr/>
          </p:nvSpPr>
          <p:spPr bwMode="auto">
            <a:xfrm>
              <a:off x="5040" y="3691"/>
              <a:ext cx="132" cy="132"/>
            </a:xfrm>
            <a:custGeom>
              <a:avLst/>
              <a:gdLst>
                <a:gd name="T0" fmla="*/ 132 w 132"/>
                <a:gd name="T1" fmla="*/ 0 h 132"/>
                <a:gd name="T2" fmla="*/ 0 w 132"/>
                <a:gd name="T3" fmla="*/ 0 h 132"/>
                <a:gd name="T4" fmla="*/ 0 w 132"/>
                <a:gd name="T5" fmla="*/ 132 h 132"/>
                <a:gd name="T6" fmla="*/ 132 w 132"/>
                <a:gd name="T7" fmla="*/ 132 h 132"/>
                <a:gd name="T8" fmla="*/ 132 w 132"/>
                <a:gd name="T9" fmla="*/ 56 h 132"/>
                <a:gd name="T10" fmla="*/ 132 w 132"/>
                <a:gd name="T11" fmla="*/ 0 h 132"/>
              </a:gdLst>
              <a:ahLst/>
              <a:cxnLst>
                <a:cxn ang="0">
                  <a:pos x="T0" y="T1"/>
                </a:cxn>
                <a:cxn ang="0">
                  <a:pos x="T2" y="T3"/>
                </a:cxn>
                <a:cxn ang="0">
                  <a:pos x="T4" y="T5"/>
                </a:cxn>
                <a:cxn ang="0">
                  <a:pos x="T6" y="T7"/>
                </a:cxn>
                <a:cxn ang="0">
                  <a:pos x="T8" y="T9"/>
                </a:cxn>
                <a:cxn ang="0">
                  <a:pos x="T10" y="T11"/>
                </a:cxn>
              </a:cxnLst>
              <a:rect l="0" t="0" r="r" b="b"/>
              <a:pathLst>
                <a:path w="132" h="132">
                  <a:moveTo>
                    <a:pt x="132" y="0"/>
                  </a:moveTo>
                  <a:lnTo>
                    <a:pt x="0" y="0"/>
                  </a:lnTo>
                  <a:lnTo>
                    <a:pt x="0" y="132"/>
                  </a:lnTo>
                  <a:lnTo>
                    <a:pt x="132" y="132"/>
                  </a:lnTo>
                  <a:lnTo>
                    <a:pt x="132" y="56"/>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105"/>
            <p:cNvSpPr>
              <a:spLocks noChangeArrowheads="1"/>
            </p:cNvSpPr>
            <p:nvPr/>
          </p:nvSpPr>
          <p:spPr bwMode="auto">
            <a:xfrm>
              <a:off x="2513" y="2031"/>
              <a:ext cx="163" cy="185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106"/>
            <p:cNvSpPr>
              <a:spLocks noChangeArrowheads="1"/>
            </p:cNvSpPr>
            <p:nvPr/>
          </p:nvSpPr>
          <p:spPr bwMode="auto">
            <a:xfrm>
              <a:off x="2513" y="2031"/>
              <a:ext cx="163" cy="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07"/>
            <p:cNvSpPr>
              <a:spLocks/>
            </p:cNvSpPr>
            <p:nvPr/>
          </p:nvSpPr>
          <p:spPr bwMode="auto">
            <a:xfrm>
              <a:off x="2593" y="2126"/>
              <a:ext cx="83" cy="1763"/>
            </a:xfrm>
            <a:custGeom>
              <a:avLst/>
              <a:gdLst>
                <a:gd name="T0" fmla="*/ 83 w 83"/>
                <a:gd name="T1" fmla="*/ 0 h 1763"/>
                <a:gd name="T2" fmla="*/ 0 w 83"/>
                <a:gd name="T3" fmla="*/ 0 h 1763"/>
                <a:gd name="T4" fmla="*/ 0 w 83"/>
                <a:gd name="T5" fmla="*/ 1763 h 1763"/>
                <a:gd name="T6" fmla="*/ 83 w 83"/>
                <a:gd name="T7" fmla="*/ 1763 h 1763"/>
                <a:gd name="T8" fmla="*/ 83 w 83"/>
                <a:gd name="T9" fmla="*/ 1621 h 1763"/>
                <a:gd name="T10" fmla="*/ 83 w 83"/>
                <a:gd name="T11" fmla="*/ 765 h 1763"/>
                <a:gd name="T12" fmla="*/ 83 w 83"/>
                <a:gd name="T13" fmla="*/ 656 h 1763"/>
                <a:gd name="T14" fmla="*/ 83 w 83"/>
                <a:gd name="T15" fmla="*/ 0 h 1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763">
                  <a:moveTo>
                    <a:pt x="83" y="0"/>
                  </a:moveTo>
                  <a:lnTo>
                    <a:pt x="0" y="0"/>
                  </a:lnTo>
                  <a:lnTo>
                    <a:pt x="0" y="1763"/>
                  </a:lnTo>
                  <a:lnTo>
                    <a:pt x="83" y="1763"/>
                  </a:lnTo>
                  <a:lnTo>
                    <a:pt x="83" y="1621"/>
                  </a:lnTo>
                  <a:lnTo>
                    <a:pt x="83" y="765"/>
                  </a:lnTo>
                  <a:lnTo>
                    <a:pt x="83" y="656"/>
                  </a:lnTo>
                  <a:lnTo>
                    <a:pt x="83"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08"/>
            <p:cNvSpPr>
              <a:spLocks/>
            </p:cNvSpPr>
            <p:nvPr/>
          </p:nvSpPr>
          <p:spPr bwMode="auto">
            <a:xfrm>
              <a:off x="2593" y="2126"/>
              <a:ext cx="83" cy="1763"/>
            </a:xfrm>
            <a:custGeom>
              <a:avLst/>
              <a:gdLst>
                <a:gd name="T0" fmla="*/ 83 w 83"/>
                <a:gd name="T1" fmla="*/ 0 h 1763"/>
                <a:gd name="T2" fmla="*/ 0 w 83"/>
                <a:gd name="T3" fmla="*/ 0 h 1763"/>
                <a:gd name="T4" fmla="*/ 0 w 83"/>
                <a:gd name="T5" fmla="*/ 1763 h 1763"/>
                <a:gd name="T6" fmla="*/ 83 w 83"/>
                <a:gd name="T7" fmla="*/ 1763 h 1763"/>
                <a:gd name="T8" fmla="*/ 83 w 83"/>
                <a:gd name="T9" fmla="*/ 1621 h 1763"/>
                <a:gd name="T10" fmla="*/ 83 w 83"/>
                <a:gd name="T11" fmla="*/ 765 h 1763"/>
                <a:gd name="T12" fmla="*/ 83 w 83"/>
                <a:gd name="T13" fmla="*/ 656 h 1763"/>
                <a:gd name="T14" fmla="*/ 83 w 83"/>
                <a:gd name="T15" fmla="*/ 0 h 1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763">
                  <a:moveTo>
                    <a:pt x="83" y="0"/>
                  </a:moveTo>
                  <a:lnTo>
                    <a:pt x="0" y="0"/>
                  </a:lnTo>
                  <a:lnTo>
                    <a:pt x="0" y="1763"/>
                  </a:lnTo>
                  <a:lnTo>
                    <a:pt x="83" y="1763"/>
                  </a:lnTo>
                  <a:lnTo>
                    <a:pt x="83" y="1621"/>
                  </a:lnTo>
                  <a:lnTo>
                    <a:pt x="83" y="765"/>
                  </a:lnTo>
                  <a:lnTo>
                    <a:pt x="83" y="656"/>
                  </a:lnTo>
                  <a:lnTo>
                    <a:pt x="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09"/>
            <p:cNvSpPr>
              <a:spLocks/>
            </p:cNvSpPr>
            <p:nvPr/>
          </p:nvSpPr>
          <p:spPr bwMode="auto">
            <a:xfrm>
              <a:off x="2558" y="389"/>
              <a:ext cx="610" cy="641"/>
            </a:xfrm>
            <a:custGeom>
              <a:avLst/>
              <a:gdLst>
                <a:gd name="T0" fmla="*/ 250 w 258"/>
                <a:gd name="T1" fmla="*/ 91 h 271"/>
                <a:gd name="T2" fmla="*/ 163 w 258"/>
                <a:gd name="T3" fmla="*/ 15 h 271"/>
                <a:gd name="T4" fmla="*/ 128 w 258"/>
                <a:gd name="T5" fmla="*/ 18 h 271"/>
                <a:gd name="T6" fmla="*/ 98 w 258"/>
                <a:gd name="T7" fmla="*/ 20 h 271"/>
                <a:gd name="T8" fmla="*/ 76 w 258"/>
                <a:gd name="T9" fmla="*/ 54 h 271"/>
                <a:gd name="T10" fmla="*/ 32 w 258"/>
                <a:gd name="T11" fmla="*/ 99 h 271"/>
                <a:gd name="T12" fmla="*/ 94 w 258"/>
                <a:gd name="T13" fmla="*/ 241 h 271"/>
                <a:gd name="T14" fmla="*/ 87 w 258"/>
                <a:gd name="T15" fmla="*/ 193 h 271"/>
                <a:gd name="T16" fmla="*/ 86 w 258"/>
                <a:gd name="T17" fmla="*/ 193 h 271"/>
                <a:gd name="T18" fmla="*/ 115 w 258"/>
                <a:gd name="T19" fmla="*/ 129 h 271"/>
                <a:gd name="T20" fmla="*/ 119 w 258"/>
                <a:gd name="T21" fmla="*/ 126 h 271"/>
                <a:gd name="T22" fmla="*/ 168 w 258"/>
                <a:gd name="T23" fmla="*/ 123 h 271"/>
                <a:gd name="T24" fmla="*/ 249 w 258"/>
                <a:gd name="T25" fmla="*/ 92 h 271"/>
                <a:gd name="T26" fmla="*/ 250 w 258"/>
                <a:gd name="T27" fmla="*/ 92 h 271"/>
                <a:gd name="T28" fmla="*/ 250 w 258"/>
                <a:gd name="T29" fmla="*/ 91 h 271"/>
                <a:gd name="T30" fmla="*/ 250 w 258"/>
                <a:gd name="T31" fmla="*/ 91 h 271"/>
                <a:gd name="T32" fmla="*/ 250 w 258"/>
                <a:gd name="T33" fmla="*/ 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271">
                  <a:moveTo>
                    <a:pt x="250" y="91"/>
                  </a:moveTo>
                  <a:cubicBezTo>
                    <a:pt x="258" y="45"/>
                    <a:pt x="204" y="0"/>
                    <a:pt x="163" y="15"/>
                  </a:cubicBezTo>
                  <a:cubicBezTo>
                    <a:pt x="151" y="20"/>
                    <a:pt x="142" y="21"/>
                    <a:pt x="128" y="18"/>
                  </a:cubicBezTo>
                  <a:cubicBezTo>
                    <a:pt x="117" y="16"/>
                    <a:pt x="109" y="16"/>
                    <a:pt x="98" y="20"/>
                  </a:cubicBezTo>
                  <a:cubicBezTo>
                    <a:pt x="88" y="24"/>
                    <a:pt x="78" y="40"/>
                    <a:pt x="76" y="54"/>
                  </a:cubicBezTo>
                  <a:cubicBezTo>
                    <a:pt x="46" y="62"/>
                    <a:pt x="32" y="99"/>
                    <a:pt x="32" y="99"/>
                  </a:cubicBezTo>
                  <a:cubicBezTo>
                    <a:pt x="0" y="271"/>
                    <a:pt x="94" y="241"/>
                    <a:pt x="94" y="241"/>
                  </a:cubicBezTo>
                  <a:cubicBezTo>
                    <a:pt x="90" y="231"/>
                    <a:pt x="87" y="193"/>
                    <a:pt x="87" y="193"/>
                  </a:cubicBezTo>
                  <a:cubicBezTo>
                    <a:pt x="86" y="193"/>
                    <a:pt x="86" y="193"/>
                    <a:pt x="86" y="193"/>
                  </a:cubicBezTo>
                  <a:cubicBezTo>
                    <a:pt x="103" y="172"/>
                    <a:pt x="111" y="145"/>
                    <a:pt x="115" y="129"/>
                  </a:cubicBezTo>
                  <a:cubicBezTo>
                    <a:pt x="116" y="128"/>
                    <a:pt x="118" y="127"/>
                    <a:pt x="119" y="126"/>
                  </a:cubicBezTo>
                  <a:cubicBezTo>
                    <a:pt x="137" y="114"/>
                    <a:pt x="147" y="120"/>
                    <a:pt x="168" y="123"/>
                  </a:cubicBezTo>
                  <a:cubicBezTo>
                    <a:pt x="193" y="126"/>
                    <a:pt x="236" y="117"/>
                    <a:pt x="249" y="92"/>
                  </a:cubicBezTo>
                  <a:cubicBezTo>
                    <a:pt x="250" y="92"/>
                    <a:pt x="250" y="92"/>
                    <a:pt x="250" y="92"/>
                  </a:cubicBezTo>
                  <a:cubicBezTo>
                    <a:pt x="250" y="92"/>
                    <a:pt x="250" y="91"/>
                    <a:pt x="250" y="91"/>
                  </a:cubicBezTo>
                  <a:cubicBezTo>
                    <a:pt x="250" y="91"/>
                    <a:pt x="250" y="91"/>
                    <a:pt x="250" y="91"/>
                  </a:cubicBezTo>
                  <a:cubicBezTo>
                    <a:pt x="250" y="91"/>
                    <a:pt x="250" y="91"/>
                    <a:pt x="250" y="91"/>
                  </a:cubicBezTo>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10"/>
            <p:cNvSpPr>
              <a:spLocks/>
            </p:cNvSpPr>
            <p:nvPr/>
          </p:nvSpPr>
          <p:spPr bwMode="auto">
            <a:xfrm>
              <a:off x="2723" y="684"/>
              <a:ext cx="107" cy="178"/>
            </a:xfrm>
            <a:custGeom>
              <a:avLst/>
              <a:gdLst>
                <a:gd name="T0" fmla="*/ 45 w 45"/>
                <a:gd name="T1" fmla="*/ 4 h 75"/>
                <a:gd name="T2" fmla="*/ 4 w 45"/>
                <a:gd name="T3" fmla="*/ 33 h 75"/>
                <a:gd name="T4" fmla="*/ 33 w 45"/>
                <a:gd name="T5" fmla="*/ 75 h 75"/>
                <a:gd name="T6" fmla="*/ 45 w 45"/>
                <a:gd name="T7" fmla="*/ 4 h 75"/>
              </a:gdLst>
              <a:ahLst/>
              <a:cxnLst>
                <a:cxn ang="0">
                  <a:pos x="T0" y="T1"/>
                </a:cxn>
                <a:cxn ang="0">
                  <a:pos x="T2" y="T3"/>
                </a:cxn>
                <a:cxn ang="0">
                  <a:pos x="T4" y="T5"/>
                </a:cxn>
                <a:cxn ang="0">
                  <a:pos x="T6" y="T7"/>
                </a:cxn>
              </a:cxnLst>
              <a:rect l="0" t="0" r="r" b="b"/>
              <a:pathLst>
                <a:path w="45" h="75">
                  <a:moveTo>
                    <a:pt x="45" y="4"/>
                  </a:moveTo>
                  <a:cubicBezTo>
                    <a:pt x="26" y="0"/>
                    <a:pt x="7" y="14"/>
                    <a:pt x="4" y="33"/>
                  </a:cubicBezTo>
                  <a:cubicBezTo>
                    <a:pt x="0" y="53"/>
                    <a:pt x="13" y="72"/>
                    <a:pt x="33" y="75"/>
                  </a:cubicBezTo>
                  <a:cubicBezTo>
                    <a:pt x="45" y="4"/>
                    <a:pt x="45" y="4"/>
                    <a:pt x="45" y="4"/>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11"/>
            <p:cNvSpPr>
              <a:spLocks/>
            </p:cNvSpPr>
            <p:nvPr/>
          </p:nvSpPr>
          <p:spPr bwMode="auto">
            <a:xfrm>
              <a:off x="2818" y="737"/>
              <a:ext cx="5" cy="37"/>
            </a:xfrm>
            <a:custGeom>
              <a:avLst/>
              <a:gdLst>
                <a:gd name="T0" fmla="*/ 2 w 2"/>
                <a:gd name="T1" fmla="*/ 0 h 16"/>
                <a:gd name="T2" fmla="*/ 0 w 2"/>
                <a:gd name="T3" fmla="*/ 16 h 16"/>
                <a:gd name="T4" fmla="*/ 2 w 2"/>
                <a:gd name="T5" fmla="*/ 0 h 16"/>
                <a:gd name="T6" fmla="*/ 2 w 2"/>
                <a:gd name="T7" fmla="*/ 0 h 16"/>
              </a:gdLst>
              <a:ahLst/>
              <a:cxnLst>
                <a:cxn ang="0">
                  <a:pos x="T0" y="T1"/>
                </a:cxn>
                <a:cxn ang="0">
                  <a:pos x="T2" y="T3"/>
                </a:cxn>
                <a:cxn ang="0">
                  <a:pos x="T4" y="T5"/>
                </a:cxn>
                <a:cxn ang="0">
                  <a:pos x="T6" y="T7"/>
                </a:cxn>
              </a:cxnLst>
              <a:rect l="0" t="0" r="r" b="b"/>
              <a:pathLst>
                <a:path w="2" h="16">
                  <a:moveTo>
                    <a:pt x="2" y="0"/>
                  </a:moveTo>
                  <a:cubicBezTo>
                    <a:pt x="0" y="16"/>
                    <a:pt x="0" y="16"/>
                    <a:pt x="0" y="16"/>
                  </a:cubicBezTo>
                  <a:cubicBezTo>
                    <a:pt x="2" y="0"/>
                    <a:pt x="2" y="0"/>
                    <a:pt x="2" y="0"/>
                  </a:cubicBezTo>
                  <a:cubicBezTo>
                    <a:pt x="2" y="0"/>
                    <a:pt x="2" y="0"/>
                    <a:pt x="2"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12"/>
            <p:cNvSpPr>
              <a:spLocks/>
            </p:cNvSpPr>
            <p:nvPr/>
          </p:nvSpPr>
          <p:spPr bwMode="auto">
            <a:xfrm>
              <a:off x="2771" y="734"/>
              <a:ext cx="52" cy="85"/>
            </a:xfrm>
            <a:custGeom>
              <a:avLst/>
              <a:gdLst>
                <a:gd name="T0" fmla="*/ 19 w 22"/>
                <a:gd name="T1" fmla="*/ 0 h 36"/>
                <a:gd name="T2" fmla="*/ 1 w 22"/>
                <a:gd name="T3" fmla="*/ 15 h 36"/>
                <a:gd name="T4" fmla="*/ 16 w 22"/>
                <a:gd name="T5" fmla="*/ 36 h 36"/>
                <a:gd name="T6" fmla="*/ 20 w 22"/>
                <a:gd name="T7" fmla="*/ 17 h 36"/>
                <a:gd name="T8" fmla="*/ 22 w 22"/>
                <a:gd name="T9" fmla="*/ 1 h 36"/>
                <a:gd name="T10" fmla="*/ 19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19" y="0"/>
                  </a:moveTo>
                  <a:cubicBezTo>
                    <a:pt x="11" y="0"/>
                    <a:pt x="3" y="7"/>
                    <a:pt x="1" y="15"/>
                  </a:cubicBezTo>
                  <a:cubicBezTo>
                    <a:pt x="0" y="25"/>
                    <a:pt x="6" y="35"/>
                    <a:pt x="16" y="36"/>
                  </a:cubicBezTo>
                  <a:cubicBezTo>
                    <a:pt x="20" y="17"/>
                    <a:pt x="20" y="17"/>
                    <a:pt x="20" y="17"/>
                  </a:cubicBezTo>
                  <a:cubicBezTo>
                    <a:pt x="22" y="1"/>
                    <a:pt x="22" y="1"/>
                    <a:pt x="22" y="1"/>
                  </a:cubicBezTo>
                  <a:cubicBezTo>
                    <a:pt x="21" y="1"/>
                    <a:pt x="20" y="0"/>
                    <a:pt x="19"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9382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857660" y="1731962"/>
            <a:ext cx="6918041" cy="2179058"/>
          </a:xfrm>
        </p:spPr>
        <p:txBody>
          <a:bodyPr lIns="365760"/>
          <a:lstStyle/>
          <a:p>
            <a:r>
              <a:rPr lang="en-US" dirty="0" smtClean="0"/>
              <a:t>Remote “jobs” </a:t>
            </a:r>
            <a:br>
              <a:rPr lang="en-US" dirty="0" smtClean="0"/>
            </a:br>
            <a:r>
              <a:rPr lang="en-US" dirty="0" smtClean="0"/>
              <a:t>and provisioning</a:t>
            </a:r>
            <a:endParaRPr lang="en-US" dirty="0"/>
          </a:p>
        </p:txBody>
      </p:sp>
      <p:sp>
        <p:nvSpPr>
          <p:cNvPr id="3" name="Text To Outline"/>
          <p:cNvSpPr/>
          <p:nvPr/>
        </p:nvSpPr>
        <p:spPr bwMode="auto">
          <a:xfrm>
            <a:off x="520416" y="1821599"/>
            <a:ext cx="1337244" cy="1767380"/>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rgbClr val="0C5D0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5" name="Group 4"/>
          <p:cNvGrpSpPr>
            <a:grpSpLocks noChangeAspect="1"/>
          </p:cNvGrpSpPr>
          <p:nvPr/>
        </p:nvGrpSpPr>
        <p:grpSpPr bwMode="auto">
          <a:xfrm>
            <a:off x="8496300" y="2718461"/>
            <a:ext cx="3613152" cy="4310989"/>
            <a:chOff x="4978" y="1333"/>
            <a:chExt cx="2594" cy="3095"/>
          </a:xfrm>
        </p:grpSpPr>
        <p:sp>
          <p:nvSpPr>
            <p:cNvPr id="7" name="Freeform 5"/>
            <p:cNvSpPr>
              <a:spLocks/>
            </p:cNvSpPr>
            <p:nvPr/>
          </p:nvSpPr>
          <p:spPr bwMode="auto">
            <a:xfrm>
              <a:off x="5561" y="1465"/>
              <a:ext cx="1246" cy="1903"/>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2"/>
            <p:cNvSpPr>
              <a:spLocks noEditPoints="1"/>
            </p:cNvSpPr>
            <p:nvPr/>
          </p:nvSpPr>
          <p:spPr bwMode="auto">
            <a:xfrm>
              <a:off x="5986" y="3368"/>
              <a:ext cx="818" cy="1060"/>
            </a:xfrm>
            <a:custGeom>
              <a:avLst/>
              <a:gdLst>
                <a:gd name="T0" fmla="*/ 0 w 818"/>
                <a:gd name="T1" fmla="*/ 1060 h 1060"/>
                <a:gd name="T2" fmla="*/ 818 w 818"/>
                <a:gd name="T3" fmla="*/ 1060 h 1060"/>
                <a:gd name="T4" fmla="*/ 818 w 818"/>
                <a:gd name="T5" fmla="*/ 275 h 1060"/>
                <a:gd name="T6" fmla="*/ 0 w 818"/>
                <a:gd name="T7" fmla="*/ 275 h 1060"/>
                <a:gd name="T8" fmla="*/ 0 w 818"/>
                <a:gd name="T9" fmla="*/ 1060 h 1060"/>
                <a:gd name="T10" fmla="*/ 0 w 818"/>
                <a:gd name="T11" fmla="*/ 227 h 1060"/>
                <a:gd name="T12" fmla="*/ 818 w 818"/>
                <a:gd name="T13" fmla="*/ 227 h 1060"/>
                <a:gd name="T14" fmla="*/ 818 w 818"/>
                <a:gd name="T15" fmla="*/ 178 h 1060"/>
                <a:gd name="T16" fmla="*/ 0 w 818"/>
                <a:gd name="T17" fmla="*/ 178 h 1060"/>
                <a:gd name="T18" fmla="*/ 0 w 818"/>
                <a:gd name="T19" fmla="*/ 227 h 1060"/>
                <a:gd name="T20" fmla="*/ 0 w 818"/>
                <a:gd name="T21" fmla="*/ 128 h 1060"/>
                <a:gd name="T22" fmla="*/ 818 w 818"/>
                <a:gd name="T23" fmla="*/ 128 h 1060"/>
                <a:gd name="T24" fmla="*/ 818 w 818"/>
                <a:gd name="T25" fmla="*/ 0 h 1060"/>
                <a:gd name="T26" fmla="*/ 0 w 818"/>
                <a:gd name="T27" fmla="*/ 0 h 1060"/>
                <a:gd name="T28" fmla="*/ 0 w 818"/>
                <a:gd name="T29" fmla="*/ 128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8" h="1060">
                  <a:moveTo>
                    <a:pt x="0" y="1060"/>
                  </a:moveTo>
                  <a:lnTo>
                    <a:pt x="818" y="1060"/>
                  </a:lnTo>
                  <a:lnTo>
                    <a:pt x="818" y="275"/>
                  </a:lnTo>
                  <a:lnTo>
                    <a:pt x="0" y="275"/>
                  </a:lnTo>
                  <a:lnTo>
                    <a:pt x="0" y="1060"/>
                  </a:lnTo>
                  <a:close/>
                  <a:moveTo>
                    <a:pt x="0" y="227"/>
                  </a:moveTo>
                  <a:lnTo>
                    <a:pt x="818" y="227"/>
                  </a:lnTo>
                  <a:lnTo>
                    <a:pt x="818" y="178"/>
                  </a:lnTo>
                  <a:lnTo>
                    <a:pt x="0" y="178"/>
                  </a:lnTo>
                  <a:lnTo>
                    <a:pt x="0" y="227"/>
                  </a:lnTo>
                  <a:close/>
                  <a:moveTo>
                    <a:pt x="0" y="128"/>
                  </a:moveTo>
                  <a:lnTo>
                    <a:pt x="818" y="128"/>
                  </a:lnTo>
                  <a:lnTo>
                    <a:pt x="818" y="0"/>
                  </a:lnTo>
                  <a:lnTo>
                    <a:pt x="0" y="0"/>
                  </a:lnTo>
                  <a:lnTo>
                    <a:pt x="0" y="128"/>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
            <p:cNvSpPr>
              <a:spLocks noEditPoints="1"/>
            </p:cNvSpPr>
            <p:nvPr/>
          </p:nvSpPr>
          <p:spPr bwMode="auto">
            <a:xfrm>
              <a:off x="6821" y="1495"/>
              <a:ext cx="460" cy="273"/>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5"/>
            <p:cNvSpPr>
              <a:spLocks noEditPoints="1"/>
            </p:cNvSpPr>
            <p:nvPr/>
          </p:nvSpPr>
          <p:spPr bwMode="auto">
            <a:xfrm>
              <a:off x="4978" y="1333"/>
              <a:ext cx="2594" cy="2077"/>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6"/>
            <p:cNvSpPr>
              <a:spLocks/>
            </p:cNvSpPr>
            <p:nvPr/>
          </p:nvSpPr>
          <p:spPr bwMode="auto">
            <a:xfrm>
              <a:off x="5496" y="1613"/>
              <a:ext cx="154" cy="162"/>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7"/>
            <p:cNvSpPr>
              <a:spLocks/>
            </p:cNvSpPr>
            <p:nvPr/>
          </p:nvSpPr>
          <p:spPr bwMode="auto">
            <a:xfrm>
              <a:off x="5485" y="1725"/>
              <a:ext cx="165" cy="101"/>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8"/>
            <p:cNvSpPr>
              <a:spLocks/>
            </p:cNvSpPr>
            <p:nvPr/>
          </p:nvSpPr>
          <p:spPr bwMode="auto">
            <a:xfrm>
              <a:off x="5496" y="1775"/>
              <a:ext cx="154" cy="131"/>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9"/>
            <p:cNvSpPr>
              <a:spLocks/>
            </p:cNvSpPr>
            <p:nvPr/>
          </p:nvSpPr>
          <p:spPr bwMode="auto">
            <a:xfrm>
              <a:off x="5555" y="1775"/>
              <a:ext cx="250" cy="182"/>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0"/>
            <p:cNvSpPr>
              <a:spLocks/>
            </p:cNvSpPr>
            <p:nvPr/>
          </p:nvSpPr>
          <p:spPr bwMode="auto">
            <a:xfrm>
              <a:off x="5650" y="1613"/>
              <a:ext cx="162" cy="213"/>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1"/>
            <p:cNvSpPr>
              <a:spLocks noEditPoints="1"/>
            </p:cNvSpPr>
            <p:nvPr/>
          </p:nvSpPr>
          <p:spPr bwMode="auto">
            <a:xfrm>
              <a:off x="6980" y="2114"/>
              <a:ext cx="361" cy="26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52"/>
            <p:cNvSpPr>
              <a:spLocks noChangeArrowheads="1"/>
            </p:cNvSpPr>
            <p:nvPr/>
          </p:nvSpPr>
          <p:spPr bwMode="auto">
            <a:xfrm>
              <a:off x="6807" y="2889"/>
              <a:ext cx="324" cy="32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3"/>
            <p:cNvSpPr>
              <a:spLocks/>
            </p:cNvSpPr>
            <p:nvPr/>
          </p:nvSpPr>
          <p:spPr bwMode="auto">
            <a:xfrm>
              <a:off x="6938" y="2984"/>
              <a:ext cx="91" cy="134"/>
            </a:xfrm>
            <a:custGeom>
              <a:avLst/>
              <a:gdLst>
                <a:gd name="T0" fmla="*/ 0 w 91"/>
                <a:gd name="T1" fmla="*/ 134 h 134"/>
                <a:gd name="T2" fmla="*/ 91 w 91"/>
                <a:gd name="T3" fmla="*/ 67 h 134"/>
                <a:gd name="T4" fmla="*/ 0 w 91"/>
                <a:gd name="T5" fmla="*/ 0 h 134"/>
                <a:gd name="T6" fmla="*/ 0 w 91"/>
                <a:gd name="T7" fmla="*/ 134 h 134"/>
              </a:gdLst>
              <a:ahLst/>
              <a:cxnLst>
                <a:cxn ang="0">
                  <a:pos x="T0" y="T1"/>
                </a:cxn>
                <a:cxn ang="0">
                  <a:pos x="T2" y="T3"/>
                </a:cxn>
                <a:cxn ang="0">
                  <a:pos x="T4" y="T5"/>
                </a:cxn>
                <a:cxn ang="0">
                  <a:pos x="T6" y="T7"/>
                </a:cxn>
              </a:cxnLst>
              <a:rect l="0" t="0" r="r" b="b"/>
              <a:pathLst>
                <a:path w="91" h="134">
                  <a:moveTo>
                    <a:pt x="0" y="134"/>
                  </a:moveTo>
                  <a:lnTo>
                    <a:pt x="91" y="67"/>
                  </a:lnTo>
                  <a:lnTo>
                    <a:pt x="0" y="0"/>
                  </a:lnTo>
                  <a:lnTo>
                    <a:pt x="0"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4"/>
            <p:cNvSpPr>
              <a:spLocks noEditPoints="1"/>
            </p:cNvSpPr>
            <p:nvPr/>
          </p:nvSpPr>
          <p:spPr bwMode="auto">
            <a:xfrm>
              <a:off x="5451" y="2801"/>
              <a:ext cx="332" cy="254"/>
            </a:xfrm>
            <a:custGeom>
              <a:avLst/>
              <a:gdLst>
                <a:gd name="T0" fmla="*/ 166 w 332"/>
                <a:gd name="T1" fmla="*/ 142 h 254"/>
                <a:gd name="T2" fmla="*/ 332 w 332"/>
                <a:gd name="T3" fmla="*/ 24 h 254"/>
                <a:gd name="T4" fmla="*/ 332 w 332"/>
                <a:gd name="T5" fmla="*/ 0 h 254"/>
                <a:gd name="T6" fmla="*/ 166 w 332"/>
                <a:gd name="T7" fmla="*/ 0 h 254"/>
                <a:gd name="T8" fmla="*/ 0 w 332"/>
                <a:gd name="T9" fmla="*/ 0 h 254"/>
                <a:gd name="T10" fmla="*/ 0 w 332"/>
                <a:gd name="T11" fmla="*/ 24 h 254"/>
                <a:gd name="T12" fmla="*/ 166 w 332"/>
                <a:gd name="T13" fmla="*/ 142 h 254"/>
                <a:gd name="T14" fmla="*/ 332 w 332"/>
                <a:gd name="T15" fmla="*/ 254 h 254"/>
                <a:gd name="T16" fmla="*/ 332 w 332"/>
                <a:gd name="T17" fmla="*/ 47 h 254"/>
                <a:gd name="T18" fmla="*/ 166 w 332"/>
                <a:gd name="T19" fmla="*/ 168 h 254"/>
                <a:gd name="T20" fmla="*/ 0 w 332"/>
                <a:gd name="T21" fmla="*/ 47 h 254"/>
                <a:gd name="T22" fmla="*/ 0 w 332"/>
                <a:gd name="T23" fmla="*/ 254 h 254"/>
                <a:gd name="T24" fmla="*/ 166 w 332"/>
                <a:gd name="T25" fmla="*/ 254 h 254"/>
                <a:gd name="T26" fmla="*/ 332 w 332"/>
                <a:gd name="T2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254">
                  <a:moveTo>
                    <a:pt x="166" y="142"/>
                  </a:moveTo>
                  <a:lnTo>
                    <a:pt x="332" y="24"/>
                  </a:lnTo>
                  <a:lnTo>
                    <a:pt x="332" y="0"/>
                  </a:lnTo>
                  <a:lnTo>
                    <a:pt x="166" y="0"/>
                  </a:lnTo>
                  <a:lnTo>
                    <a:pt x="0" y="0"/>
                  </a:lnTo>
                  <a:lnTo>
                    <a:pt x="0" y="24"/>
                  </a:lnTo>
                  <a:lnTo>
                    <a:pt x="166" y="142"/>
                  </a:lnTo>
                  <a:close/>
                  <a:moveTo>
                    <a:pt x="332" y="254"/>
                  </a:moveTo>
                  <a:lnTo>
                    <a:pt x="332" y="47"/>
                  </a:lnTo>
                  <a:lnTo>
                    <a:pt x="166" y="168"/>
                  </a:lnTo>
                  <a:lnTo>
                    <a:pt x="0" y="47"/>
                  </a:lnTo>
                  <a:lnTo>
                    <a:pt x="0" y="254"/>
                  </a:lnTo>
                  <a:lnTo>
                    <a:pt x="166" y="254"/>
                  </a:lnTo>
                  <a:lnTo>
                    <a:pt x="332" y="254"/>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5"/>
            <p:cNvSpPr>
              <a:spLocks/>
            </p:cNvSpPr>
            <p:nvPr/>
          </p:nvSpPr>
          <p:spPr bwMode="auto">
            <a:xfrm>
              <a:off x="5000" y="2325"/>
              <a:ext cx="544" cy="312"/>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Oval 56"/>
            <p:cNvSpPr>
              <a:spLocks noChangeArrowheads="1"/>
            </p:cNvSpPr>
            <p:nvPr/>
          </p:nvSpPr>
          <p:spPr bwMode="auto">
            <a:xfrm>
              <a:off x="5250" y="2416"/>
              <a:ext cx="46" cy="44"/>
            </a:xfrm>
            <a:prstGeom prst="ellipse">
              <a:avLst/>
            </a:prstGeom>
            <a:solidFill>
              <a:srgbClr val="45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534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Agenda</a:t>
            </a:r>
            <a:br>
              <a:rPr lang="en-US" dirty="0" smtClean="0"/>
            </a:br>
            <a:endParaRPr lang="en-US" dirty="0"/>
          </a:p>
        </p:txBody>
      </p:sp>
      <p:grpSp>
        <p:nvGrpSpPr>
          <p:cNvPr id="6" name="Group 5"/>
          <p:cNvGrpSpPr/>
          <p:nvPr/>
        </p:nvGrpSpPr>
        <p:grpSpPr>
          <a:xfrm>
            <a:off x="457580" y="2373507"/>
            <a:ext cx="364194" cy="36419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 name="Group 8"/>
          <p:cNvGrpSpPr/>
          <p:nvPr/>
        </p:nvGrpSpPr>
        <p:grpSpPr>
          <a:xfrm>
            <a:off x="457580" y="1537421"/>
            <a:ext cx="364194" cy="36419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2" name="Group 11"/>
          <p:cNvGrpSpPr/>
          <p:nvPr/>
        </p:nvGrpSpPr>
        <p:grpSpPr>
          <a:xfrm>
            <a:off x="457580" y="3209593"/>
            <a:ext cx="364194" cy="36419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5" name="Rectangle 14"/>
          <p:cNvSpPr/>
          <p:nvPr/>
        </p:nvSpPr>
        <p:spPr bwMode="auto">
          <a:xfrm>
            <a:off x="1168400" y="1440373"/>
            <a:ext cx="6032500" cy="55829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nSpc>
                <a:spcPct val="150000"/>
              </a:lnSpc>
              <a:spcBef>
                <a:spcPct val="20000"/>
              </a:spcBef>
              <a:buSzPct val="90000"/>
            </a:pPr>
            <a:r>
              <a:rPr lang="en-US" sz="3200" dirty="0">
                <a:gradFill>
                  <a:gsLst>
                    <a:gs pos="1250">
                      <a:schemeClr val="tx1"/>
                    </a:gs>
                    <a:gs pos="99000">
                      <a:schemeClr val="tx1"/>
                    </a:gs>
                  </a:gsLst>
                  <a:lin ang="5400000" scaled="0"/>
                </a:gradFill>
                <a:latin typeface="+mj-lt"/>
              </a:rPr>
              <a:t>Introduction</a:t>
            </a:r>
          </a:p>
        </p:txBody>
      </p:sp>
      <p:sp>
        <p:nvSpPr>
          <p:cNvPr id="16" name="Rectangle 15"/>
          <p:cNvSpPr/>
          <p:nvPr/>
        </p:nvSpPr>
        <p:spPr bwMode="auto">
          <a:xfrm>
            <a:off x="1168400" y="2276459"/>
            <a:ext cx="6032500" cy="55829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nSpc>
                <a:spcPct val="150000"/>
              </a:lnSpc>
              <a:spcBef>
                <a:spcPct val="20000"/>
              </a:spcBef>
              <a:buSzPct val="90000"/>
            </a:pPr>
            <a:r>
              <a:rPr lang="en-US" sz="3200" dirty="0">
                <a:gradFill>
                  <a:gsLst>
                    <a:gs pos="1250">
                      <a:schemeClr val="tx1"/>
                    </a:gs>
                    <a:gs pos="99000">
                      <a:schemeClr val="tx1"/>
                    </a:gs>
                  </a:gsLst>
                  <a:lin ang="5400000" scaled="0"/>
                </a:gradFill>
                <a:latin typeface="+mj-lt"/>
              </a:rPr>
              <a:t>Programming in C#</a:t>
            </a:r>
          </a:p>
        </p:txBody>
      </p:sp>
      <p:sp>
        <p:nvSpPr>
          <p:cNvPr id="17" name="Rectangle 16"/>
          <p:cNvSpPr/>
          <p:nvPr/>
        </p:nvSpPr>
        <p:spPr bwMode="auto">
          <a:xfrm>
            <a:off x="1168400" y="3112545"/>
            <a:ext cx="6032500" cy="55829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nSpc>
                <a:spcPct val="150000"/>
              </a:lnSpc>
              <a:spcBef>
                <a:spcPct val="20000"/>
              </a:spcBef>
              <a:buSzPct val="90000"/>
            </a:pPr>
            <a:r>
              <a:rPr lang="en-US" sz="3200" dirty="0">
                <a:gradFill>
                  <a:gsLst>
                    <a:gs pos="1250">
                      <a:schemeClr val="tx1"/>
                    </a:gs>
                    <a:gs pos="99000">
                      <a:schemeClr val="tx1"/>
                    </a:gs>
                  </a:gsLst>
                  <a:lin ang="5400000" scaled="0"/>
                </a:gradFill>
                <a:latin typeface="+mj-lt"/>
              </a:rPr>
              <a:t>Remote </a:t>
            </a:r>
            <a:r>
              <a:rPr lang="en-US" sz="3200" dirty="0" smtClean="0">
                <a:gradFill>
                  <a:gsLst>
                    <a:gs pos="1250">
                      <a:schemeClr val="tx1"/>
                    </a:gs>
                    <a:gs pos="99000">
                      <a:schemeClr val="tx1"/>
                    </a:gs>
                  </a:gsLst>
                  <a:lin ang="5400000" scaled="0"/>
                </a:gradFill>
                <a:latin typeface="+mj-lt"/>
              </a:rPr>
              <a:t>event receivers</a:t>
            </a:r>
            <a:endParaRPr lang="en-US" sz="3200" dirty="0">
              <a:gradFill>
                <a:gsLst>
                  <a:gs pos="1250">
                    <a:schemeClr val="tx1"/>
                  </a:gs>
                  <a:gs pos="99000">
                    <a:schemeClr val="tx1"/>
                  </a:gs>
                </a:gsLst>
                <a:lin ang="5400000" scaled="0"/>
              </a:gradFill>
              <a:latin typeface="+mj-lt"/>
            </a:endParaRPr>
          </a:p>
        </p:txBody>
      </p:sp>
      <p:sp>
        <p:nvSpPr>
          <p:cNvPr id="18" name="Rectangle 17"/>
          <p:cNvSpPr/>
          <p:nvPr/>
        </p:nvSpPr>
        <p:spPr bwMode="auto">
          <a:xfrm>
            <a:off x="1168400" y="3948632"/>
            <a:ext cx="6032500" cy="55829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nSpc>
                <a:spcPct val="150000"/>
              </a:lnSpc>
              <a:spcBef>
                <a:spcPct val="20000"/>
              </a:spcBef>
              <a:buSzPct val="90000"/>
            </a:pPr>
            <a:r>
              <a:rPr lang="en-US" sz="3200" dirty="0">
                <a:gradFill>
                  <a:gsLst>
                    <a:gs pos="1250">
                      <a:schemeClr val="tx1"/>
                    </a:gs>
                    <a:gs pos="99000">
                      <a:schemeClr val="tx1"/>
                    </a:gs>
                  </a:gsLst>
                  <a:lin ang="5400000" scaled="0"/>
                </a:gradFill>
                <a:latin typeface="+mj-lt"/>
              </a:rPr>
              <a:t>Remote </a:t>
            </a:r>
            <a:r>
              <a:rPr lang="en-US" sz="3200" dirty="0" smtClean="0">
                <a:gradFill>
                  <a:gsLst>
                    <a:gs pos="1250">
                      <a:schemeClr val="tx1"/>
                    </a:gs>
                    <a:gs pos="99000">
                      <a:schemeClr val="tx1"/>
                    </a:gs>
                  </a:gsLst>
                  <a:lin ang="5400000" scaled="0"/>
                </a:gradFill>
                <a:latin typeface="+mj-lt"/>
              </a:rPr>
              <a:t>“jobs</a:t>
            </a:r>
            <a:r>
              <a:rPr lang="en-US" sz="3200" dirty="0">
                <a:gradFill>
                  <a:gsLst>
                    <a:gs pos="1250">
                      <a:schemeClr val="tx1"/>
                    </a:gs>
                    <a:gs pos="99000">
                      <a:schemeClr val="tx1"/>
                    </a:gs>
                  </a:gsLst>
                  <a:lin ang="5400000" scaled="0"/>
                </a:gradFill>
                <a:latin typeface="+mj-lt"/>
              </a:rPr>
              <a:t>” and </a:t>
            </a:r>
            <a:r>
              <a:rPr lang="en-US" sz="3200" dirty="0" smtClean="0">
                <a:gradFill>
                  <a:gsLst>
                    <a:gs pos="1250">
                      <a:schemeClr val="tx1"/>
                    </a:gs>
                    <a:gs pos="99000">
                      <a:schemeClr val="tx1"/>
                    </a:gs>
                  </a:gsLst>
                  <a:lin ang="5400000" scaled="0"/>
                </a:gradFill>
                <a:latin typeface="+mj-lt"/>
              </a:rPr>
              <a:t>provisioning</a:t>
            </a:r>
            <a:endParaRPr lang="en-US" sz="3200" dirty="0">
              <a:gradFill>
                <a:gsLst>
                  <a:gs pos="1250">
                    <a:schemeClr val="tx1"/>
                  </a:gs>
                  <a:gs pos="99000">
                    <a:schemeClr val="tx1"/>
                  </a:gs>
                </a:gsLst>
                <a:lin ang="5400000" scaled="0"/>
              </a:gradFill>
              <a:latin typeface="+mj-lt"/>
            </a:endParaRPr>
          </a:p>
        </p:txBody>
      </p:sp>
      <p:grpSp>
        <p:nvGrpSpPr>
          <p:cNvPr id="19" name="Group 18"/>
          <p:cNvGrpSpPr/>
          <p:nvPr/>
        </p:nvGrpSpPr>
        <p:grpSpPr>
          <a:xfrm>
            <a:off x="457580" y="4045680"/>
            <a:ext cx="364194" cy="364194"/>
            <a:chOff x="457580" y="2341896"/>
            <a:chExt cx="364194" cy="364194"/>
          </a:xfrm>
        </p:grpSpPr>
        <p:sp>
          <p:nvSpPr>
            <p:cNvPr id="20" name="Oval 1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Right Arrow 2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smtClean="0"/>
              <a:t>Remote “jobs” authentication</a:t>
            </a:r>
            <a:endParaRPr lang="en-US" dirty="0"/>
          </a:p>
        </p:txBody>
      </p:sp>
      <p:sp>
        <p:nvSpPr>
          <p:cNvPr id="2" name="Text Placeholder 1"/>
          <p:cNvSpPr>
            <a:spLocks noGrp="1"/>
          </p:cNvSpPr>
          <p:nvPr>
            <p:ph type="body" sz="quarter" idx="4294967295"/>
          </p:nvPr>
        </p:nvSpPr>
        <p:spPr>
          <a:xfrm>
            <a:off x="274639" y="1223963"/>
            <a:ext cx="11149013" cy="5383012"/>
          </a:xfrm>
        </p:spPr>
        <p:txBody>
          <a:bodyPr/>
          <a:lstStyle/>
          <a:p>
            <a:pPr marL="0" indent="0">
              <a:buNone/>
            </a:pPr>
            <a:r>
              <a:rPr lang="en-US" sz="3400" dirty="0"/>
              <a:t>SharePointOnlineCredentials </a:t>
            </a:r>
          </a:p>
          <a:p>
            <a:pPr marL="228600" lvl="1" indent="-228600"/>
            <a:r>
              <a:rPr lang="en-US" sz="2200" dirty="0"/>
              <a:t>Run with a service account that will operate with permissions of the </a:t>
            </a:r>
            <a:r>
              <a:rPr lang="en-US" sz="2200" dirty="0" smtClean="0"/>
              <a:t>account</a:t>
            </a:r>
          </a:p>
          <a:p>
            <a:pPr marL="0" lvl="1" indent="0">
              <a:spcBef>
                <a:spcPts val="1200"/>
              </a:spcBef>
              <a:buNone/>
            </a:pPr>
            <a:r>
              <a:rPr lang="en-US" sz="1200" dirty="0" smtClean="0">
                <a:solidFill>
                  <a:srgbClr val="0000FF"/>
                </a:solidFill>
                <a:latin typeface="Consolas" panose="020B0609020204030204" pitchFamily="49" charset="0"/>
              </a:rPr>
              <a:t>char</a:t>
            </a:r>
            <a:r>
              <a:rPr lang="en-US" sz="1200" dirty="0">
                <a:latin typeface="Consolas" panose="020B0609020204030204" pitchFamily="49" charset="0"/>
              </a:rPr>
              <a:t>[] pwdChars = </a:t>
            </a:r>
            <a:r>
              <a:rPr lang="en-US" sz="1200" dirty="0">
                <a:solidFill>
                  <a:srgbClr val="2B91AF"/>
                </a:solidFill>
                <a:latin typeface="Consolas" panose="020B0609020204030204" pitchFamily="49" charset="0"/>
              </a:rPr>
              <a:t>ConfigurationManager</a:t>
            </a:r>
            <a:r>
              <a:rPr lang="en-US" sz="1200" dirty="0">
                <a:latin typeface="Consolas" panose="020B0609020204030204" pitchFamily="49" charset="0"/>
              </a:rPr>
              <a:t>.AppSettings[</a:t>
            </a:r>
            <a:r>
              <a:rPr lang="en-US" sz="1200" dirty="0">
                <a:solidFill>
                  <a:srgbClr val="A31515"/>
                </a:solidFill>
                <a:latin typeface="Consolas" panose="020B0609020204030204" pitchFamily="49" charset="0"/>
              </a:rPr>
              <a:t>"AccountPassword"</a:t>
            </a:r>
            <a:r>
              <a:rPr lang="en-US" sz="1200" dirty="0">
                <a:latin typeface="Consolas" panose="020B0609020204030204" pitchFamily="49" charset="0"/>
              </a:rPr>
              <a:t>].ToCharArray();</a:t>
            </a:r>
            <a:br>
              <a:rPr lang="en-US" sz="1200" dirty="0">
                <a:latin typeface="Consolas" panose="020B0609020204030204" pitchFamily="49" charset="0"/>
              </a:rPr>
            </a:br>
            <a:r>
              <a:rPr lang="en-US" sz="1200" dirty="0">
                <a:latin typeface="Consolas" panose="020B0609020204030204" pitchFamily="49" charset="0"/>
              </a:rPr>
              <a:t>System.Security.</a:t>
            </a:r>
            <a:r>
              <a:rPr lang="en-US" sz="1200" dirty="0">
                <a:solidFill>
                  <a:srgbClr val="2B91AF"/>
                </a:solidFill>
                <a:latin typeface="Consolas" panose="020B0609020204030204" pitchFamily="49" charset="0"/>
              </a:rPr>
              <a:t>SecureString</a:t>
            </a:r>
            <a:r>
              <a:rPr lang="en-US" sz="1200" dirty="0">
                <a:latin typeface="Consolas" panose="020B0609020204030204" pitchFamily="49" charset="0"/>
              </a:rPr>
              <a:t> pwd = </a:t>
            </a:r>
            <a:r>
              <a:rPr lang="en-US" sz="1200" dirty="0">
                <a:solidFill>
                  <a:srgbClr val="0000FF"/>
                </a:solidFill>
                <a:latin typeface="Consolas" panose="020B0609020204030204" pitchFamily="49" charset="0"/>
              </a:rPr>
              <a:t>new</a:t>
            </a:r>
            <a:r>
              <a:rPr lang="en-US" sz="1200" dirty="0">
                <a:latin typeface="Consolas" panose="020B0609020204030204" pitchFamily="49" charset="0"/>
              </a:rPr>
              <a:t> System.Security.</a:t>
            </a:r>
            <a:r>
              <a:rPr lang="en-US" sz="1200" dirty="0">
                <a:solidFill>
                  <a:srgbClr val="2B91AF"/>
                </a:solidFill>
                <a:latin typeface="Consolas" panose="020B0609020204030204" pitchFamily="49" charset="0"/>
              </a:rPr>
              <a:t>SecureString</a:t>
            </a:r>
            <a:r>
              <a:rPr lang="en-US" sz="1200" dirty="0">
                <a:latin typeface="Consolas" panose="020B0609020204030204" pitchFamily="49" charset="0"/>
              </a:rPr>
              <a:t>();</a:t>
            </a:r>
            <a:br>
              <a:rPr lang="en-US" sz="1200" dirty="0">
                <a:latin typeface="Consolas" panose="020B0609020204030204" pitchFamily="49" charset="0"/>
              </a:rPr>
            </a:br>
            <a:r>
              <a:rPr lang="en-US" sz="1200" dirty="0">
                <a:solidFill>
                  <a:srgbClr val="0000FF"/>
                </a:solidFill>
                <a:latin typeface="Consolas" panose="020B0609020204030204" pitchFamily="49" charset="0"/>
              </a:rPr>
              <a:t>for</a:t>
            </a:r>
            <a:r>
              <a:rPr lang="en-US" sz="1200" dirty="0">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latin typeface="Consolas" panose="020B0609020204030204" pitchFamily="49" charset="0"/>
              </a:rPr>
              <a:t> i = 0; i &lt; pwdChars.Length; i++) </a:t>
            </a:r>
            <a:br>
              <a:rPr lang="en-US" sz="1200" dirty="0">
                <a:latin typeface="Consolas" panose="020B0609020204030204" pitchFamily="49" charset="0"/>
              </a:rPr>
            </a:br>
            <a:r>
              <a:rPr lang="en-US" sz="1200" dirty="0" smtClean="0">
                <a:latin typeface="Consolas" panose="020B0609020204030204" pitchFamily="49" charset="0"/>
              </a:rPr>
              <a:t> pwd.AppendChar(pwdChars[i</a:t>
            </a:r>
            <a:r>
              <a:rPr lang="en-US" sz="1200" dirty="0">
                <a:latin typeface="Consolas" panose="020B0609020204030204" pitchFamily="49" charset="0"/>
              </a:rPr>
              <a:t>]);</a:t>
            </a:r>
            <a:br>
              <a:rPr lang="en-US" sz="1200" dirty="0">
                <a:latin typeface="Consolas" panose="020B0609020204030204" pitchFamily="49" charset="0"/>
              </a:rPr>
            </a:br>
            <a:r>
              <a:rPr lang="en-US" sz="1200" dirty="0">
                <a:solidFill>
                  <a:srgbClr val="2B91AF"/>
                </a:solidFill>
                <a:latin typeface="Consolas" panose="020B0609020204030204" pitchFamily="49" charset="0"/>
              </a:rPr>
              <a:t>ClientContext</a:t>
            </a:r>
            <a:r>
              <a:rPr lang="en-US" sz="1200" dirty="0">
                <a:latin typeface="Consolas" panose="020B0609020204030204" pitchFamily="49" charset="0"/>
              </a:rPr>
              <a:t> cc = </a:t>
            </a:r>
            <a:r>
              <a:rPr lang="en-US" sz="1200" dirty="0">
                <a:solidFill>
                  <a:srgbClr val="0000FF"/>
                </a:solidFill>
                <a:latin typeface="Consolas" panose="020B0609020204030204" pitchFamily="49" charset="0"/>
              </a:rPr>
              <a:t>new</a:t>
            </a:r>
            <a:r>
              <a:rPr lang="en-US" sz="1200" dirty="0">
                <a:latin typeface="Consolas" panose="020B0609020204030204" pitchFamily="49" charset="0"/>
              </a:rPr>
              <a:t> </a:t>
            </a:r>
            <a:r>
              <a:rPr lang="en-US" sz="1200" dirty="0">
                <a:solidFill>
                  <a:srgbClr val="2B91AF"/>
                </a:solidFill>
                <a:latin typeface="Consolas" panose="020B0609020204030204" pitchFamily="49" charset="0"/>
              </a:rPr>
              <a:t>ClientContext</a:t>
            </a:r>
            <a:r>
              <a:rPr lang="en-US" sz="1200" dirty="0">
                <a:latin typeface="Consolas" panose="020B0609020204030204" pitchFamily="49" charset="0"/>
              </a:rPr>
              <a:t>(siteUri);</a:t>
            </a:r>
            <a:br>
              <a:rPr lang="en-US" sz="1200" dirty="0">
                <a:latin typeface="Consolas" panose="020B0609020204030204" pitchFamily="49" charset="0"/>
              </a:rPr>
            </a:br>
            <a:r>
              <a:rPr lang="en-US" sz="1200" dirty="0">
                <a:latin typeface="Consolas" panose="020B0609020204030204" pitchFamily="49" charset="0"/>
              </a:rPr>
              <a:t>cc.AuthenticationMode = </a:t>
            </a:r>
            <a:r>
              <a:rPr lang="en-US" sz="1200" dirty="0">
                <a:solidFill>
                  <a:srgbClr val="2B91AF"/>
                </a:solidFill>
                <a:latin typeface="Consolas" panose="020B0609020204030204" pitchFamily="49" charset="0"/>
              </a:rPr>
              <a:t>ClientAuthenticationMode</a:t>
            </a:r>
            <a:r>
              <a:rPr lang="en-US" sz="1200" dirty="0">
                <a:latin typeface="Consolas" panose="020B0609020204030204" pitchFamily="49" charset="0"/>
              </a:rPr>
              <a:t>.Default;</a:t>
            </a:r>
            <a:br>
              <a:rPr lang="en-US" sz="1200" dirty="0">
                <a:latin typeface="Consolas" panose="020B0609020204030204" pitchFamily="49" charset="0"/>
              </a:rPr>
            </a:br>
            <a:r>
              <a:rPr lang="en-US" sz="1200" dirty="0">
                <a:latin typeface="Consolas" panose="020B0609020204030204" pitchFamily="49" charset="0"/>
              </a:rPr>
              <a:t>cc.Credentials = </a:t>
            </a:r>
            <a:r>
              <a:rPr lang="en-US" sz="1200" dirty="0">
                <a:solidFill>
                  <a:srgbClr val="0000FF"/>
                </a:solidFill>
                <a:latin typeface="Consolas" panose="020B0609020204030204" pitchFamily="49" charset="0"/>
              </a:rPr>
              <a:t>new</a:t>
            </a:r>
            <a:r>
              <a:rPr lang="en-US" sz="1200" dirty="0">
                <a:latin typeface="Consolas" panose="020B0609020204030204" pitchFamily="49" charset="0"/>
              </a:rPr>
              <a:t> </a:t>
            </a:r>
            <a:r>
              <a:rPr lang="en-US" sz="1200" dirty="0">
                <a:solidFill>
                  <a:srgbClr val="2B91AF"/>
                </a:solidFill>
                <a:latin typeface="Consolas" panose="020B0609020204030204" pitchFamily="49" charset="0"/>
              </a:rPr>
              <a:t>SharePointOnlineCredentials</a:t>
            </a:r>
            <a:r>
              <a:rPr lang="en-US" sz="1200" dirty="0">
                <a:latin typeface="Consolas" panose="020B0609020204030204" pitchFamily="49" charset="0"/>
              </a:rPr>
              <a:t>(</a:t>
            </a:r>
            <a:r>
              <a:rPr lang="en-US" sz="1200" dirty="0">
                <a:solidFill>
                  <a:srgbClr val="2B91AF"/>
                </a:solidFill>
                <a:latin typeface="Consolas" panose="020B0609020204030204" pitchFamily="49" charset="0"/>
              </a:rPr>
              <a:t>ConfigurationManager</a:t>
            </a:r>
            <a:r>
              <a:rPr lang="en-US" sz="1200" dirty="0">
                <a:latin typeface="Consolas" panose="020B0609020204030204" pitchFamily="49" charset="0"/>
              </a:rPr>
              <a:t>.AppSettings[</a:t>
            </a:r>
            <a:r>
              <a:rPr lang="en-US" sz="1200" dirty="0">
                <a:solidFill>
                  <a:srgbClr val="A31515"/>
                </a:solidFill>
                <a:latin typeface="Consolas" panose="020B0609020204030204" pitchFamily="49" charset="0"/>
              </a:rPr>
              <a:t>"AccountUsername"</a:t>
            </a:r>
            <a:r>
              <a:rPr lang="en-US" sz="1200" dirty="0">
                <a:latin typeface="Consolas" panose="020B0609020204030204" pitchFamily="49" charset="0"/>
              </a:rPr>
              <a:t>], pwd);</a:t>
            </a:r>
            <a:endParaRPr lang="en-US" sz="1800" dirty="0"/>
          </a:p>
          <a:p>
            <a:pPr marL="0" indent="0">
              <a:spcBef>
                <a:spcPts val="2400"/>
              </a:spcBef>
              <a:buNone/>
            </a:pPr>
            <a:r>
              <a:rPr lang="en-US" sz="3400" dirty="0"/>
              <a:t>ClientContext</a:t>
            </a:r>
          </a:p>
          <a:p>
            <a:pPr marL="228600" lvl="1" indent="-228600"/>
            <a:r>
              <a:rPr lang="en-US" sz="2200" dirty="0"/>
              <a:t>Runs with the permissions defined in the app </a:t>
            </a:r>
            <a:r>
              <a:rPr lang="en-US" sz="2200" dirty="0" smtClean="0"/>
              <a:t>permissions</a:t>
            </a:r>
            <a:endParaRPr lang="en-US" sz="1800" dirty="0" smtClean="0"/>
          </a:p>
          <a:p>
            <a:pPr marL="0" lvl="1" indent="0">
              <a:spcBef>
                <a:spcPts val="1200"/>
              </a:spcBef>
              <a:buNone/>
            </a:pPr>
            <a:r>
              <a:rPr lang="en-US" sz="1200" dirty="0" smtClean="0">
                <a:solidFill>
                  <a:srgbClr val="008000"/>
                </a:solidFill>
                <a:latin typeface="Consolas" panose="020B0609020204030204" pitchFamily="49" charset="0"/>
              </a:rPr>
              <a:t>//</a:t>
            </a:r>
            <a:r>
              <a:rPr lang="en-US" sz="1200" dirty="0">
                <a:solidFill>
                  <a:srgbClr val="008000"/>
                </a:solidFill>
                <a:latin typeface="Consolas" panose="020B0609020204030204" pitchFamily="49" charset="0"/>
              </a:rPr>
              <a:t>Get the realm for the URL</a:t>
            </a:r>
            <a:r>
              <a:rPr lang="en-US" sz="1200" dirty="0">
                <a:latin typeface="Consolas" panose="020B0609020204030204" pitchFamily="49" charset="0"/>
              </a:rPr>
              <a:t/>
            </a:r>
            <a:br>
              <a:rPr lang="en-US" sz="1200" dirty="0">
                <a:latin typeface="Consolas" panose="020B0609020204030204" pitchFamily="49" charset="0"/>
              </a:rPr>
            </a:b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realm = </a:t>
            </a:r>
            <a:r>
              <a:rPr lang="en-US" sz="1200" dirty="0">
                <a:solidFill>
                  <a:srgbClr val="2B91AF"/>
                </a:solidFill>
                <a:latin typeface="Consolas" panose="020B0609020204030204" pitchFamily="49" charset="0"/>
              </a:rPr>
              <a:t>TokenHelper</a:t>
            </a:r>
            <a:r>
              <a:rPr lang="en-US" sz="1200" dirty="0">
                <a:latin typeface="Consolas" panose="020B0609020204030204" pitchFamily="49" charset="0"/>
              </a:rPr>
              <a:t>.GetRealmFromTargetUrl(siteUri);</a:t>
            </a:r>
            <a:br>
              <a:rPr lang="en-US" sz="1200" dirty="0">
                <a:latin typeface="Consolas" panose="020B0609020204030204" pitchFamily="49" charset="0"/>
              </a:rPr>
            </a:br>
            <a:r>
              <a:rPr lang="en-US" sz="1200" dirty="0">
                <a:solidFill>
                  <a:srgbClr val="008000"/>
                </a:solidFill>
                <a:latin typeface="Consolas" panose="020B0609020204030204" pitchFamily="49" charset="0"/>
              </a:rPr>
              <a:t>//Get the access token for the URL</a:t>
            </a:r>
            <a:r>
              <a:rPr lang="en-US" sz="1200" dirty="0" smtClean="0">
                <a:solidFill>
                  <a:srgbClr val="008000"/>
                </a:solidFill>
                <a:latin typeface="Consolas" panose="020B0609020204030204" pitchFamily="49" charset="0"/>
              </a:rPr>
              <a:t>. Requires </a:t>
            </a:r>
            <a:r>
              <a:rPr lang="en-US" sz="1200" dirty="0">
                <a:solidFill>
                  <a:srgbClr val="008000"/>
                </a:solidFill>
                <a:latin typeface="Consolas" panose="020B0609020204030204" pitchFamily="49" charset="0"/>
              </a:rPr>
              <a:t>this app to be registered with the tenant</a:t>
            </a:r>
            <a:r>
              <a:rPr lang="en-US" sz="1200" dirty="0">
                <a:latin typeface="Consolas" panose="020B0609020204030204" pitchFamily="49" charset="0"/>
              </a:rPr>
              <a:t/>
            </a:r>
            <a:br>
              <a:rPr lang="en-US" sz="1200" dirty="0">
                <a:latin typeface="Consolas" panose="020B0609020204030204" pitchFamily="49" charset="0"/>
              </a:rPr>
            </a:br>
            <a:r>
              <a:rPr lang="en-US" sz="1200" dirty="0">
                <a:solidFill>
                  <a:srgbClr val="0000FF"/>
                </a:solidFill>
                <a:latin typeface="Consolas" panose="020B0609020204030204" pitchFamily="49" charset="0"/>
              </a:rPr>
              <a:t>string</a:t>
            </a:r>
            <a:r>
              <a:rPr lang="en-US" sz="1200" dirty="0">
                <a:latin typeface="Consolas" panose="020B0609020204030204" pitchFamily="49" charset="0"/>
              </a:rPr>
              <a:t> accessToken = </a:t>
            </a:r>
            <a:r>
              <a:rPr lang="en-US" sz="1200" dirty="0">
                <a:solidFill>
                  <a:srgbClr val="2B91AF"/>
                </a:solidFill>
                <a:latin typeface="Consolas" panose="020B0609020204030204" pitchFamily="49" charset="0"/>
              </a:rPr>
              <a:t>TokenHelper</a:t>
            </a:r>
            <a:r>
              <a:rPr lang="en-US" sz="1200" dirty="0">
                <a:latin typeface="Consolas" panose="020B0609020204030204" pitchFamily="49" charset="0"/>
              </a:rPr>
              <a:t>.GetAppOnlyAccessToken(</a:t>
            </a:r>
            <a:r>
              <a:rPr lang="en-US" sz="1200" dirty="0">
                <a:solidFill>
                  <a:srgbClr val="2B91AF"/>
                </a:solidFill>
                <a:latin typeface="Consolas" panose="020B0609020204030204" pitchFamily="49" charset="0"/>
              </a:rPr>
              <a:t>TokenHelper</a:t>
            </a:r>
            <a:r>
              <a:rPr lang="en-US" sz="1200" dirty="0">
                <a:latin typeface="Consolas" panose="020B0609020204030204" pitchFamily="49" charset="0"/>
              </a:rPr>
              <a:t>.SharePointPrincipal, siteUri.Authority, 	realm).AccessToken;</a:t>
            </a:r>
            <a:br>
              <a:rPr lang="en-US" sz="1200" dirty="0">
                <a:latin typeface="Consolas" panose="020B0609020204030204" pitchFamily="49" charset="0"/>
              </a:rPr>
            </a:br>
            <a:r>
              <a:rPr lang="en-US" sz="1200" dirty="0">
                <a:solidFill>
                  <a:srgbClr val="008000"/>
                </a:solidFill>
                <a:latin typeface="Consolas" panose="020B0609020204030204" pitchFamily="49" charset="0"/>
              </a:rPr>
              <a:t>//Get client context with access token</a:t>
            </a:r>
            <a:r>
              <a:rPr lang="en-US" sz="1200" dirty="0">
                <a:latin typeface="Consolas" panose="020B0609020204030204" pitchFamily="49" charset="0"/>
              </a:rPr>
              <a:t/>
            </a:r>
            <a:br>
              <a:rPr lang="en-US" sz="1200" dirty="0">
                <a:latin typeface="Consolas" panose="020B0609020204030204" pitchFamily="49" charset="0"/>
              </a:rPr>
            </a:br>
            <a:r>
              <a:rPr lang="en-US" sz="1200" dirty="0">
                <a:solidFill>
                  <a:srgbClr val="0000FF"/>
                </a:solidFill>
                <a:latin typeface="Consolas" panose="020B0609020204030204" pitchFamily="49" charset="0"/>
              </a:rPr>
              <a:t>using</a:t>
            </a:r>
            <a:r>
              <a:rPr lang="en-US" sz="1200" dirty="0">
                <a:latin typeface="Consolas" panose="020B0609020204030204" pitchFamily="49" charset="0"/>
              </a:rPr>
              <a:t> (</a:t>
            </a:r>
            <a:r>
              <a:rPr lang="en-US" sz="1200" dirty="0">
                <a:solidFill>
                  <a:srgbClr val="0000FF"/>
                </a:solidFill>
                <a:latin typeface="Consolas" panose="020B0609020204030204" pitchFamily="49" charset="0"/>
              </a:rPr>
              <a:t>var</a:t>
            </a:r>
            <a:r>
              <a:rPr lang="en-US" sz="1200" dirty="0">
                <a:latin typeface="Consolas" panose="020B0609020204030204" pitchFamily="49" charset="0"/>
              </a:rPr>
              <a:t> clientContext = </a:t>
            </a:r>
            <a:r>
              <a:rPr lang="en-US" sz="1200" dirty="0">
                <a:solidFill>
                  <a:srgbClr val="2B91AF"/>
                </a:solidFill>
                <a:latin typeface="Consolas" panose="020B0609020204030204" pitchFamily="49" charset="0"/>
              </a:rPr>
              <a:t>TokenHelper</a:t>
            </a:r>
            <a:r>
              <a:rPr lang="en-US" sz="1200" dirty="0">
                <a:latin typeface="Consolas" panose="020B0609020204030204" pitchFamily="49" charset="0"/>
              </a:rPr>
              <a:t>.GetClientContextWithAccessToken(siteUri.ToString(), accessToken))</a:t>
            </a:r>
            <a:br>
              <a:rPr lang="en-US" sz="1200" dirty="0">
                <a:latin typeface="Consolas" panose="020B0609020204030204" pitchFamily="49" charset="0"/>
              </a:rPr>
            </a:br>
            <a:r>
              <a:rPr lang="en-US" sz="1200" dirty="0">
                <a:latin typeface="Consolas" panose="020B0609020204030204" pitchFamily="49" charset="0"/>
              </a:rPr>
              <a:t>{</a:t>
            </a:r>
            <a:br>
              <a:rPr lang="en-US" sz="1200" dirty="0">
                <a:latin typeface="Consolas" panose="020B0609020204030204" pitchFamily="49" charset="0"/>
              </a:rPr>
            </a:br>
            <a:endParaRPr lang="en-US" sz="1200" dirty="0">
              <a:latin typeface="Consolas" panose="020B0609020204030204" pitchFamily="49" charset="0"/>
            </a:endParaRPr>
          </a:p>
          <a:p>
            <a:pPr marL="0" lvl="1" indent="0"/>
            <a:endParaRPr lang="en-US" sz="1400" dirty="0"/>
          </a:p>
        </p:txBody>
      </p:sp>
      <p:sp>
        <p:nvSpPr>
          <p:cNvPr id="4" name="Slide Number Placeholder 3"/>
          <p:cNvSpPr>
            <a:spLocks noGrp="1"/>
          </p:cNvSpPr>
          <p:nvPr>
            <p:ph type="sldNum" sz="quarter" idx="4294967295"/>
          </p:nvPr>
        </p:nvSpPr>
        <p:spPr>
          <a:xfrm>
            <a:off x="0" y="6526213"/>
            <a:ext cx="571500" cy="223837"/>
          </a:xfrm>
          <a:prstGeom prst="rect">
            <a:avLst/>
          </a:prstGeom>
        </p:spPr>
        <p:txBody>
          <a:bodyPr/>
          <a:lstStyle/>
          <a:p>
            <a:fld id="{727B4C2D-45E2-4621-8491-2995EB46A674}" type="slidenum">
              <a:rPr lang="en-US" smtClean="0"/>
              <a:pPr/>
              <a:t>30</a:t>
            </a:fld>
            <a:endParaRPr lang="en-US" dirty="0"/>
          </a:p>
        </p:txBody>
      </p:sp>
      <p:grpSp>
        <p:nvGrpSpPr>
          <p:cNvPr id="6" name="Group 5"/>
          <p:cNvGrpSpPr/>
          <p:nvPr/>
        </p:nvGrpSpPr>
        <p:grpSpPr>
          <a:xfrm>
            <a:off x="9481453" y="182358"/>
            <a:ext cx="2881993" cy="287338"/>
            <a:chOff x="9481453" y="182358"/>
            <a:chExt cx="2881993" cy="287338"/>
          </a:xfrm>
        </p:grpSpPr>
        <p:sp>
          <p:nvSpPr>
            <p:cNvPr id="11" name="Text To Outline"/>
            <p:cNvSpPr/>
            <p:nvPr/>
          </p:nvSpPr>
          <p:spPr bwMode="auto">
            <a:xfrm>
              <a:off x="9491118" y="288528"/>
              <a:ext cx="106001" cy="140097"/>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extBox 8"/>
            <p:cNvSpPr txBox="1"/>
            <p:nvPr/>
          </p:nvSpPr>
          <p:spPr>
            <a:xfrm>
              <a:off x="9481453" y="182358"/>
              <a:ext cx="288199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“jobs” and provisioning</a:t>
              </a:r>
            </a:p>
          </p:txBody>
        </p:sp>
      </p:grpSp>
    </p:spTree>
    <p:extLst>
      <p:ext uri="{BB962C8B-B14F-4D97-AF65-F5344CB8AC3E}">
        <p14:creationId xmlns:p14="http://schemas.microsoft.com/office/powerpoint/2010/main" val="364165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dirty="0"/>
              <a:t>Remote </a:t>
            </a:r>
            <a:r>
              <a:rPr lang="en-US" dirty="0" smtClean="0"/>
              <a:t>“jobs” authentication</a:t>
            </a:r>
            <a:endParaRPr lang="en-US" dirty="0"/>
          </a:p>
        </p:txBody>
      </p:sp>
      <p:sp>
        <p:nvSpPr>
          <p:cNvPr id="2" name="Text Placeholder 1"/>
          <p:cNvSpPr>
            <a:spLocks noGrp="1"/>
          </p:cNvSpPr>
          <p:nvPr>
            <p:ph type="body" sz="quarter" idx="4294967295"/>
          </p:nvPr>
        </p:nvSpPr>
        <p:spPr>
          <a:xfrm>
            <a:off x="274639" y="1225549"/>
            <a:ext cx="6137275" cy="2686889"/>
          </a:xfrm>
        </p:spPr>
        <p:txBody>
          <a:bodyPr/>
          <a:lstStyle/>
          <a:p>
            <a:pPr marL="0" indent="0">
              <a:buNone/>
            </a:pPr>
            <a:r>
              <a:rPr lang="en-US" sz="3400" dirty="0" smtClean="0"/>
              <a:t>AppInv.aspx</a:t>
            </a:r>
          </a:p>
          <a:p>
            <a:pPr marL="228600" lvl="1" indent="-228600"/>
            <a:r>
              <a:rPr lang="en-US" sz="2200" dirty="0" smtClean="0"/>
              <a:t>Used to grant permissions to an application without a User Interface</a:t>
            </a:r>
          </a:p>
          <a:p>
            <a:pPr marL="228600" lvl="1" indent="-228600"/>
            <a:r>
              <a:rPr lang="en-US" sz="2200" dirty="0" smtClean="0"/>
              <a:t>Application must first be registered via AppRegNew.aspx</a:t>
            </a:r>
          </a:p>
          <a:p>
            <a:pPr marL="228600" lvl="1" indent="-228600"/>
            <a:r>
              <a:rPr lang="en-US" sz="2200" dirty="0" smtClean="0"/>
              <a:t>Copy Permissions block from manifest into “App’s Permission Request XML” field</a:t>
            </a:r>
          </a:p>
        </p:txBody>
      </p:sp>
      <p:sp>
        <p:nvSpPr>
          <p:cNvPr id="4" name="Slide Number Placeholder 3"/>
          <p:cNvSpPr>
            <a:spLocks noGrp="1"/>
          </p:cNvSpPr>
          <p:nvPr>
            <p:ph type="sldNum" sz="quarter" idx="4294967295"/>
          </p:nvPr>
        </p:nvSpPr>
        <p:spPr>
          <a:xfrm>
            <a:off x="0" y="6526213"/>
            <a:ext cx="571500" cy="223837"/>
          </a:xfrm>
          <a:prstGeom prst="rect">
            <a:avLst/>
          </a:prstGeom>
        </p:spPr>
        <p:txBody>
          <a:bodyPr/>
          <a:lstStyle/>
          <a:p>
            <a:fld id="{727B4C2D-45E2-4621-8491-2995EB46A674}" type="slidenum">
              <a:rPr lang="en-US" smtClean="0"/>
              <a:pPr/>
              <a:t>31</a:t>
            </a:fld>
            <a:endParaRPr lang="en-US" dirty="0"/>
          </a:p>
        </p:txBody>
      </p:sp>
      <p:pic>
        <p:nvPicPr>
          <p:cNvPr id="7" name="Picture 6"/>
          <p:cNvPicPr>
            <a:picLocks noChangeAspect="1"/>
          </p:cNvPicPr>
          <p:nvPr/>
        </p:nvPicPr>
        <p:blipFill>
          <a:blip r:embed="rId3"/>
          <a:stretch>
            <a:fillRect/>
          </a:stretch>
        </p:blipFill>
        <p:spPr>
          <a:xfrm>
            <a:off x="6241415" y="1206648"/>
            <a:ext cx="5929028" cy="5308452"/>
          </a:xfrm>
          <a:prstGeom prst="rect">
            <a:avLst/>
          </a:prstGeom>
        </p:spPr>
      </p:pic>
      <p:grpSp>
        <p:nvGrpSpPr>
          <p:cNvPr id="6" name="Group 5"/>
          <p:cNvGrpSpPr/>
          <p:nvPr/>
        </p:nvGrpSpPr>
        <p:grpSpPr>
          <a:xfrm>
            <a:off x="9481453" y="182358"/>
            <a:ext cx="2881993" cy="287338"/>
            <a:chOff x="9481453" y="182358"/>
            <a:chExt cx="2881993" cy="287338"/>
          </a:xfrm>
        </p:grpSpPr>
        <p:sp>
          <p:nvSpPr>
            <p:cNvPr id="8" name="Text To Outline"/>
            <p:cNvSpPr/>
            <p:nvPr/>
          </p:nvSpPr>
          <p:spPr bwMode="auto">
            <a:xfrm>
              <a:off x="9491118" y="288528"/>
              <a:ext cx="106001" cy="140097"/>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extBox 8"/>
            <p:cNvSpPr txBox="1"/>
            <p:nvPr/>
          </p:nvSpPr>
          <p:spPr>
            <a:xfrm>
              <a:off x="9481453" y="182358"/>
              <a:ext cx="288199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“jobs” and provisioning</a:t>
              </a:r>
            </a:p>
          </p:txBody>
        </p:sp>
      </p:grpSp>
    </p:spTree>
    <p:extLst>
      <p:ext uri="{BB962C8B-B14F-4D97-AF65-F5344CB8AC3E}">
        <p14:creationId xmlns:p14="http://schemas.microsoft.com/office/powerpoint/2010/main" val="178018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Provisioning options/comparison</a:t>
            </a:r>
            <a:endParaRPr lang="en-US" dirty="0"/>
          </a:p>
        </p:txBody>
      </p:sp>
      <p:sp>
        <p:nvSpPr>
          <p:cNvPr id="16" name="Rectangle 15"/>
          <p:cNvSpPr/>
          <p:nvPr/>
        </p:nvSpPr>
        <p:spPr bwMode="auto">
          <a:xfrm>
            <a:off x="246061" y="1211263"/>
            <a:ext cx="1955453" cy="2751137"/>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2880" tIns="46637" rIns="0" bIns="46637" numCol="1" rtlCol="0" anchor="t" anchorCtr="0" compatLnSpc="1">
            <a:prstTxWarp prst="textNoShape">
              <a:avLst/>
            </a:prstTxWarp>
          </a:bodyPr>
          <a:lstStyle/>
          <a:p>
            <a:pPr defTabSz="932472" fontAlgn="base">
              <a:spcBef>
                <a:spcPct val="0"/>
              </a:spcBef>
              <a:spcAft>
                <a:spcPct val="0"/>
              </a:spcAft>
            </a:pPr>
            <a:r>
              <a:rPr lang="en-US" sz="1600" b="1" dirty="0" smtClean="0">
                <a:gradFill>
                  <a:gsLst>
                    <a:gs pos="100000">
                      <a:schemeClr val="tx1"/>
                    </a:gs>
                    <a:gs pos="0">
                      <a:schemeClr val="tx1"/>
                    </a:gs>
                  </a:gsLst>
                  <a:lin ang="5400000" scaled="0"/>
                </a:gradFill>
                <a:cs typeface="Segoe UI" panose="020B0502040204020203" pitchFamily="34" charset="0"/>
              </a:rPr>
              <a:t>Options</a:t>
            </a:r>
            <a:endParaRPr lang="en-US" sz="1600" b="1" dirty="0">
              <a:gradFill>
                <a:gsLst>
                  <a:gs pos="100000">
                    <a:schemeClr val="tx1"/>
                  </a:gs>
                  <a:gs pos="0">
                    <a:schemeClr val="tx1"/>
                  </a:gs>
                </a:gsLst>
                <a:lin ang="5400000" scaled="0"/>
              </a:gradFill>
              <a:cs typeface="Segoe UI" panose="020B0502040204020203" pitchFamily="34" charset="0"/>
            </a:endParaRPr>
          </a:p>
        </p:txBody>
      </p:sp>
      <p:sp>
        <p:nvSpPr>
          <p:cNvPr id="52" name="Rectangle 51"/>
          <p:cNvSpPr/>
          <p:nvPr/>
        </p:nvSpPr>
        <p:spPr bwMode="auto">
          <a:xfrm>
            <a:off x="246061" y="3989859"/>
            <a:ext cx="1955453" cy="763209"/>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2880" tIns="46637" rIns="0" bIns="46637" numCol="1" rtlCol="0" anchor="t" anchorCtr="0" compatLnSpc="1">
            <a:prstTxWarp prst="textNoShape">
              <a:avLst/>
            </a:prstTxWarp>
          </a:bodyPr>
          <a:lstStyle/>
          <a:p>
            <a:pPr defTabSz="932472" fontAlgn="base">
              <a:spcBef>
                <a:spcPct val="0"/>
              </a:spcBef>
              <a:spcAft>
                <a:spcPct val="0"/>
              </a:spcAft>
            </a:pPr>
            <a:r>
              <a:rPr lang="en-US" sz="1600" b="1" dirty="0">
                <a:gradFill>
                  <a:gsLst>
                    <a:gs pos="100000">
                      <a:schemeClr val="tx1"/>
                    </a:gs>
                    <a:gs pos="0">
                      <a:schemeClr val="tx1"/>
                    </a:gs>
                  </a:gsLst>
                  <a:lin ang="5400000" scaled="0"/>
                </a:gradFill>
                <a:cs typeface="Segoe UI" panose="020B0502040204020203" pitchFamily="34" charset="0"/>
              </a:rPr>
              <a:t>Support in </a:t>
            </a:r>
            <a:r>
              <a:rPr lang="en-US" sz="1600" b="1" dirty="0" smtClean="0">
                <a:gradFill>
                  <a:gsLst>
                    <a:gs pos="100000">
                      <a:schemeClr val="tx1"/>
                    </a:gs>
                    <a:gs pos="0">
                      <a:schemeClr val="tx1"/>
                    </a:gs>
                  </a:gsLst>
                  <a:lin ang="5400000" scaled="0"/>
                </a:gradFill>
                <a:cs typeface="Segoe UI" panose="020B0502040204020203" pitchFamily="34" charset="0"/>
              </a:rPr>
              <a:t>cloud</a:t>
            </a:r>
            <a:endParaRPr lang="en-US" sz="1600" b="1" dirty="0">
              <a:gradFill>
                <a:gsLst>
                  <a:gs pos="100000">
                    <a:schemeClr val="tx1"/>
                  </a:gs>
                  <a:gs pos="0">
                    <a:schemeClr val="tx1"/>
                  </a:gs>
                </a:gsLst>
                <a:lin ang="5400000" scaled="0"/>
              </a:gradFill>
              <a:cs typeface="Segoe UI" panose="020B0502040204020203" pitchFamily="34" charset="0"/>
            </a:endParaRPr>
          </a:p>
        </p:txBody>
      </p:sp>
      <p:sp>
        <p:nvSpPr>
          <p:cNvPr id="63" name="Rectangle 62"/>
          <p:cNvSpPr/>
          <p:nvPr/>
        </p:nvSpPr>
        <p:spPr bwMode="auto">
          <a:xfrm>
            <a:off x="246061" y="4780527"/>
            <a:ext cx="1955453" cy="763209"/>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2880" tIns="46637" rIns="0" bIns="46637" numCol="1" rtlCol="0" anchor="t" anchorCtr="0" compatLnSpc="1">
            <a:prstTxWarp prst="textNoShape">
              <a:avLst/>
            </a:prstTxWarp>
          </a:bodyPr>
          <a:lstStyle/>
          <a:p>
            <a:pPr defTabSz="932472" fontAlgn="base">
              <a:spcBef>
                <a:spcPct val="0"/>
              </a:spcBef>
              <a:spcAft>
                <a:spcPct val="0"/>
              </a:spcAft>
            </a:pPr>
            <a:r>
              <a:rPr lang="en-US" sz="1600" b="1" dirty="0">
                <a:gradFill>
                  <a:gsLst>
                    <a:gs pos="100000">
                      <a:schemeClr val="tx1"/>
                    </a:gs>
                    <a:gs pos="0">
                      <a:schemeClr val="tx1"/>
                    </a:gs>
                  </a:gsLst>
                  <a:lin ang="5400000" scaled="0"/>
                </a:gradFill>
                <a:cs typeface="Segoe UI" panose="020B0502040204020203" pitchFamily="34" charset="0"/>
              </a:rPr>
              <a:t>Options </a:t>
            </a:r>
            <a:r>
              <a:rPr lang="en-US" sz="1600" b="1" dirty="0" smtClean="0">
                <a:gradFill>
                  <a:gsLst>
                    <a:gs pos="100000">
                      <a:schemeClr val="tx1"/>
                    </a:gs>
                    <a:gs pos="0">
                      <a:schemeClr val="tx1"/>
                    </a:gs>
                  </a:gsLst>
                  <a:lin ang="5400000" scaled="0"/>
                </a:gradFill>
                <a:cs typeface="Segoe UI" panose="020B0502040204020203" pitchFamily="34" charset="0"/>
              </a:rPr>
              <a:t>available</a:t>
            </a:r>
            <a:endParaRPr lang="en-US" sz="1600" b="1" dirty="0">
              <a:gradFill>
                <a:gsLst>
                  <a:gs pos="100000">
                    <a:schemeClr val="tx1"/>
                  </a:gs>
                  <a:gs pos="0">
                    <a:schemeClr val="tx1"/>
                  </a:gs>
                </a:gsLst>
                <a:lin ang="5400000" scaled="0"/>
              </a:gradFill>
              <a:cs typeface="Segoe UI" panose="020B0502040204020203" pitchFamily="34" charset="0"/>
            </a:endParaRPr>
          </a:p>
        </p:txBody>
      </p:sp>
      <p:grpSp>
        <p:nvGrpSpPr>
          <p:cNvPr id="31" name="Group 30"/>
          <p:cNvGrpSpPr/>
          <p:nvPr/>
        </p:nvGrpSpPr>
        <p:grpSpPr>
          <a:xfrm>
            <a:off x="2238598" y="1211263"/>
            <a:ext cx="1955453" cy="4926255"/>
            <a:chOff x="2238598" y="1211263"/>
            <a:chExt cx="1955453" cy="492625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34" y="5445138"/>
              <a:ext cx="692380" cy="692380"/>
            </a:xfrm>
            <a:prstGeom prst="rect">
              <a:avLst/>
            </a:prstGeom>
          </p:spPr>
        </p:pic>
        <p:pic>
          <p:nvPicPr>
            <p:cNvPr id="42" name="Picture 41"/>
            <p:cNvPicPr>
              <a:picLocks noChangeAspect="1"/>
            </p:cNvPicPr>
            <p:nvPr/>
          </p:nvPicPr>
          <p:blipFill>
            <a:blip r:embed="rId4"/>
            <a:stretch>
              <a:fillRect/>
            </a:stretch>
          </p:blipFill>
          <p:spPr>
            <a:xfrm>
              <a:off x="2535160" y="3971027"/>
              <a:ext cx="1362328" cy="470672"/>
            </a:xfrm>
            <a:prstGeom prst="rect">
              <a:avLst/>
            </a:prstGeom>
          </p:spPr>
        </p:pic>
        <p:sp>
          <p:nvSpPr>
            <p:cNvPr id="40" name="Rectangle 39"/>
            <p:cNvSpPr/>
            <p:nvPr/>
          </p:nvSpPr>
          <p:spPr bwMode="auto">
            <a:xfrm>
              <a:off x="2238598" y="1211263"/>
              <a:ext cx="1955453" cy="2751137"/>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lnSpc>
                  <a:spcPct val="90000"/>
                </a:lnSpc>
                <a:spcBef>
                  <a:spcPts val="600"/>
                </a:spcBef>
                <a:spcAft>
                  <a:spcPct val="0"/>
                </a:spcAft>
              </a:pPr>
              <a:r>
                <a:rPr lang="en-US" sz="1600" b="1" dirty="0">
                  <a:gradFill>
                    <a:gsLst>
                      <a:gs pos="100000">
                        <a:schemeClr val="tx1"/>
                      </a:gs>
                      <a:gs pos="0">
                        <a:schemeClr val="tx1"/>
                      </a:gs>
                    </a:gsLst>
                    <a:lin ang="5400000" scaled="0"/>
                  </a:gradFill>
                </a:rPr>
                <a:t>Site </a:t>
              </a:r>
              <a:r>
                <a:rPr lang="en-US" sz="1600" b="1" dirty="0" smtClean="0">
                  <a:gradFill>
                    <a:gsLst>
                      <a:gs pos="100000">
                        <a:schemeClr val="tx1"/>
                      </a:gs>
                      <a:gs pos="0">
                        <a:schemeClr val="tx1"/>
                      </a:gs>
                    </a:gsLst>
                    <a:lin ang="5400000" scaled="0"/>
                  </a:gradFill>
                </a:rPr>
                <a:t>definition</a:t>
              </a:r>
              <a:endParaRPr lang="en-US" sz="1600" b="1" dirty="0">
                <a:gradFill>
                  <a:gsLst>
                    <a:gs pos="100000">
                      <a:schemeClr val="tx1"/>
                    </a:gs>
                    <a:gs pos="0">
                      <a:schemeClr val="tx1"/>
                    </a:gs>
                  </a:gsLst>
                  <a:lin ang="5400000" scaled="0"/>
                </a:gradFill>
              </a:endParaRP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No </a:t>
              </a:r>
              <a:r>
                <a:rPr lang="en-US" sz="1400" dirty="0" smtClean="0">
                  <a:gradFill>
                    <a:gsLst>
                      <a:gs pos="100000">
                        <a:schemeClr val="tx1"/>
                      </a:gs>
                      <a:gs pos="0">
                        <a:schemeClr val="tx1"/>
                      </a:gs>
                    </a:gsLst>
                    <a:lin ang="5400000" scaled="0"/>
                  </a:gradFill>
                </a:rPr>
                <a:t>Office 365</a:t>
              </a:r>
              <a:endParaRPr lang="en-US" sz="1400" dirty="0">
                <a:gradFill>
                  <a:gsLst>
                    <a:gs pos="100000">
                      <a:schemeClr val="tx1"/>
                    </a:gs>
                    <a:gs pos="0">
                      <a:schemeClr val="tx1"/>
                    </a:gs>
                  </a:gsLst>
                  <a:lin ang="5400000" scaled="0"/>
                </a:gradFill>
              </a:endParaRP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Long term impact </a:t>
              </a:r>
              <a:r>
                <a:rPr lang="en-US" sz="1400" dirty="0" smtClean="0">
                  <a:gradFill>
                    <a:gsLst>
                      <a:gs pos="100000">
                        <a:schemeClr val="tx1"/>
                      </a:gs>
                      <a:gs pos="0">
                        <a:schemeClr val="tx1"/>
                      </a:gs>
                    </a:gsLst>
                    <a:lin ang="5400000" scaled="0"/>
                  </a:gradFill>
                </a:rPr>
                <a:t/>
              </a:r>
              <a:br>
                <a:rPr lang="en-US" sz="1400" dirty="0" smtClean="0">
                  <a:gradFill>
                    <a:gsLst>
                      <a:gs pos="100000">
                        <a:schemeClr val="tx1"/>
                      </a:gs>
                      <a:gs pos="0">
                        <a:schemeClr val="tx1"/>
                      </a:gs>
                    </a:gsLst>
                    <a:lin ang="5400000" scaled="0"/>
                  </a:gradFill>
                </a:rPr>
              </a:br>
              <a:r>
                <a:rPr lang="en-US" sz="1400" dirty="0" smtClean="0">
                  <a:gradFill>
                    <a:gsLst>
                      <a:gs pos="100000">
                        <a:schemeClr val="tx1"/>
                      </a:gs>
                      <a:gs pos="0">
                        <a:schemeClr val="tx1"/>
                      </a:gs>
                    </a:gsLst>
                    <a:lin ang="5400000" scaled="0"/>
                  </a:gradFill>
                </a:rPr>
                <a:t>on </a:t>
              </a:r>
              <a:r>
                <a:rPr lang="en-US" sz="1400" dirty="0">
                  <a:gradFill>
                    <a:gsLst>
                      <a:gs pos="100000">
                        <a:schemeClr val="tx1"/>
                      </a:gs>
                      <a:gs pos="0">
                        <a:schemeClr val="tx1"/>
                      </a:gs>
                    </a:gsLst>
                    <a:lin ang="5400000" scaled="0"/>
                  </a:gradFill>
                </a:rPr>
                <a:t>costs</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Blocks transition </a:t>
              </a:r>
              <a:r>
                <a:rPr lang="en-US" sz="1400" dirty="0" smtClean="0">
                  <a:gradFill>
                    <a:gsLst>
                      <a:gs pos="100000">
                        <a:schemeClr val="tx1"/>
                      </a:gs>
                      <a:gs pos="0">
                        <a:schemeClr val="tx1"/>
                      </a:gs>
                    </a:gsLst>
                    <a:lin ang="5400000" scaled="0"/>
                  </a:gradFill>
                </a:rPr>
                <a:t/>
              </a:r>
              <a:br>
                <a:rPr lang="en-US" sz="1400" dirty="0" smtClean="0">
                  <a:gradFill>
                    <a:gsLst>
                      <a:gs pos="100000">
                        <a:schemeClr val="tx1"/>
                      </a:gs>
                      <a:gs pos="0">
                        <a:schemeClr val="tx1"/>
                      </a:gs>
                    </a:gsLst>
                    <a:lin ang="5400000" scaled="0"/>
                  </a:gradFill>
                </a:rPr>
              </a:br>
              <a:r>
                <a:rPr lang="en-US" sz="1400" dirty="0" smtClean="0">
                  <a:gradFill>
                    <a:gsLst>
                      <a:gs pos="100000">
                        <a:schemeClr val="tx1"/>
                      </a:gs>
                      <a:gs pos="0">
                        <a:schemeClr val="tx1"/>
                      </a:gs>
                    </a:gsLst>
                    <a:lin ang="5400000" scaled="0"/>
                  </a:gradFill>
                </a:rPr>
                <a:t>to </a:t>
              </a:r>
              <a:r>
                <a:rPr lang="en-US" sz="1400" dirty="0">
                  <a:gradFill>
                    <a:gsLst>
                      <a:gs pos="100000">
                        <a:schemeClr val="tx1"/>
                      </a:gs>
                      <a:gs pos="0">
                        <a:schemeClr val="tx1"/>
                      </a:gs>
                    </a:gsLst>
                    <a:lin ang="5400000" scaled="0"/>
                  </a:gradFill>
                </a:rPr>
                <a:t>cloud</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Causes significant issues with future migration and </a:t>
              </a:r>
              <a:r>
                <a:rPr lang="en-US" sz="1400" dirty="0" smtClean="0">
                  <a:gradFill>
                    <a:gsLst>
                      <a:gs pos="100000">
                        <a:schemeClr val="tx1"/>
                      </a:gs>
                      <a:gs pos="0">
                        <a:schemeClr val="tx1"/>
                      </a:gs>
                    </a:gsLst>
                    <a:lin ang="5400000" scaled="0"/>
                  </a:gradFill>
                </a:rPr>
                <a:t>upgrade</a:t>
              </a:r>
              <a:endParaRPr lang="en-US" sz="1400" dirty="0">
                <a:gradFill>
                  <a:gsLst>
                    <a:gs pos="100000">
                      <a:schemeClr val="tx1"/>
                    </a:gs>
                    <a:gs pos="0">
                      <a:schemeClr val="tx1"/>
                    </a:gs>
                  </a:gsLst>
                  <a:lin ang="5400000" scaled="0"/>
                </a:gradFill>
              </a:endParaRPr>
            </a:p>
          </p:txBody>
        </p:sp>
        <p:sp>
          <p:nvSpPr>
            <p:cNvPr id="64" name="Rectangle 63"/>
            <p:cNvSpPr/>
            <p:nvPr/>
          </p:nvSpPr>
          <p:spPr bwMode="auto">
            <a:xfrm>
              <a:off x="2238598" y="4780528"/>
              <a:ext cx="1955453" cy="459130"/>
            </a:xfrm>
            <a:prstGeom prst="rect">
              <a:avLst/>
            </a:prstGeom>
            <a:solidFill>
              <a:schemeClr val="accent4">
                <a:alpha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Good</a:t>
              </a:r>
              <a:endParaRPr lang="en-US" sz="1600" dirty="0">
                <a:gradFill>
                  <a:gsLst>
                    <a:gs pos="0">
                      <a:srgbClr val="FFFFFF"/>
                    </a:gs>
                    <a:gs pos="100000">
                      <a:srgbClr val="FFFFFF"/>
                    </a:gs>
                  </a:gsLst>
                  <a:lin ang="5400000" scaled="0"/>
                </a:gradFill>
              </a:endParaRPr>
            </a:p>
          </p:txBody>
        </p:sp>
      </p:grpSp>
      <p:grpSp>
        <p:nvGrpSpPr>
          <p:cNvPr id="32" name="Group 31"/>
          <p:cNvGrpSpPr/>
          <p:nvPr/>
        </p:nvGrpSpPr>
        <p:grpSpPr>
          <a:xfrm>
            <a:off x="4231136" y="1211263"/>
            <a:ext cx="1955453" cy="4925912"/>
            <a:chOff x="4231136" y="1211263"/>
            <a:chExt cx="1955453" cy="4925912"/>
          </a:xfrm>
        </p:grpSpPr>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2672" y="5445481"/>
              <a:ext cx="692380" cy="691694"/>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9483" y="3971027"/>
              <a:ext cx="1358759" cy="470672"/>
            </a:xfrm>
            <a:prstGeom prst="rect">
              <a:avLst/>
            </a:prstGeom>
          </p:spPr>
        </p:pic>
        <p:sp>
          <p:nvSpPr>
            <p:cNvPr id="41" name="Rectangle 40"/>
            <p:cNvSpPr/>
            <p:nvPr/>
          </p:nvSpPr>
          <p:spPr bwMode="auto">
            <a:xfrm>
              <a:off x="4231136" y="1211263"/>
              <a:ext cx="1955453" cy="2751137"/>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lnSpc>
                  <a:spcPct val="90000"/>
                </a:lnSpc>
                <a:spcBef>
                  <a:spcPts val="600"/>
                </a:spcBef>
                <a:spcAft>
                  <a:spcPct val="0"/>
                </a:spcAft>
              </a:pPr>
              <a:r>
                <a:rPr lang="en-US" sz="1600" b="1" dirty="0">
                  <a:gradFill>
                    <a:gsLst>
                      <a:gs pos="100000">
                        <a:schemeClr val="tx1"/>
                      </a:gs>
                      <a:gs pos="0">
                        <a:schemeClr val="tx1"/>
                      </a:gs>
                    </a:gsLst>
                    <a:lin ang="5400000" scaled="0"/>
                  </a:gradFill>
                </a:rPr>
                <a:t>Site </a:t>
              </a:r>
              <a:r>
                <a:rPr lang="en-US" sz="1600" b="1" dirty="0" smtClean="0">
                  <a:gradFill>
                    <a:gsLst>
                      <a:gs pos="100000">
                        <a:schemeClr val="tx1"/>
                      </a:gs>
                      <a:gs pos="0">
                        <a:schemeClr val="tx1"/>
                      </a:gs>
                    </a:gsLst>
                    <a:lin ang="5400000" scaled="0"/>
                  </a:gradFill>
                </a:rPr>
                <a:t>templates</a:t>
              </a:r>
              <a:endParaRPr lang="en-US" sz="1600" b="1" dirty="0">
                <a:gradFill>
                  <a:gsLst>
                    <a:gs pos="100000">
                      <a:schemeClr val="tx1"/>
                    </a:gs>
                    <a:gs pos="0">
                      <a:schemeClr val="tx1"/>
                    </a:gs>
                  </a:gsLst>
                  <a:lin ang="5400000" scaled="0"/>
                </a:gradFill>
              </a:endParaRP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Poor site collection creation story</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Negative impact </a:t>
              </a:r>
              <a:r>
                <a:rPr lang="en-US" sz="1400" dirty="0" smtClean="0">
                  <a:gradFill>
                    <a:gsLst>
                      <a:gs pos="100000">
                        <a:schemeClr val="tx1"/>
                      </a:gs>
                      <a:gs pos="0">
                        <a:schemeClr val="tx1"/>
                      </a:gs>
                    </a:gsLst>
                    <a:lin ang="5400000" scaled="0"/>
                  </a:gradFill>
                </a:rPr>
                <a:t/>
              </a:r>
              <a:br>
                <a:rPr lang="en-US" sz="1400" dirty="0" smtClean="0">
                  <a:gradFill>
                    <a:gsLst>
                      <a:gs pos="100000">
                        <a:schemeClr val="tx1"/>
                      </a:gs>
                      <a:gs pos="0">
                        <a:schemeClr val="tx1"/>
                      </a:gs>
                    </a:gsLst>
                    <a:lin ang="5400000" scaled="0"/>
                  </a:gradFill>
                </a:rPr>
              </a:br>
              <a:r>
                <a:rPr lang="en-US" sz="1400" dirty="0" smtClean="0">
                  <a:gradFill>
                    <a:gsLst>
                      <a:gs pos="100000">
                        <a:schemeClr val="tx1"/>
                      </a:gs>
                      <a:gs pos="0">
                        <a:schemeClr val="tx1"/>
                      </a:gs>
                    </a:gsLst>
                    <a:lin ang="5400000" scaled="0"/>
                  </a:gradFill>
                </a:rPr>
                <a:t>on </a:t>
              </a:r>
              <a:r>
                <a:rPr lang="en-US" sz="1400" dirty="0">
                  <a:gradFill>
                    <a:gsLst>
                      <a:gs pos="100000">
                        <a:schemeClr val="tx1"/>
                      </a:gs>
                      <a:gs pos="0">
                        <a:schemeClr val="tx1"/>
                      </a:gs>
                    </a:gsLst>
                    <a:lin ang="5400000" scaled="0"/>
                  </a:gradFill>
                </a:rPr>
                <a:t>upgrades</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Causes additional maintenance costs with service updates</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Not with publishing </a:t>
              </a:r>
              <a:r>
                <a:rPr lang="en-US" sz="1400" dirty="0" smtClean="0">
                  <a:gradFill>
                    <a:gsLst>
                      <a:gs pos="100000">
                        <a:schemeClr val="tx1"/>
                      </a:gs>
                      <a:gs pos="0">
                        <a:schemeClr val="tx1"/>
                      </a:gs>
                    </a:gsLst>
                    <a:lin ang="5400000" scaled="0"/>
                  </a:gradFill>
                </a:rPr>
                <a:t>features</a:t>
              </a:r>
              <a:endParaRPr lang="en-US" sz="1400" dirty="0">
                <a:gradFill>
                  <a:gsLst>
                    <a:gs pos="100000">
                      <a:schemeClr val="tx1"/>
                    </a:gs>
                    <a:gs pos="0">
                      <a:schemeClr val="tx1"/>
                    </a:gs>
                  </a:gsLst>
                  <a:lin ang="5400000" scaled="0"/>
                </a:gradFill>
              </a:endParaRPr>
            </a:p>
          </p:txBody>
        </p:sp>
        <p:sp>
          <p:nvSpPr>
            <p:cNvPr id="65" name="Rectangle 64"/>
            <p:cNvSpPr/>
            <p:nvPr/>
          </p:nvSpPr>
          <p:spPr bwMode="auto">
            <a:xfrm>
              <a:off x="4231136" y="4780528"/>
              <a:ext cx="1955453" cy="45913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Fair</a:t>
              </a:r>
              <a:endParaRPr lang="en-US" sz="1600" dirty="0">
                <a:gradFill>
                  <a:gsLst>
                    <a:gs pos="0">
                      <a:srgbClr val="FFFFFF"/>
                    </a:gs>
                    <a:gs pos="100000">
                      <a:srgbClr val="FFFFFF"/>
                    </a:gs>
                  </a:gsLst>
                  <a:lin ang="5400000" scaled="0"/>
                </a:gradFill>
              </a:endParaRPr>
            </a:p>
          </p:txBody>
        </p:sp>
      </p:grpSp>
      <p:grpSp>
        <p:nvGrpSpPr>
          <p:cNvPr id="33" name="Group 32"/>
          <p:cNvGrpSpPr/>
          <p:nvPr/>
        </p:nvGrpSpPr>
        <p:grpSpPr>
          <a:xfrm>
            <a:off x="6223673" y="1211263"/>
            <a:ext cx="1955453" cy="4925912"/>
            <a:chOff x="6223673" y="1211263"/>
            <a:chExt cx="1955453" cy="4925912"/>
          </a:xfrm>
        </p:grpSpPr>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5209" y="5445481"/>
              <a:ext cx="692380" cy="691694"/>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020" y="3971027"/>
              <a:ext cx="1358759" cy="470672"/>
            </a:xfrm>
            <a:prstGeom prst="rect">
              <a:avLst/>
            </a:prstGeom>
          </p:spPr>
        </p:pic>
        <p:sp>
          <p:nvSpPr>
            <p:cNvPr id="44" name="Rectangle 43"/>
            <p:cNvSpPr/>
            <p:nvPr/>
          </p:nvSpPr>
          <p:spPr bwMode="auto">
            <a:xfrm>
              <a:off x="6223673" y="1211263"/>
              <a:ext cx="1955453" cy="2751137"/>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lnSpc>
                  <a:spcPct val="90000"/>
                </a:lnSpc>
                <a:spcBef>
                  <a:spcPts val="600"/>
                </a:spcBef>
                <a:spcAft>
                  <a:spcPct val="0"/>
                </a:spcAft>
              </a:pPr>
              <a:r>
                <a:rPr lang="en-US" sz="1600" b="1" dirty="0">
                  <a:gradFill>
                    <a:gsLst>
                      <a:gs pos="100000">
                        <a:schemeClr val="tx1"/>
                      </a:gs>
                      <a:gs pos="0">
                        <a:schemeClr val="tx1"/>
                      </a:gs>
                    </a:gsLst>
                    <a:lin ang="5400000" scaled="0"/>
                  </a:gradFill>
                </a:rPr>
                <a:t>Web </a:t>
              </a:r>
              <a:r>
                <a:rPr lang="en-US" sz="1600" b="1" dirty="0" smtClean="0">
                  <a:gradFill>
                    <a:gsLst>
                      <a:gs pos="100000">
                        <a:schemeClr val="tx1"/>
                      </a:gs>
                      <a:gs pos="0">
                        <a:schemeClr val="tx1"/>
                      </a:gs>
                    </a:gsLst>
                    <a:lin ang="5400000" scaled="0"/>
                  </a:gradFill>
                </a:rPr>
                <a:t>templates</a:t>
              </a:r>
              <a:endParaRPr lang="en-US" sz="1600" b="1" dirty="0">
                <a:gradFill>
                  <a:gsLst>
                    <a:gs pos="100000">
                      <a:schemeClr val="tx1"/>
                    </a:gs>
                    <a:gs pos="0">
                      <a:schemeClr val="tx1"/>
                    </a:gs>
                  </a:gsLst>
                  <a:lin ang="5400000" scaled="0"/>
                </a:gradFill>
              </a:endParaRP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Poor site collection creation story</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Causes maintenance costs with service </a:t>
              </a:r>
              <a:r>
                <a:rPr lang="en-US" sz="1400" dirty="0" smtClean="0">
                  <a:gradFill>
                    <a:gsLst>
                      <a:gs pos="100000">
                        <a:schemeClr val="tx1"/>
                      </a:gs>
                      <a:gs pos="0">
                        <a:schemeClr val="tx1"/>
                      </a:gs>
                    </a:gsLst>
                    <a:lin ang="5400000" scaled="0"/>
                  </a:gradFill>
                </a:rPr>
                <a:t>updates</a:t>
              </a:r>
              <a:endParaRPr lang="en-US" sz="1400" dirty="0">
                <a:gradFill>
                  <a:gsLst>
                    <a:gs pos="100000">
                      <a:schemeClr val="tx1"/>
                    </a:gs>
                    <a:gs pos="0">
                      <a:schemeClr val="tx1"/>
                    </a:gs>
                  </a:gsLst>
                  <a:lin ang="5400000" scaled="0"/>
                </a:gradFill>
              </a:endParaRPr>
            </a:p>
          </p:txBody>
        </p:sp>
        <p:sp>
          <p:nvSpPr>
            <p:cNvPr id="66" name="Rectangle 65"/>
            <p:cNvSpPr/>
            <p:nvPr/>
          </p:nvSpPr>
          <p:spPr bwMode="auto">
            <a:xfrm>
              <a:off x="6223673" y="4780528"/>
              <a:ext cx="1955453" cy="45913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Average</a:t>
              </a:r>
              <a:endParaRPr lang="en-US" sz="1600" dirty="0">
                <a:gradFill>
                  <a:gsLst>
                    <a:gs pos="0">
                      <a:srgbClr val="FFFFFF"/>
                    </a:gs>
                    <a:gs pos="100000">
                      <a:srgbClr val="FFFFFF"/>
                    </a:gs>
                  </a:gsLst>
                  <a:lin ang="5400000" scaled="0"/>
                </a:gradFill>
              </a:endParaRPr>
            </a:p>
          </p:txBody>
        </p:sp>
      </p:grpSp>
      <p:grpSp>
        <p:nvGrpSpPr>
          <p:cNvPr id="35" name="Group 34"/>
          <p:cNvGrpSpPr/>
          <p:nvPr/>
        </p:nvGrpSpPr>
        <p:grpSpPr>
          <a:xfrm>
            <a:off x="8216211" y="1211263"/>
            <a:ext cx="1955453" cy="4926255"/>
            <a:chOff x="8216211" y="1211263"/>
            <a:chExt cx="1955453" cy="4926255"/>
          </a:xfrm>
        </p:grpSpPr>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7405" y="5445138"/>
              <a:ext cx="693065" cy="692380"/>
            </a:xfrm>
            <a:prstGeom prst="rect">
              <a:avLst/>
            </a:prstGeom>
          </p:spPr>
        </p:pic>
        <p:pic>
          <p:nvPicPr>
            <p:cNvPr id="47" name="Picture 46"/>
            <p:cNvPicPr>
              <a:picLocks noChangeAspect="1"/>
            </p:cNvPicPr>
            <p:nvPr/>
          </p:nvPicPr>
          <p:blipFill>
            <a:blip r:embed="rId4"/>
            <a:stretch>
              <a:fillRect/>
            </a:stretch>
          </p:blipFill>
          <p:spPr>
            <a:xfrm>
              <a:off x="8512773" y="3971027"/>
              <a:ext cx="1362328" cy="470672"/>
            </a:xfrm>
            <a:prstGeom prst="rect">
              <a:avLst/>
            </a:prstGeom>
          </p:spPr>
        </p:pic>
        <p:sp>
          <p:nvSpPr>
            <p:cNvPr id="45" name="Rectangle 44"/>
            <p:cNvSpPr/>
            <p:nvPr/>
          </p:nvSpPr>
          <p:spPr bwMode="auto">
            <a:xfrm>
              <a:off x="8216211" y="1211263"/>
              <a:ext cx="1955453" cy="2751137"/>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lnSpc>
                  <a:spcPct val="90000"/>
                </a:lnSpc>
                <a:spcBef>
                  <a:spcPts val="600"/>
                </a:spcBef>
                <a:spcAft>
                  <a:spcPct val="0"/>
                </a:spcAft>
              </a:pPr>
              <a:r>
                <a:rPr lang="en-US" sz="1600" b="1" dirty="0">
                  <a:gradFill>
                    <a:gsLst>
                      <a:gs pos="100000">
                        <a:schemeClr val="tx1"/>
                      </a:gs>
                      <a:gs pos="0">
                        <a:schemeClr val="tx1"/>
                      </a:gs>
                    </a:gsLst>
                    <a:lin ang="5400000" scaled="0"/>
                  </a:gradFill>
                </a:rPr>
                <a:t>SP </a:t>
              </a:r>
              <a:r>
                <a:rPr lang="en-US" sz="1600" b="1" dirty="0" smtClean="0">
                  <a:gradFill>
                    <a:gsLst>
                      <a:gs pos="100000">
                        <a:schemeClr val="tx1"/>
                      </a:gs>
                      <a:gs pos="0">
                        <a:schemeClr val="tx1"/>
                      </a:gs>
                    </a:gsLst>
                    <a:lin ang="5400000" scaled="0"/>
                  </a:gradFill>
                </a:rPr>
                <a:t>server-side </a:t>
              </a:r>
              <a:r>
                <a:rPr lang="en-US" sz="1600" b="1" dirty="0">
                  <a:gradFill>
                    <a:gsLst>
                      <a:gs pos="100000">
                        <a:schemeClr val="tx1"/>
                      </a:gs>
                      <a:gs pos="0">
                        <a:schemeClr val="tx1"/>
                      </a:gs>
                    </a:gsLst>
                    <a:lin ang="5400000" scaled="0"/>
                  </a:gradFill>
                </a:rPr>
                <a:t>provisioning</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Provision </a:t>
              </a:r>
              <a:r>
                <a:rPr lang="en-US" sz="1400" dirty="0" smtClean="0">
                  <a:gradFill>
                    <a:gsLst>
                      <a:gs pos="100000">
                        <a:schemeClr val="tx1"/>
                      </a:gs>
                      <a:gs pos="0">
                        <a:schemeClr val="tx1"/>
                      </a:gs>
                    </a:gsLst>
                    <a:lin ang="5400000" scaled="0"/>
                  </a:gradFill>
                </a:rPr>
                <a:t>OOB </a:t>
              </a:r>
              <a:r>
                <a:rPr lang="en-US" sz="1400" dirty="0">
                  <a:gradFill>
                    <a:gsLst>
                      <a:gs pos="100000">
                        <a:schemeClr val="tx1"/>
                      </a:gs>
                      <a:gs pos="0">
                        <a:schemeClr val="tx1"/>
                      </a:gs>
                    </a:gsLst>
                    <a:lin ang="5400000" scaled="0"/>
                  </a:gradFill>
                </a:rPr>
                <a:t>sites, but modify them based on user selection and requirements</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Standardization of site creation in code</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No </a:t>
              </a:r>
              <a:r>
                <a:rPr lang="en-US" sz="1400" dirty="0" smtClean="0">
                  <a:gradFill>
                    <a:gsLst>
                      <a:gs pos="100000">
                        <a:schemeClr val="tx1"/>
                      </a:gs>
                      <a:gs pos="0">
                        <a:schemeClr val="tx1"/>
                      </a:gs>
                    </a:gsLst>
                    <a:lin ang="5400000" scaled="0"/>
                  </a:gradFill>
                </a:rPr>
                <a:t>Office 365</a:t>
              </a:r>
              <a:endParaRPr lang="en-US" sz="1400" dirty="0">
                <a:gradFill>
                  <a:gsLst>
                    <a:gs pos="100000">
                      <a:schemeClr val="tx1"/>
                    </a:gs>
                    <a:gs pos="0">
                      <a:schemeClr val="tx1"/>
                    </a:gs>
                  </a:gsLst>
                  <a:lin ang="5400000" scaled="0"/>
                </a:gradFill>
              </a:endParaRPr>
            </a:p>
          </p:txBody>
        </p:sp>
        <p:sp>
          <p:nvSpPr>
            <p:cNvPr id="67" name="Rectangle 66"/>
            <p:cNvSpPr/>
            <p:nvPr/>
          </p:nvSpPr>
          <p:spPr bwMode="auto">
            <a:xfrm>
              <a:off x="8216211" y="4780528"/>
              <a:ext cx="1955453" cy="459130"/>
            </a:xfrm>
            <a:prstGeom prst="rect">
              <a:avLst/>
            </a:prstGeom>
            <a:solidFill>
              <a:schemeClr val="accent4">
                <a:alpha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Good</a:t>
              </a:r>
              <a:endParaRPr lang="en-US" sz="1600" dirty="0">
                <a:gradFill>
                  <a:gsLst>
                    <a:gs pos="0">
                      <a:srgbClr val="FFFFFF"/>
                    </a:gs>
                    <a:gs pos="100000">
                      <a:srgbClr val="FFFFFF"/>
                    </a:gs>
                  </a:gsLst>
                  <a:lin ang="5400000" scaled="0"/>
                </a:gradFill>
              </a:endParaRPr>
            </a:p>
          </p:txBody>
        </p:sp>
      </p:grpSp>
      <p:grpSp>
        <p:nvGrpSpPr>
          <p:cNvPr id="36" name="Group 35"/>
          <p:cNvGrpSpPr/>
          <p:nvPr/>
        </p:nvGrpSpPr>
        <p:grpSpPr>
          <a:xfrm>
            <a:off x="10208749" y="1211263"/>
            <a:ext cx="1955453" cy="4925912"/>
            <a:chOff x="10208749" y="1211263"/>
            <a:chExt cx="1955453" cy="4925912"/>
          </a:xfrm>
        </p:grpSpPr>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7096" y="3971027"/>
              <a:ext cx="1358759" cy="470672"/>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0285" y="5445481"/>
              <a:ext cx="692380" cy="691694"/>
            </a:xfrm>
            <a:prstGeom prst="rect">
              <a:avLst/>
            </a:prstGeom>
          </p:spPr>
        </p:pic>
        <p:sp>
          <p:nvSpPr>
            <p:cNvPr id="46" name="Rectangle 45"/>
            <p:cNvSpPr/>
            <p:nvPr/>
          </p:nvSpPr>
          <p:spPr bwMode="auto">
            <a:xfrm>
              <a:off x="10208749" y="1211263"/>
              <a:ext cx="1955453" cy="2751137"/>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lnSpc>
                  <a:spcPct val="90000"/>
                </a:lnSpc>
                <a:spcBef>
                  <a:spcPts val="600"/>
                </a:spcBef>
                <a:spcAft>
                  <a:spcPct val="0"/>
                </a:spcAft>
              </a:pPr>
              <a:r>
                <a:rPr lang="en-US" sz="1600" b="1" dirty="0">
                  <a:gradFill>
                    <a:gsLst>
                      <a:gs pos="100000">
                        <a:schemeClr val="tx1"/>
                      </a:gs>
                      <a:gs pos="0">
                        <a:schemeClr val="tx1"/>
                      </a:gs>
                    </a:gsLst>
                    <a:lin ang="5400000" scaled="0"/>
                  </a:gradFill>
                </a:rPr>
                <a:t>Remote provisioning</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CSOM supports creation of site collections for </a:t>
              </a:r>
              <a:r>
                <a:rPr lang="en-US" sz="1400" dirty="0" smtClean="0">
                  <a:gradFill>
                    <a:gsLst>
                      <a:gs pos="100000">
                        <a:schemeClr val="tx1"/>
                      </a:gs>
                      <a:gs pos="0">
                        <a:schemeClr val="tx1"/>
                      </a:gs>
                    </a:gsLst>
                    <a:lin ang="5400000" scaled="0"/>
                  </a:gradFill>
                </a:rPr>
                <a:t>on premises </a:t>
              </a:r>
              <a:r>
                <a:rPr lang="en-US" sz="1400" dirty="0">
                  <a:gradFill>
                    <a:gsLst>
                      <a:gs pos="100000">
                        <a:schemeClr val="tx1"/>
                      </a:gs>
                      <a:gs pos="0">
                        <a:schemeClr val="tx1"/>
                      </a:gs>
                    </a:gsLst>
                    <a:lin ang="5400000" scaled="0"/>
                  </a:gradFill>
                </a:rPr>
                <a:t>and cloud</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Standardization of site creation in code</a:t>
              </a:r>
            </a:p>
            <a:p>
              <a:pPr marL="171450" lvl="1" indent="-171450" defTabSz="399853">
                <a:lnSpc>
                  <a:spcPct val="90000"/>
                </a:lnSpc>
                <a:spcBef>
                  <a:spcPts val="600"/>
                </a:spcBef>
                <a:spcAft>
                  <a:spcPct val="15000"/>
                </a:spcAft>
                <a:buChar char="••"/>
              </a:pPr>
              <a:r>
                <a:rPr lang="en-US" sz="1400" dirty="0">
                  <a:gradFill>
                    <a:gsLst>
                      <a:gs pos="100000">
                        <a:schemeClr val="tx1"/>
                      </a:gs>
                      <a:gs pos="0">
                        <a:schemeClr val="tx1"/>
                      </a:gs>
                    </a:gsLst>
                    <a:lin ang="5400000" scaled="0"/>
                  </a:gradFill>
                </a:rPr>
                <a:t>Can be done from any external </a:t>
              </a:r>
              <a:r>
                <a:rPr lang="en-US" sz="1400" dirty="0" smtClean="0">
                  <a:gradFill>
                    <a:gsLst>
                      <a:gs pos="100000">
                        <a:schemeClr val="tx1"/>
                      </a:gs>
                      <a:gs pos="0">
                        <a:schemeClr val="tx1"/>
                      </a:gs>
                    </a:gsLst>
                    <a:lin ang="5400000" scaled="0"/>
                  </a:gradFill>
                </a:rPr>
                <a:t>system</a:t>
              </a:r>
              <a:endParaRPr lang="en-US" sz="1400" dirty="0">
                <a:gradFill>
                  <a:gsLst>
                    <a:gs pos="100000">
                      <a:schemeClr val="tx1"/>
                    </a:gs>
                    <a:gs pos="0">
                      <a:schemeClr val="tx1"/>
                    </a:gs>
                  </a:gsLst>
                  <a:lin ang="5400000" scaled="0"/>
                </a:gradFill>
              </a:endParaRPr>
            </a:p>
          </p:txBody>
        </p:sp>
        <p:sp>
          <p:nvSpPr>
            <p:cNvPr id="68" name="Rectangle 67"/>
            <p:cNvSpPr/>
            <p:nvPr/>
          </p:nvSpPr>
          <p:spPr bwMode="auto">
            <a:xfrm>
              <a:off x="10208749" y="4780528"/>
              <a:ext cx="1955453" cy="459130"/>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Excellent</a:t>
              </a:r>
              <a:endParaRPr lang="en-US" sz="1600" dirty="0">
                <a:gradFill>
                  <a:gsLst>
                    <a:gs pos="0">
                      <a:srgbClr val="FFFFFF"/>
                    </a:gs>
                    <a:gs pos="100000">
                      <a:srgbClr val="FFFFFF"/>
                    </a:gs>
                  </a:gsLst>
                  <a:lin ang="5400000" scaled="0"/>
                </a:gradFill>
              </a:endParaRPr>
            </a:p>
          </p:txBody>
        </p:sp>
      </p:grpSp>
      <p:sp>
        <p:nvSpPr>
          <p:cNvPr id="70" name="Rectangle 69"/>
          <p:cNvSpPr/>
          <p:nvPr/>
        </p:nvSpPr>
        <p:spPr bwMode="auto">
          <a:xfrm>
            <a:off x="246061" y="5409724"/>
            <a:ext cx="2289099" cy="763209"/>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2880" tIns="46637" rIns="0" bIns="46637" numCol="1" rtlCol="0" anchor="t" anchorCtr="0" compatLnSpc="1">
            <a:prstTxWarp prst="textNoShape">
              <a:avLst/>
            </a:prstTxWarp>
          </a:bodyPr>
          <a:lstStyle/>
          <a:p>
            <a:pPr defTabSz="932472" fontAlgn="base">
              <a:spcBef>
                <a:spcPct val="0"/>
              </a:spcBef>
              <a:spcAft>
                <a:spcPct val="0"/>
              </a:spcAft>
            </a:pPr>
            <a:r>
              <a:rPr lang="en-US" sz="1600" b="1" dirty="0">
                <a:gradFill>
                  <a:gsLst>
                    <a:gs pos="100000">
                      <a:schemeClr val="tx1"/>
                    </a:gs>
                    <a:gs pos="0">
                      <a:schemeClr val="tx1"/>
                    </a:gs>
                  </a:gsLst>
                  <a:lin ang="5400000" scaled="0"/>
                </a:gradFill>
                <a:cs typeface="Segoe UI" panose="020B0502040204020203" pitchFamily="34" charset="0"/>
              </a:rPr>
              <a:t>Cost impact </a:t>
            </a:r>
            <a:r>
              <a:rPr lang="en-US" sz="1600" b="1" dirty="0" smtClean="0">
                <a:gradFill>
                  <a:gsLst>
                    <a:gs pos="100000">
                      <a:schemeClr val="tx1"/>
                    </a:gs>
                    <a:gs pos="0">
                      <a:schemeClr val="tx1"/>
                    </a:gs>
                  </a:gsLst>
                  <a:lin ang="5400000" scaled="0"/>
                </a:gradFill>
                <a:cs typeface="Segoe UI" panose="020B0502040204020203" pitchFamily="34" charset="0"/>
              </a:rPr>
              <a:t/>
            </a:r>
            <a:br>
              <a:rPr lang="en-US" sz="1600" b="1" dirty="0" smtClean="0">
                <a:gradFill>
                  <a:gsLst>
                    <a:gs pos="100000">
                      <a:schemeClr val="tx1"/>
                    </a:gs>
                    <a:gs pos="0">
                      <a:schemeClr val="tx1"/>
                    </a:gs>
                  </a:gsLst>
                  <a:lin ang="5400000" scaled="0"/>
                </a:gradFill>
                <a:cs typeface="Segoe UI" panose="020B0502040204020203" pitchFamily="34" charset="0"/>
              </a:rPr>
            </a:br>
            <a:r>
              <a:rPr lang="en-US" sz="1600" b="1" dirty="0" smtClean="0">
                <a:gradFill>
                  <a:gsLst>
                    <a:gs pos="100000">
                      <a:schemeClr val="tx1"/>
                    </a:gs>
                    <a:gs pos="0">
                      <a:schemeClr val="tx1"/>
                    </a:gs>
                  </a:gsLst>
                  <a:lin ang="5400000" scaled="0"/>
                </a:gradFill>
                <a:cs typeface="Segoe UI" panose="020B0502040204020203" pitchFamily="34" charset="0"/>
              </a:rPr>
              <a:t>(</a:t>
            </a:r>
            <a:r>
              <a:rPr lang="en-US" sz="1600" b="1" dirty="0">
                <a:gradFill>
                  <a:gsLst>
                    <a:gs pos="100000">
                      <a:schemeClr val="tx1"/>
                    </a:gs>
                    <a:gs pos="0">
                      <a:schemeClr val="tx1"/>
                    </a:gs>
                  </a:gsLst>
                  <a:lin ang="5400000" scaled="0"/>
                </a:gradFill>
                <a:cs typeface="Segoe UI" panose="020B0502040204020203" pitchFamily="34" charset="0"/>
              </a:rPr>
              <a:t>short and </a:t>
            </a:r>
            <a:r>
              <a:rPr lang="en-US" sz="1600" b="1" dirty="0" smtClean="0">
                <a:gradFill>
                  <a:gsLst>
                    <a:gs pos="100000">
                      <a:schemeClr val="tx1"/>
                    </a:gs>
                    <a:gs pos="0">
                      <a:schemeClr val="tx1"/>
                    </a:gs>
                  </a:gsLst>
                  <a:lin ang="5400000" scaled="0"/>
                </a:gradFill>
                <a:cs typeface="Segoe UI" panose="020B0502040204020203" pitchFamily="34" charset="0"/>
              </a:rPr>
              <a:t>long </a:t>
            </a:r>
            <a:r>
              <a:rPr lang="en-US" sz="1600" b="1" dirty="0">
                <a:gradFill>
                  <a:gsLst>
                    <a:gs pos="100000">
                      <a:schemeClr val="tx1"/>
                    </a:gs>
                    <a:gs pos="0">
                      <a:schemeClr val="tx1"/>
                    </a:gs>
                  </a:gsLst>
                  <a:lin ang="5400000" scaled="0"/>
                </a:gradFill>
                <a:cs typeface="Segoe UI" panose="020B0502040204020203" pitchFamily="34" charset="0"/>
              </a:rPr>
              <a:t>term</a:t>
            </a:r>
            <a:r>
              <a:rPr lang="en-US" sz="1600" b="1" dirty="0" smtClean="0">
                <a:gradFill>
                  <a:gsLst>
                    <a:gs pos="100000">
                      <a:schemeClr val="tx1"/>
                    </a:gs>
                    <a:gs pos="0">
                      <a:schemeClr val="tx1"/>
                    </a:gs>
                  </a:gsLst>
                  <a:lin ang="5400000" scaled="0"/>
                </a:gradFill>
                <a:cs typeface="Segoe UI" panose="020B0502040204020203" pitchFamily="34" charset="0"/>
              </a:rPr>
              <a:t>)</a:t>
            </a:r>
            <a:endParaRPr lang="en-US" sz="1600" b="1" dirty="0">
              <a:gradFill>
                <a:gsLst>
                  <a:gs pos="100000">
                    <a:schemeClr val="tx1"/>
                  </a:gs>
                  <a:gs pos="0">
                    <a:schemeClr val="tx1"/>
                  </a:gs>
                </a:gsLst>
                <a:lin ang="5400000" scaled="0"/>
              </a:gradFill>
              <a:cs typeface="Segoe UI" panose="020B0502040204020203" pitchFamily="34" charset="0"/>
            </a:endParaRPr>
          </a:p>
        </p:txBody>
      </p:sp>
      <p:grpSp>
        <p:nvGrpSpPr>
          <p:cNvPr id="76" name="Group 75"/>
          <p:cNvGrpSpPr/>
          <p:nvPr/>
        </p:nvGrpSpPr>
        <p:grpSpPr>
          <a:xfrm>
            <a:off x="9481453" y="182358"/>
            <a:ext cx="2881993" cy="287338"/>
            <a:chOff x="9481453" y="182358"/>
            <a:chExt cx="2881993" cy="287338"/>
          </a:xfrm>
        </p:grpSpPr>
        <p:sp>
          <p:nvSpPr>
            <p:cNvPr id="77" name="Text To Outline"/>
            <p:cNvSpPr/>
            <p:nvPr/>
          </p:nvSpPr>
          <p:spPr bwMode="auto">
            <a:xfrm>
              <a:off x="9491118" y="288528"/>
              <a:ext cx="106001" cy="140097"/>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TextBox 77"/>
            <p:cNvSpPr txBox="1"/>
            <p:nvPr/>
          </p:nvSpPr>
          <p:spPr>
            <a:xfrm>
              <a:off x="9481453" y="182358"/>
              <a:ext cx="288199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“jobs” and provisioning</a:t>
              </a:r>
            </a:p>
          </p:txBody>
        </p:sp>
      </p:grpSp>
    </p:spTree>
    <p:extLst>
      <p:ext uri="{BB962C8B-B14F-4D97-AF65-F5344CB8AC3E}">
        <p14:creationId xmlns:p14="http://schemas.microsoft.com/office/powerpoint/2010/main" val="132048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63" presetClass="path" presetSubtype="0" decel="100000" fill="hold" nodeType="withEffect">
                                  <p:stCondLst>
                                    <p:cond delay="0"/>
                                  </p:stCondLst>
                                  <p:childTnLst>
                                    <p:animMotion origin="layout" path="M 3.71202E-6 -2.91875E-6 L 0.03753 -2.91875E-6 " pathEditMode="relative" rAng="0" ptsTypes="AA">
                                      <p:cBhvr>
                                        <p:cTn id="9" dur="500" spd="-100000" fill="hold"/>
                                        <p:tgtEl>
                                          <p:spTgt spid="31"/>
                                        </p:tgtEl>
                                        <p:attrNameLst>
                                          <p:attrName>ppt_x</p:attrName>
                                          <p:attrName>ppt_y</p:attrName>
                                        </p:attrNameLst>
                                      </p:cBhvr>
                                      <p:rCtr x="1876"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63" presetClass="path" presetSubtype="0" decel="100000" fill="hold" nodeType="withEffect">
                                  <p:stCondLst>
                                    <p:cond delay="0"/>
                                  </p:stCondLst>
                                  <p:childTnLst>
                                    <p:animMotion origin="layout" path="M 3.71202E-6 -2.91875E-6 L 0.03753 -2.91875E-6 " pathEditMode="relative" rAng="0" ptsTypes="AA">
                                      <p:cBhvr>
                                        <p:cTn id="16" dur="500" spd="-100000" fill="hold"/>
                                        <p:tgtEl>
                                          <p:spTgt spid="32"/>
                                        </p:tgtEl>
                                        <p:attrNameLst>
                                          <p:attrName>ppt_x</p:attrName>
                                          <p:attrName>ppt_y</p:attrName>
                                        </p:attrNameLst>
                                      </p:cBhvr>
                                      <p:rCtr x="1876"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63" presetClass="path" presetSubtype="0" decel="100000" fill="hold" nodeType="withEffect">
                                  <p:stCondLst>
                                    <p:cond delay="0"/>
                                  </p:stCondLst>
                                  <p:childTnLst>
                                    <p:animMotion origin="layout" path="M 3.71202E-6 -2.91875E-6 L 0.03753 -2.91875E-6 " pathEditMode="relative" rAng="0" ptsTypes="AA">
                                      <p:cBhvr>
                                        <p:cTn id="23" dur="500" spd="-100000" fill="hold"/>
                                        <p:tgtEl>
                                          <p:spTgt spid="33"/>
                                        </p:tgtEl>
                                        <p:attrNameLst>
                                          <p:attrName>ppt_x</p:attrName>
                                          <p:attrName>ppt_y</p:attrName>
                                        </p:attrNameLst>
                                      </p:cBhvr>
                                      <p:rCtr x="1876"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63" presetClass="path" presetSubtype="0" decel="100000" fill="hold" nodeType="withEffect">
                                  <p:stCondLst>
                                    <p:cond delay="0"/>
                                  </p:stCondLst>
                                  <p:childTnLst>
                                    <p:animMotion origin="layout" path="M 3.71202E-6 -2.91875E-6 L 0.03753 -2.91875E-6 " pathEditMode="relative" rAng="0" ptsTypes="AA">
                                      <p:cBhvr>
                                        <p:cTn id="30" dur="500" spd="-100000" fill="hold"/>
                                        <p:tgtEl>
                                          <p:spTgt spid="35"/>
                                        </p:tgtEl>
                                        <p:attrNameLst>
                                          <p:attrName>ppt_x</p:attrName>
                                          <p:attrName>ppt_y</p:attrName>
                                        </p:attrNameLst>
                                      </p:cBhvr>
                                      <p:rCtr x="1876" y="0"/>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63" presetClass="path" presetSubtype="0" decel="100000" fill="hold" nodeType="withEffect">
                                  <p:stCondLst>
                                    <p:cond delay="0"/>
                                  </p:stCondLst>
                                  <p:childTnLst>
                                    <p:animMotion origin="layout" path="M 3.71202E-6 -2.91875E-6 L 0.03753 -2.91875E-6 " pathEditMode="relative" rAng="0" ptsTypes="AA">
                                      <p:cBhvr>
                                        <p:cTn id="37" dur="500" spd="-100000" fill="hold"/>
                                        <p:tgtEl>
                                          <p:spTgt spid="36"/>
                                        </p:tgtEl>
                                        <p:attrNameLst>
                                          <p:attrName>ppt_x</p:attrName>
                                          <p:attrName>ppt_y</p:attrName>
                                        </p:attrNameLst>
                                      </p:cBhvr>
                                      <p:rCtr x="18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6197600" y="545685"/>
            <a:ext cx="5976938" cy="5903154"/>
          </a:xfrm>
        </p:spPr>
        <p:txBody>
          <a:bodyPr/>
          <a:lstStyle/>
          <a:p>
            <a:pPr marL="0" indent="0">
              <a:buNone/>
            </a:pPr>
            <a:r>
              <a:rPr lang="en-US" sz="3400" dirty="0"/>
              <a:t>What</a:t>
            </a:r>
          </a:p>
          <a:p>
            <a:pPr marL="228600" lvl="1" indent="-228600"/>
            <a:r>
              <a:rPr lang="en-US" sz="2200" dirty="0"/>
              <a:t>Provision new site collections from </a:t>
            </a:r>
            <a:r>
              <a:rPr lang="en-US" sz="2200" dirty="0" smtClean="0"/>
              <a:t/>
            </a:r>
            <a:br>
              <a:rPr lang="en-US" sz="2200" dirty="0" smtClean="0"/>
            </a:br>
            <a:r>
              <a:rPr lang="en-US" sz="2200" dirty="0" smtClean="0"/>
              <a:t>add-in </a:t>
            </a:r>
            <a:r>
              <a:rPr lang="en-US" sz="2200" dirty="0"/>
              <a:t>side</a:t>
            </a:r>
          </a:p>
          <a:p>
            <a:pPr marL="0" indent="0">
              <a:spcBef>
                <a:spcPts val="2400"/>
              </a:spcBef>
              <a:buNone/>
            </a:pPr>
            <a:r>
              <a:rPr lang="en-US" sz="3400" dirty="0"/>
              <a:t>Why</a:t>
            </a:r>
          </a:p>
          <a:p>
            <a:pPr marL="228600" lvl="1" indent="-228600"/>
            <a:r>
              <a:rPr lang="en-US" sz="2200" dirty="0"/>
              <a:t>Can be used to override </a:t>
            </a:r>
            <a:r>
              <a:rPr lang="en-US" sz="2200" dirty="0" smtClean="0"/>
              <a:t>out-of-the-box </a:t>
            </a:r>
            <a:r>
              <a:rPr lang="en-US" sz="2200" dirty="0"/>
              <a:t>self-service site collection creation form</a:t>
            </a:r>
          </a:p>
          <a:p>
            <a:pPr marL="228600" lvl="1" indent="-228600"/>
            <a:r>
              <a:rPr lang="en-US" sz="2200" dirty="0"/>
              <a:t>Can be used to integrate additional functionalities as part of the provisioning</a:t>
            </a:r>
          </a:p>
          <a:p>
            <a:pPr marL="0" indent="0">
              <a:spcBef>
                <a:spcPts val="2400"/>
              </a:spcBef>
              <a:buNone/>
            </a:pPr>
            <a:r>
              <a:rPr lang="en-US" sz="3400" dirty="0"/>
              <a:t>How</a:t>
            </a:r>
          </a:p>
          <a:p>
            <a:pPr marL="228600" lvl="1" indent="-228600"/>
            <a:r>
              <a:rPr lang="en-US" sz="2200" dirty="0" smtClean="0"/>
              <a:t>Office 365 </a:t>
            </a:r>
            <a:r>
              <a:rPr lang="en-US" sz="2200" dirty="0"/>
              <a:t>has separate downloadable </a:t>
            </a:r>
            <a:r>
              <a:rPr lang="en-US" sz="2200" dirty="0" smtClean="0"/>
              <a:t/>
            </a:r>
            <a:br>
              <a:rPr lang="en-US" sz="2200" dirty="0" smtClean="0"/>
            </a:br>
            <a:r>
              <a:rPr lang="en-US" sz="2200" dirty="0" smtClean="0"/>
              <a:t>that </a:t>
            </a:r>
            <a:r>
              <a:rPr lang="en-US" sz="2200" dirty="0"/>
              <a:t>includes the needed CSOM elements </a:t>
            </a:r>
            <a:r>
              <a:rPr lang="en-US" sz="2200" dirty="0" smtClean="0"/>
              <a:t/>
            </a:r>
            <a:br>
              <a:rPr lang="en-US" sz="2200" dirty="0" smtClean="0"/>
            </a:br>
            <a:r>
              <a:rPr lang="en-US" sz="2200" dirty="0" smtClean="0"/>
              <a:t>to </a:t>
            </a:r>
            <a:r>
              <a:rPr lang="en-US" sz="2200" dirty="0"/>
              <a:t>provision sites</a:t>
            </a:r>
          </a:p>
          <a:p>
            <a:pPr marL="228600" lvl="1" indent="-228600"/>
            <a:r>
              <a:rPr lang="en-US" sz="2200" dirty="0"/>
              <a:t>After 2014 April CU, natively supported </a:t>
            </a:r>
            <a:r>
              <a:rPr lang="en-US" sz="2200" dirty="0" smtClean="0"/>
              <a:t/>
            </a:r>
            <a:br>
              <a:rPr lang="en-US" sz="2200" dirty="0" smtClean="0"/>
            </a:br>
            <a:r>
              <a:rPr lang="en-US" sz="2200" dirty="0" smtClean="0"/>
              <a:t>for on premises </a:t>
            </a:r>
            <a:r>
              <a:rPr lang="en-US" sz="2200" dirty="0"/>
              <a:t>as </a:t>
            </a:r>
            <a:r>
              <a:rPr lang="en-US" sz="2200" dirty="0" smtClean="0"/>
              <a:t>well</a:t>
            </a:r>
            <a:endParaRPr lang="en-US" sz="2200" dirty="0"/>
          </a:p>
        </p:txBody>
      </p:sp>
      <p:sp>
        <p:nvSpPr>
          <p:cNvPr id="6" name="Rectangle 5"/>
          <p:cNvSpPr/>
          <p:nvPr/>
        </p:nvSpPr>
        <p:spPr bwMode="auto">
          <a:xfrm>
            <a:off x="0" y="0"/>
            <a:ext cx="5761038"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9"/>
          <p:cNvSpPr txBox="1">
            <a:spLocks/>
          </p:cNvSpPr>
          <p:nvPr/>
        </p:nvSpPr>
        <p:spPr>
          <a:xfrm>
            <a:off x="436563" y="2416175"/>
            <a:ext cx="5324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a:lstStyle>
          <a:p>
            <a:r>
              <a:rPr lang="en-US" dirty="0" smtClean="0">
                <a:gradFill>
                  <a:gsLst>
                    <a:gs pos="7258">
                      <a:schemeClr val="bg1"/>
                    </a:gs>
                    <a:gs pos="29000">
                      <a:schemeClr val="bg1"/>
                    </a:gs>
                  </a:gsLst>
                  <a:lin ang="5400000" scaled="0"/>
                </a:gradFill>
              </a:rPr>
              <a:t>Site collection creation from </a:t>
            </a:r>
            <a:br>
              <a:rPr lang="en-US" dirty="0" smtClean="0">
                <a:gradFill>
                  <a:gsLst>
                    <a:gs pos="7258">
                      <a:schemeClr val="bg1"/>
                    </a:gs>
                    <a:gs pos="29000">
                      <a:schemeClr val="bg1"/>
                    </a:gs>
                  </a:gsLst>
                  <a:lin ang="5400000" scaled="0"/>
                </a:gradFill>
              </a:rPr>
            </a:br>
            <a:r>
              <a:rPr lang="en-US" dirty="0" smtClean="0">
                <a:gradFill>
                  <a:gsLst>
                    <a:gs pos="7258">
                      <a:schemeClr val="bg1"/>
                    </a:gs>
                    <a:gs pos="29000">
                      <a:schemeClr val="bg1"/>
                    </a:gs>
                  </a:gsLst>
                  <a:lin ang="5400000" scaled="0"/>
                </a:gradFill>
              </a:rPr>
              <a:t>add-ins</a:t>
            </a:r>
            <a:endParaRPr lang="en-US" dirty="0">
              <a:gradFill>
                <a:gsLst>
                  <a:gs pos="7258">
                    <a:schemeClr val="bg1"/>
                  </a:gs>
                  <a:gs pos="29000">
                    <a:schemeClr val="bg1"/>
                  </a:gs>
                </a:gsLst>
                <a:lin ang="5400000" scaled="0"/>
              </a:gradFill>
            </a:endParaRPr>
          </a:p>
        </p:txBody>
      </p:sp>
      <p:sp>
        <p:nvSpPr>
          <p:cNvPr id="8" name="Freeform 7"/>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grpSp>
        <p:nvGrpSpPr>
          <p:cNvPr id="9" name="Group 8"/>
          <p:cNvGrpSpPr/>
          <p:nvPr/>
        </p:nvGrpSpPr>
        <p:grpSpPr>
          <a:xfrm>
            <a:off x="9481453" y="182358"/>
            <a:ext cx="2881993" cy="287338"/>
            <a:chOff x="9481453" y="182358"/>
            <a:chExt cx="2881993" cy="287338"/>
          </a:xfrm>
        </p:grpSpPr>
        <p:sp>
          <p:nvSpPr>
            <p:cNvPr id="10" name="Text To Outline"/>
            <p:cNvSpPr/>
            <p:nvPr/>
          </p:nvSpPr>
          <p:spPr bwMode="auto">
            <a:xfrm>
              <a:off x="9491118" y="288528"/>
              <a:ext cx="106001" cy="140097"/>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p:cNvSpPr txBox="1"/>
            <p:nvPr/>
          </p:nvSpPr>
          <p:spPr>
            <a:xfrm>
              <a:off x="9481453" y="182358"/>
              <a:ext cx="288199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“jobs” and provisioning</a:t>
              </a:r>
            </a:p>
          </p:txBody>
        </p:sp>
      </p:grpSp>
    </p:spTree>
    <p:extLst>
      <p:ext uri="{BB962C8B-B14F-4D97-AF65-F5344CB8AC3E}">
        <p14:creationId xmlns:p14="http://schemas.microsoft.com/office/powerpoint/2010/main" val="139570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 provisioning model</a:t>
            </a:r>
            <a:endParaRPr lang="en-US" dirty="0"/>
          </a:p>
        </p:txBody>
      </p:sp>
      <p:grpSp>
        <p:nvGrpSpPr>
          <p:cNvPr id="91" name="Group 90"/>
          <p:cNvGrpSpPr/>
          <p:nvPr/>
        </p:nvGrpSpPr>
        <p:grpSpPr>
          <a:xfrm>
            <a:off x="9481453" y="182358"/>
            <a:ext cx="2881993" cy="287338"/>
            <a:chOff x="9481453" y="182358"/>
            <a:chExt cx="2881993" cy="287338"/>
          </a:xfrm>
        </p:grpSpPr>
        <p:sp>
          <p:nvSpPr>
            <p:cNvPr id="92" name="Text To Outline"/>
            <p:cNvSpPr/>
            <p:nvPr/>
          </p:nvSpPr>
          <p:spPr bwMode="auto">
            <a:xfrm>
              <a:off x="9491118" y="288528"/>
              <a:ext cx="106001" cy="140097"/>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3" name="TextBox 92"/>
            <p:cNvSpPr txBox="1"/>
            <p:nvPr/>
          </p:nvSpPr>
          <p:spPr>
            <a:xfrm>
              <a:off x="9481453" y="182358"/>
              <a:ext cx="288199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“jobs” and provisioning</a:t>
              </a:r>
            </a:p>
          </p:txBody>
        </p:sp>
      </p:grpSp>
      <p:grpSp>
        <p:nvGrpSpPr>
          <p:cNvPr id="198" name="Group 197"/>
          <p:cNvGrpSpPr/>
          <p:nvPr/>
        </p:nvGrpSpPr>
        <p:grpSpPr>
          <a:xfrm>
            <a:off x="246061" y="1211263"/>
            <a:ext cx="3531387" cy="1667066"/>
            <a:chOff x="246061" y="1211263"/>
            <a:chExt cx="3531387" cy="1667066"/>
          </a:xfrm>
        </p:grpSpPr>
        <p:sp>
          <p:nvSpPr>
            <p:cNvPr id="11" name="Oval 10"/>
            <p:cNvSpPr/>
            <p:nvPr/>
          </p:nvSpPr>
          <p:spPr bwMode="auto">
            <a:xfrm>
              <a:off x="246061" y="1211263"/>
              <a:ext cx="438150" cy="43815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b="1" dirty="0" smtClean="0">
                  <a:gradFill>
                    <a:gsLst>
                      <a:gs pos="0">
                        <a:srgbClr val="FFFFFF"/>
                      </a:gs>
                      <a:gs pos="100000">
                        <a:srgbClr val="FFFFFF"/>
                      </a:gs>
                    </a:gsLst>
                    <a:lin ang="5400000" scaled="0"/>
                  </a:gradFill>
                </a:rPr>
                <a:t>1</a:t>
              </a:r>
              <a:endParaRPr lang="en-US" sz="1800" b="1" dirty="0">
                <a:gradFill>
                  <a:gsLst>
                    <a:gs pos="0">
                      <a:srgbClr val="FFFFFF"/>
                    </a:gs>
                    <a:gs pos="100000">
                      <a:srgbClr val="FFFFFF"/>
                    </a:gs>
                  </a:gsLst>
                  <a:lin ang="5400000" scaled="0"/>
                </a:gradFill>
              </a:endParaRPr>
            </a:p>
          </p:txBody>
        </p:sp>
        <p:grpSp>
          <p:nvGrpSpPr>
            <p:cNvPr id="105" name="Group 16"/>
            <p:cNvGrpSpPr>
              <a:grpSpLocks noChangeAspect="1"/>
            </p:cNvGrpSpPr>
            <p:nvPr/>
          </p:nvGrpSpPr>
          <p:grpSpPr bwMode="auto">
            <a:xfrm>
              <a:off x="659798" y="2120200"/>
              <a:ext cx="801835" cy="687583"/>
              <a:chOff x="1601" y="217"/>
              <a:chExt cx="4632" cy="3972"/>
            </a:xfrm>
            <a:solidFill>
              <a:schemeClr val="bg1">
                <a:lumMod val="65000"/>
              </a:schemeClr>
            </a:solidFill>
          </p:grpSpPr>
          <p:sp>
            <p:nvSpPr>
              <p:cNvPr id="106" name="Freeform 17"/>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Oval 18"/>
              <p:cNvSpPr>
                <a:spLocks noChangeArrowheads="1"/>
              </p:cNvSpPr>
              <p:nvPr/>
            </p:nvSpPr>
            <p:spPr bwMode="auto">
              <a:xfrm>
                <a:off x="3467" y="217"/>
                <a:ext cx="888" cy="8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9"/>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20"/>
              <p:cNvSpPr>
                <a:spLocks noChangeArrowheads="1"/>
              </p:cNvSpPr>
              <p:nvPr/>
            </p:nvSpPr>
            <p:spPr bwMode="auto">
              <a:xfrm>
                <a:off x="5221" y="468"/>
                <a:ext cx="764" cy="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1"/>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Oval 22"/>
              <p:cNvSpPr>
                <a:spLocks noChangeArrowheads="1"/>
              </p:cNvSpPr>
              <p:nvPr/>
            </p:nvSpPr>
            <p:spPr bwMode="auto">
              <a:xfrm>
                <a:off x="1839" y="468"/>
                <a:ext cx="762" cy="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 name="Group 11"/>
            <p:cNvGrpSpPr/>
            <p:nvPr/>
          </p:nvGrpSpPr>
          <p:grpSpPr>
            <a:xfrm>
              <a:off x="1602490" y="2049654"/>
              <a:ext cx="2174958" cy="828675"/>
              <a:chOff x="6522720" y="4733925"/>
              <a:chExt cx="2174958" cy="828675"/>
            </a:xfrm>
          </p:grpSpPr>
          <p:grpSp>
            <p:nvGrpSpPr>
              <p:cNvPr id="113" name="Group 112"/>
              <p:cNvGrpSpPr/>
              <p:nvPr/>
            </p:nvGrpSpPr>
            <p:grpSpPr>
              <a:xfrm>
                <a:off x="7368054" y="4733925"/>
                <a:ext cx="1329624" cy="828675"/>
                <a:chOff x="7388049" y="4710735"/>
                <a:chExt cx="1309629" cy="816213"/>
              </a:xfrm>
            </p:grpSpPr>
            <p:grpSp>
              <p:nvGrpSpPr>
                <p:cNvPr id="114" name="Group 113"/>
                <p:cNvGrpSpPr/>
                <p:nvPr/>
              </p:nvGrpSpPr>
              <p:grpSpPr>
                <a:xfrm>
                  <a:off x="7529067" y="4710735"/>
                  <a:ext cx="1168611" cy="534365"/>
                  <a:chOff x="7193341" y="4710735"/>
                  <a:chExt cx="1504338" cy="687881"/>
                </a:xfrm>
              </p:grpSpPr>
              <p:sp>
                <p:nvSpPr>
                  <p:cNvPr id="124" name="Freeform 5"/>
                  <p:cNvSpPr>
                    <a:spLocks noEditPoints="1"/>
                  </p:cNvSpPr>
                  <p:nvPr/>
                </p:nvSpPr>
                <p:spPr bwMode="auto">
                  <a:xfrm>
                    <a:off x="7193341"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5"/>
                  <p:cNvSpPr>
                    <a:spLocks noEditPoints="1"/>
                  </p:cNvSpPr>
                  <p:nvPr/>
                </p:nvSpPr>
                <p:spPr bwMode="auto">
                  <a:xfrm>
                    <a:off x="7582923"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5"/>
                  <p:cNvSpPr>
                    <a:spLocks noEditPoints="1"/>
                  </p:cNvSpPr>
                  <p:nvPr/>
                </p:nvSpPr>
                <p:spPr bwMode="auto">
                  <a:xfrm>
                    <a:off x="7972505"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5"/>
                  <p:cNvSpPr>
                    <a:spLocks noEditPoints="1"/>
                  </p:cNvSpPr>
                  <p:nvPr/>
                </p:nvSpPr>
                <p:spPr bwMode="auto">
                  <a:xfrm>
                    <a:off x="8362088"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5" name="Rectangle 162"/>
                <p:cNvSpPr/>
                <p:nvPr/>
              </p:nvSpPr>
              <p:spPr bwMode="auto">
                <a:xfrm>
                  <a:off x="8300681" y="4996674"/>
                  <a:ext cx="261715" cy="349678"/>
                </a:xfrm>
                <a:custGeom>
                  <a:avLst/>
                  <a:gdLst>
                    <a:gd name="connsiteX0" fmla="*/ 0 w 254572"/>
                    <a:gd name="connsiteY0" fmla="*/ 0 h 217013"/>
                    <a:gd name="connsiteX1" fmla="*/ 254572 w 254572"/>
                    <a:gd name="connsiteY1" fmla="*/ 0 h 217013"/>
                    <a:gd name="connsiteX2" fmla="*/ 254572 w 254572"/>
                    <a:gd name="connsiteY2" fmla="*/ 217013 h 217013"/>
                    <a:gd name="connsiteX3" fmla="*/ 0 w 254572"/>
                    <a:gd name="connsiteY3" fmla="*/ 217013 h 217013"/>
                    <a:gd name="connsiteX4" fmla="*/ 0 w 254572"/>
                    <a:gd name="connsiteY4" fmla="*/ 0 h 217013"/>
                    <a:gd name="connsiteX0" fmla="*/ 0 w 254572"/>
                    <a:gd name="connsiteY0" fmla="*/ 0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0 w 254572"/>
                    <a:gd name="connsiteY5" fmla="*/ 0 h 217013"/>
                    <a:gd name="connsiteX0" fmla="*/ 2382 w 254572"/>
                    <a:gd name="connsiteY0" fmla="*/ 47625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7625 h 217013"/>
                    <a:gd name="connsiteX1" fmla="*/ 83700 w 254572"/>
                    <a:gd name="connsiteY1" fmla="*/ 43548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9321 h 218709"/>
                    <a:gd name="connsiteX1" fmla="*/ 57506 w 254572"/>
                    <a:gd name="connsiteY1" fmla="*/ 0 h 218709"/>
                    <a:gd name="connsiteX2" fmla="*/ 254572 w 254572"/>
                    <a:gd name="connsiteY2" fmla="*/ 1696 h 218709"/>
                    <a:gd name="connsiteX3" fmla="*/ 254572 w 254572"/>
                    <a:gd name="connsiteY3" fmla="*/ 218709 h 218709"/>
                    <a:gd name="connsiteX4" fmla="*/ 0 w 254572"/>
                    <a:gd name="connsiteY4" fmla="*/ 218709 h 218709"/>
                    <a:gd name="connsiteX5" fmla="*/ 2382 w 254572"/>
                    <a:gd name="connsiteY5" fmla="*/ 49321 h 218709"/>
                    <a:gd name="connsiteX0" fmla="*/ 0 w 261715"/>
                    <a:gd name="connsiteY0" fmla="*/ 51702 h 218709"/>
                    <a:gd name="connsiteX1" fmla="*/ 64649 w 261715"/>
                    <a:gd name="connsiteY1" fmla="*/ 0 h 218709"/>
                    <a:gd name="connsiteX2" fmla="*/ 261715 w 261715"/>
                    <a:gd name="connsiteY2" fmla="*/ 1696 h 218709"/>
                    <a:gd name="connsiteX3" fmla="*/ 261715 w 261715"/>
                    <a:gd name="connsiteY3" fmla="*/ 218709 h 218709"/>
                    <a:gd name="connsiteX4" fmla="*/ 7143 w 261715"/>
                    <a:gd name="connsiteY4" fmla="*/ 218709 h 218709"/>
                    <a:gd name="connsiteX5" fmla="*/ 0 w 261715"/>
                    <a:gd name="connsiteY5" fmla="*/ 51702 h 218709"/>
                    <a:gd name="connsiteX0" fmla="*/ 0 w 261715"/>
                    <a:gd name="connsiteY0" fmla="*/ 51702 h 221091"/>
                    <a:gd name="connsiteX1" fmla="*/ 64649 w 261715"/>
                    <a:gd name="connsiteY1" fmla="*/ 0 h 221091"/>
                    <a:gd name="connsiteX2" fmla="*/ 261715 w 261715"/>
                    <a:gd name="connsiteY2" fmla="*/ 1696 h 221091"/>
                    <a:gd name="connsiteX3" fmla="*/ 261715 w 261715"/>
                    <a:gd name="connsiteY3" fmla="*/ 218709 h 221091"/>
                    <a:gd name="connsiteX4" fmla="*/ 4761 w 261715"/>
                    <a:gd name="connsiteY4" fmla="*/ 221091 h 221091"/>
                    <a:gd name="connsiteX5" fmla="*/ 0 w 261715"/>
                    <a:gd name="connsiteY5" fmla="*/ 51702 h 221091"/>
                    <a:gd name="connsiteX0" fmla="*/ 0 w 261715"/>
                    <a:gd name="connsiteY0" fmla="*/ 51702 h 323484"/>
                    <a:gd name="connsiteX1" fmla="*/ 64649 w 261715"/>
                    <a:gd name="connsiteY1" fmla="*/ 0 h 323484"/>
                    <a:gd name="connsiteX2" fmla="*/ 261715 w 261715"/>
                    <a:gd name="connsiteY2" fmla="*/ 1696 h 323484"/>
                    <a:gd name="connsiteX3" fmla="*/ 261715 w 261715"/>
                    <a:gd name="connsiteY3" fmla="*/ 218709 h 323484"/>
                    <a:gd name="connsiteX4" fmla="*/ 2379 w 261715"/>
                    <a:gd name="connsiteY4" fmla="*/ 323484 h 323484"/>
                    <a:gd name="connsiteX5" fmla="*/ 0 w 261715"/>
                    <a:gd name="connsiteY5" fmla="*/ 51702 h 323484"/>
                    <a:gd name="connsiteX0" fmla="*/ 0 w 261715"/>
                    <a:gd name="connsiteY0" fmla="*/ 51702 h 349678"/>
                    <a:gd name="connsiteX1" fmla="*/ 64649 w 261715"/>
                    <a:gd name="connsiteY1" fmla="*/ 0 h 349678"/>
                    <a:gd name="connsiteX2" fmla="*/ 261715 w 261715"/>
                    <a:gd name="connsiteY2" fmla="*/ 1696 h 349678"/>
                    <a:gd name="connsiteX3" fmla="*/ 259334 w 261715"/>
                    <a:gd name="connsiteY3" fmla="*/ 349678 h 349678"/>
                    <a:gd name="connsiteX4" fmla="*/ 2379 w 261715"/>
                    <a:gd name="connsiteY4" fmla="*/ 323484 h 349678"/>
                    <a:gd name="connsiteX5" fmla="*/ 0 w 261715"/>
                    <a:gd name="connsiteY5" fmla="*/ 51702 h 34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15" h="349678">
                      <a:moveTo>
                        <a:pt x="0" y="51702"/>
                      </a:moveTo>
                      <a:lnTo>
                        <a:pt x="64649" y="0"/>
                      </a:lnTo>
                      <a:lnTo>
                        <a:pt x="261715" y="1696"/>
                      </a:lnTo>
                      <a:cubicBezTo>
                        <a:pt x="260921" y="117690"/>
                        <a:pt x="260128" y="233684"/>
                        <a:pt x="259334" y="349678"/>
                      </a:cubicBezTo>
                      <a:lnTo>
                        <a:pt x="2379" y="323484"/>
                      </a:lnTo>
                      <a:lnTo>
                        <a:pt x="0" y="51702"/>
                      </a:lnTo>
                      <a:close/>
                    </a:path>
                  </a:pathLst>
                </a:cu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6" name="Rectangle 162"/>
                <p:cNvSpPr/>
                <p:nvPr/>
              </p:nvSpPr>
              <p:spPr bwMode="auto">
                <a:xfrm>
                  <a:off x="7998043" y="4996674"/>
                  <a:ext cx="261715" cy="349678"/>
                </a:xfrm>
                <a:custGeom>
                  <a:avLst/>
                  <a:gdLst>
                    <a:gd name="connsiteX0" fmla="*/ 0 w 254572"/>
                    <a:gd name="connsiteY0" fmla="*/ 0 h 217013"/>
                    <a:gd name="connsiteX1" fmla="*/ 254572 w 254572"/>
                    <a:gd name="connsiteY1" fmla="*/ 0 h 217013"/>
                    <a:gd name="connsiteX2" fmla="*/ 254572 w 254572"/>
                    <a:gd name="connsiteY2" fmla="*/ 217013 h 217013"/>
                    <a:gd name="connsiteX3" fmla="*/ 0 w 254572"/>
                    <a:gd name="connsiteY3" fmla="*/ 217013 h 217013"/>
                    <a:gd name="connsiteX4" fmla="*/ 0 w 254572"/>
                    <a:gd name="connsiteY4" fmla="*/ 0 h 217013"/>
                    <a:gd name="connsiteX0" fmla="*/ 0 w 254572"/>
                    <a:gd name="connsiteY0" fmla="*/ 0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0 w 254572"/>
                    <a:gd name="connsiteY5" fmla="*/ 0 h 217013"/>
                    <a:gd name="connsiteX0" fmla="*/ 2382 w 254572"/>
                    <a:gd name="connsiteY0" fmla="*/ 47625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7625 h 217013"/>
                    <a:gd name="connsiteX1" fmla="*/ 83700 w 254572"/>
                    <a:gd name="connsiteY1" fmla="*/ 43548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9321 h 218709"/>
                    <a:gd name="connsiteX1" fmla="*/ 57506 w 254572"/>
                    <a:gd name="connsiteY1" fmla="*/ 0 h 218709"/>
                    <a:gd name="connsiteX2" fmla="*/ 254572 w 254572"/>
                    <a:gd name="connsiteY2" fmla="*/ 1696 h 218709"/>
                    <a:gd name="connsiteX3" fmla="*/ 254572 w 254572"/>
                    <a:gd name="connsiteY3" fmla="*/ 218709 h 218709"/>
                    <a:gd name="connsiteX4" fmla="*/ 0 w 254572"/>
                    <a:gd name="connsiteY4" fmla="*/ 218709 h 218709"/>
                    <a:gd name="connsiteX5" fmla="*/ 2382 w 254572"/>
                    <a:gd name="connsiteY5" fmla="*/ 49321 h 218709"/>
                    <a:gd name="connsiteX0" fmla="*/ 0 w 261715"/>
                    <a:gd name="connsiteY0" fmla="*/ 51702 h 218709"/>
                    <a:gd name="connsiteX1" fmla="*/ 64649 w 261715"/>
                    <a:gd name="connsiteY1" fmla="*/ 0 h 218709"/>
                    <a:gd name="connsiteX2" fmla="*/ 261715 w 261715"/>
                    <a:gd name="connsiteY2" fmla="*/ 1696 h 218709"/>
                    <a:gd name="connsiteX3" fmla="*/ 261715 w 261715"/>
                    <a:gd name="connsiteY3" fmla="*/ 218709 h 218709"/>
                    <a:gd name="connsiteX4" fmla="*/ 7143 w 261715"/>
                    <a:gd name="connsiteY4" fmla="*/ 218709 h 218709"/>
                    <a:gd name="connsiteX5" fmla="*/ 0 w 261715"/>
                    <a:gd name="connsiteY5" fmla="*/ 51702 h 218709"/>
                    <a:gd name="connsiteX0" fmla="*/ 0 w 261715"/>
                    <a:gd name="connsiteY0" fmla="*/ 51702 h 221091"/>
                    <a:gd name="connsiteX1" fmla="*/ 64649 w 261715"/>
                    <a:gd name="connsiteY1" fmla="*/ 0 h 221091"/>
                    <a:gd name="connsiteX2" fmla="*/ 261715 w 261715"/>
                    <a:gd name="connsiteY2" fmla="*/ 1696 h 221091"/>
                    <a:gd name="connsiteX3" fmla="*/ 261715 w 261715"/>
                    <a:gd name="connsiteY3" fmla="*/ 218709 h 221091"/>
                    <a:gd name="connsiteX4" fmla="*/ 4761 w 261715"/>
                    <a:gd name="connsiteY4" fmla="*/ 221091 h 221091"/>
                    <a:gd name="connsiteX5" fmla="*/ 0 w 261715"/>
                    <a:gd name="connsiteY5" fmla="*/ 51702 h 221091"/>
                    <a:gd name="connsiteX0" fmla="*/ 0 w 261715"/>
                    <a:gd name="connsiteY0" fmla="*/ 51702 h 323484"/>
                    <a:gd name="connsiteX1" fmla="*/ 64649 w 261715"/>
                    <a:gd name="connsiteY1" fmla="*/ 0 h 323484"/>
                    <a:gd name="connsiteX2" fmla="*/ 261715 w 261715"/>
                    <a:gd name="connsiteY2" fmla="*/ 1696 h 323484"/>
                    <a:gd name="connsiteX3" fmla="*/ 261715 w 261715"/>
                    <a:gd name="connsiteY3" fmla="*/ 218709 h 323484"/>
                    <a:gd name="connsiteX4" fmla="*/ 2379 w 261715"/>
                    <a:gd name="connsiteY4" fmla="*/ 323484 h 323484"/>
                    <a:gd name="connsiteX5" fmla="*/ 0 w 261715"/>
                    <a:gd name="connsiteY5" fmla="*/ 51702 h 323484"/>
                    <a:gd name="connsiteX0" fmla="*/ 0 w 261715"/>
                    <a:gd name="connsiteY0" fmla="*/ 51702 h 349678"/>
                    <a:gd name="connsiteX1" fmla="*/ 64649 w 261715"/>
                    <a:gd name="connsiteY1" fmla="*/ 0 h 349678"/>
                    <a:gd name="connsiteX2" fmla="*/ 261715 w 261715"/>
                    <a:gd name="connsiteY2" fmla="*/ 1696 h 349678"/>
                    <a:gd name="connsiteX3" fmla="*/ 259334 w 261715"/>
                    <a:gd name="connsiteY3" fmla="*/ 349678 h 349678"/>
                    <a:gd name="connsiteX4" fmla="*/ 2379 w 261715"/>
                    <a:gd name="connsiteY4" fmla="*/ 323484 h 349678"/>
                    <a:gd name="connsiteX5" fmla="*/ 0 w 261715"/>
                    <a:gd name="connsiteY5" fmla="*/ 51702 h 34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15" h="349678">
                      <a:moveTo>
                        <a:pt x="0" y="51702"/>
                      </a:moveTo>
                      <a:lnTo>
                        <a:pt x="64649" y="0"/>
                      </a:lnTo>
                      <a:lnTo>
                        <a:pt x="261715" y="1696"/>
                      </a:lnTo>
                      <a:cubicBezTo>
                        <a:pt x="260921" y="117690"/>
                        <a:pt x="260128" y="233684"/>
                        <a:pt x="259334" y="349678"/>
                      </a:cubicBezTo>
                      <a:lnTo>
                        <a:pt x="2379" y="323484"/>
                      </a:lnTo>
                      <a:lnTo>
                        <a:pt x="0" y="51702"/>
                      </a:lnTo>
                      <a:close/>
                    </a:path>
                  </a:pathLst>
                </a:cu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7" name="Rectangle 162"/>
                <p:cNvSpPr/>
                <p:nvPr/>
              </p:nvSpPr>
              <p:spPr bwMode="auto">
                <a:xfrm>
                  <a:off x="7702637" y="4996674"/>
                  <a:ext cx="261715" cy="349678"/>
                </a:xfrm>
                <a:custGeom>
                  <a:avLst/>
                  <a:gdLst>
                    <a:gd name="connsiteX0" fmla="*/ 0 w 254572"/>
                    <a:gd name="connsiteY0" fmla="*/ 0 h 217013"/>
                    <a:gd name="connsiteX1" fmla="*/ 254572 w 254572"/>
                    <a:gd name="connsiteY1" fmla="*/ 0 h 217013"/>
                    <a:gd name="connsiteX2" fmla="*/ 254572 w 254572"/>
                    <a:gd name="connsiteY2" fmla="*/ 217013 h 217013"/>
                    <a:gd name="connsiteX3" fmla="*/ 0 w 254572"/>
                    <a:gd name="connsiteY3" fmla="*/ 217013 h 217013"/>
                    <a:gd name="connsiteX4" fmla="*/ 0 w 254572"/>
                    <a:gd name="connsiteY4" fmla="*/ 0 h 217013"/>
                    <a:gd name="connsiteX0" fmla="*/ 0 w 254572"/>
                    <a:gd name="connsiteY0" fmla="*/ 0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0 w 254572"/>
                    <a:gd name="connsiteY5" fmla="*/ 0 h 217013"/>
                    <a:gd name="connsiteX0" fmla="*/ 2382 w 254572"/>
                    <a:gd name="connsiteY0" fmla="*/ 47625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7625 h 217013"/>
                    <a:gd name="connsiteX1" fmla="*/ 83700 w 254572"/>
                    <a:gd name="connsiteY1" fmla="*/ 43548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9321 h 218709"/>
                    <a:gd name="connsiteX1" fmla="*/ 57506 w 254572"/>
                    <a:gd name="connsiteY1" fmla="*/ 0 h 218709"/>
                    <a:gd name="connsiteX2" fmla="*/ 254572 w 254572"/>
                    <a:gd name="connsiteY2" fmla="*/ 1696 h 218709"/>
                    <a:gd name="connsiteX3" fmla="*/ 254572 w 254572"/>
                    <a:gd name="connsiteY3" fmla="*/ 218709 h 218709"/>
                    <a:gd name="connsiteX4" fmla="*/ 0 w 254572"/>
                    <a:gd name="connsiteY4" fmla="*/ 218709 h 218709"/>
                    <a:gd name="connsiteX5" fmla="*/ 2382 w 254572"/>
                    <a:gd name="connsiteY5" fmla="*/ 49321 h 218709"/>
                    <a:gd name="connsiteX0" fmla="*/ 0 w 261715"/>
                    <a:gd name="connsiteY0" fmla="*/ 51702 h 218709"/>
                    <a:gd name="connsiteX1" fmla="*/ 64649 w 261715"/>
                    <a:gd name="connsiteY1" fmla="*/ 0 h 218709"/>
                    <a:gd name="connsiteX2" fmla="*/ 261715 w 261715"/>
                    <a:gd name="connsiteY2" fmla="*/ 1696 h 218709"/>
                    <a:gd name="connsiteX3" fmla="*/ 261715 w 261715"/>
                    <a:gd name="connsiteY3" fmla="*/ 218709 h 218709"/>
                    <a:gd name="connsiteX4" fmla="*/ 7143 w 261715"/>
                    <a:gd name="connsiteY4" fmla="*/ 218709 h 218709"/>
                    <a:gd name="connsiteX5" fmla="*/ 0 w 261715"/>
                    <a:gd name="connsiteY5" fmla="*/ 51702 h 218709"/>
                    <a:gd name="connsiteX0" fmla="*/ 0 w 261715"/>
                    <a:gd name="connsiteY0" fmla="*/ 51702 h 221091"/>
                    <a:gd name="connsiteX1" fmla="*/ 64649 w 261715"/>
                    <a:gd name="connsiteY1" fmla="*/ 0 h 221091"/>
                    <a:gd name="connsiteX2" fmla="*/ 261715 w 261715"/>
                    <a:gd name="connsiteY2" fmla="*/ 1696 h 221091"/>
                    <a:gd name="connsiteX3" fmla="*/ 261715 w 261715"/>
                    <a:gd name="connsiteY3" fmla="*/ 218709 h 221091"/>
                    <a:gd name="connsiteX4" fmla="*/ 4761 w 261715"/>
                    <a:gd name="connsiteY4" fmla="*/ 221091 h 221091"/>
                    <a:gd name="connsiteX5" fmla="*/ 0 w 261715"/>
                    <a:gd name="connsiteY5" fmla="*/ 51702 h 221091"/>
                    <a:gd name="connsiteX0" fmla="*/ 0 w 261715"/>
                    <a:gd name="connsiteY0" fmla="*/ 51702 h 323484"/>
                    <a:gd name="connsiteX1" fmla="*/ 64649 w 261715"/>
                    <a:gd name="connsiteY1" fmla="*/ 0 h 323484"/>
                    <a:gd name="connsiteX2" fmla="*/ 261715 w 261715"/>
                    <a:gd name="connsiteY2" fmla="*/ 1696 h 323484"/>
                    <a:gd name="connsiteX3" fmla="*/ 261715 w 261715"/>
                    <a:gd name="connsiteY3" fmla="*/ 218709 h 323484"/>
                    <a:gd name="connsiteX4" fmla="*/ 2379 w 261715"/>
                    <a:gd name="connsiteY4" fmla="*/ 323484 h 323484"/>
                    <a:gd name="connsiteX5" fmla="*/ 0 w 261715"/>
                    <a:gd name="connsiteY5" fmla="*/ 51702 h 323484"/>
                    <a:gd name="connsiteX0" fmla="*/ 0 w 261715"/>
                    <a:gd name="connsiteY0" fmla="*/ 51702 h 349678"/>
                    <a:gd name="connsiteX1" fmla="*/ 64649 w 261715"/>
                    <a:gd name="connsiteY1" fmla="*/ 0 h 349678"/>
                    <a:gd name="connsiteX2" fmla="*/ 261715 w 261715"/>
                    <a:gd name="connsiteY2" fmla="*/ 1696 h 349678"/>
                    <a:gd name="connsiteX3" fmla="*/ 259334 w 261715"/>
                    <a:gd name="connsiteY3" fmla="*/ 349678 h 349678"/>
                    <a:gd name="connsiteX4" fmla="*/ 2379 w 261715"/>
                    <a:gd name="connsiteY4" fmla="*/ 323484 h 349678"/>
                    <a:gd name="connsiteX5" fmla="*/ 0 w 261715"/>
                    <a:gd name="connsiteY5" fmla="*/ 51702 h 34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15" h="349678">
                      <a:moveTo>
                        <a:pt x="0" y="51702"/>
                      </a:moveTo>
                      <a:lnTo>
                        <a:pt x="64649" y="0"/>
                      </a:lnTo>
                      <a:lnTo>
                        <a:pt x="261715" y="1696"/>
                      </a:lnTo>
                      <a:cubicBezTo>
                        <a:pt x="260921" y="117690"/>
                        <a:pt x="260128" y="233684"/>
                        <a:pt x="259334" y="349678"/>
                      </a:cubicBezTo>
                      <a:lnTo>
                        <a:pt x="2379" y="323484"/>
                      </a:lnTo>
                      <a:lnTo>
                        <a:pt x="0" y="51702"/>
                      </a:lnTo>
                      <a:close/>
                    </a:path>
                  </a:pathLst>
                </a:cu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8" name="Rectangle 162"/>
                <p:cNvSpPr/>
                <p:nvPr/>
              </p:nvSpPr>
              <p:spPr bwMode="auto">
                <a:xfrm>
                  <a:off x="7388049" y="4996674"/>
                  <a:ext cx="261715" cy="349678"/>
                </a:xfrm>
                <a:custGeom>
                  <a:avLst/>
                  <a:gdLst>
                    <a:gd name="connsiteX0" fmla="*/ 0 w 254572"/>
                    <a:gd name="connsiteY0" fmla="*/ 0 h 217013"/>
                    <a:gd name="connsiteX1" fmla="*/ 254572 w 254572"/>
                    <a:gd name="connsiteY1" fmla="*/ 0 h 217013"/>
                    <a:gd name="connsiteX2" fmla="*/ 254572 w 254572"/>
                    <a:gd name="connsiteY2" fmla="*/ 217013 h 217013"/>
                    <a:gd name="connsiteX3" fmla="*/ 0 w 254572"/>
                    <a:gd name="connsiteY3" fmla="*/ 217013 h 217013"/>
                    <a:gd name="connsiteX4" fmla="*/ 0 w 254572"/>
                    <a:gd name="connsiteY4" fmla="*/ 0 h 217013"/>
                    <a:gd name="connsiteX0" fmla="*/ 0 w 254572"/>
                    <a:gd name="connsiteY0" fmla="*/ 0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0 w 254572"/>
                    <a:gd name="connsiteY5" fmla="*/ 0 h 217013"/>
                    <a:gd name="connsiteX0" fmla="*/ 2382 w 254572"/>
                    <a:gd name="connsiteY0" fmla="*/ 47625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7625 h 217013"/>
                    <a:gd name="connsiteX1" fmla="*/ 83700 w 254572"/>
                    <a:gd name="connsiteY1" fmla="*/ 43548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9321 h 218709"/>
                    <a:gd name="connsiteX1" fmla="*/ 57506 w 254572"/>
                    <a:gd name="connsiteY1" fmla="*/ 0 h 218709"/>
                    <a:gd name="connsiteX2" fmla="*/ 254572 w 254572"/>
                    <a:gd name="connsiteY2" fmla="*/ 1696 h 218709"/>
                    <a:gd name="connsiteX3" fmla="*/ 254572 w 254572"/>
                    <a:gd name="connsiteY3" fmla="*/ 218709 h 218709"/>
                    <a:gd name="connsiteX4" fmla="*/ 0 w 254572"/>
                    <a:gd name="connsiteY4" fmla="*/ 218709 h 218709"/>
                    <a:gd name="connsiteX5" fmla="*/ 2382 w 254572"/>
                    <a:gd name="connsiteY5" fmla="*/ 49321 h 218709"/>
                    <a:gd name="connsiteX0" fmla="*/ 0 w 261715"/>
                    <a:gd name="connsiteY0" fmla="*/ 51702 h 218709"/>
                    <a:gd name="connsiteX1" fmla="*/ 64649 w 261715"/>
                    <a:gd name="connsiteY1" fmla="*/ 0 h 218709"/>
                    <a:gd name="connsiteX2" fmla="*/ 261715 w 261715"/>
                    <a:gd name="connsiteY2" fmla="*/ 1696 h 218709"/>
                    <a:gd name="connsiteX3" fmla="*/ 261715 w 261715"/>
                    <a:gd name="connsiteY3" fmla="*/ 218709 h 218709"/>
                    <a:gd name="connsiteX4" fmla="*/ 7143 w 261715"/>
                    <a:gd name="connsiteY4" fmla="*/ 218709 h 218709"/>
                    <a:gd name="connsiteX5" fmla="*/ 0 w 261715"/>
                    <a:gd name="connsiteY5" fmla="*/ 51702 h 218709"/>
                    <a:gd name="connsiteX0" fmla="*/ 0 w 261715"/>
                    <a:gd name="connsiteY0" fmla="*/ 51702 h 221091"/>
                    <a:gd name="connsiteX1" fmla="*/ 64649 w 261715"/>
                    <a:gd name="connsiteY1" fmla="*/ 0 h 221091"/>
                    <a:gd name="connsiteX2" fmla="*/ 261715 w 261715"/>
                    <a:gd name="connsiteY2" fmla="*/ 1696 h 221091"/>
                    <a:gd name="connsiteX3" fmla="*/ 261715 w 261715"/>
                    <a:gd name="connsiteY3" fmla="*/ 218709 h 221091"/>
                    <a:gd name="connsiteX4" fmla="*/ 4761 w 261715"/>
                    <a:gd name="connsiteY4" fmla="*/ 221091 h 221091"/>
                    <a:gd name="connsiteX5" fmla="*/ 0 w 261715"/>
                    <a:gd name="connsiteY5" fmla="*/ 51702 h 221091"/>
                    <a:gd name="connsiteX0" fmla="*/ 0 w 261715"/>
                    <a:gd name="connsiteY0" fmla="*/ 51702 h 323484"/>
                    <a:gd name="connsiteX1" fmla="*/ 64649 w 261715"/>
                    <a:gd name="connsiteY1" fmla="*/ 0 h 323484"/>
                    <a:gd name="connsiteX2" fmla="*/ 261715 w 261715"/>
                    <a:gd name="connsiteY2" fmla="*/ 1696 h 323484"/>
                    <a:gd name="connsiteX3" fmla="*/ 261715 w 261715"/>
                    <a:gd name="connsiteY3" fmla="*/ 218709 h 323484"/>
                    <a:gd name="connsiteX4" fmla="*/ 2379 w 261715"/>
                    <a:gd name="connsiteY4" fmla="*/ 323484 h 323484"/>
                    <a:gd name="connsiteX5" fmla="*/ 0 w 261715"/>
                    <a:gd name="connsiteY5" fmla="*/ 51702 h 323484"/>
                    <a:gd name="connsiteX0" fmla="*/ 0 w 261715"/>
                    <a:gd name="connsiteY0" fmla="*/ 51702 h 349678"/>
                    <a:gd name="connsiteX1" fmla="*/ 64649 w 261715"/>
                    <a:gd name="connsiteY1" fmla="*/ 0 h 349678"/>
                    <a:gd name="connsiteX2" fmla="*/ 261715 w 261715"/>
                    <a:gd name="connsiteY2" fmla="*/ 1696 h 349678"/>
                    <a:gd name="connsiteX3" fmla="*/ 259334 w 261715"/>
                    <a:gd name="connsiteY3" fmla="*/ 349678 h 349678"/>
                    <a:gd name="connsiteX4" fmla="*/ 2379 w 261715"/>
                    <a:gd name="connsiteY4" fmla="*/ 323484 h 349678"/>
                    <a:gd name="connsiteX5" fmla="*/ 0 w 261715"/>
                    <a:gd name="connsiteY5" fmla="*/ 51702 h 34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15" h="349678">
                      <a:moveTo>
                        <a:pt x="0" y="51702"/>
                      </a:moveTo>
                      <a:lnTo>
                        <a:pt x="64649" y="0"/>
                      </a:lnTo>
                      <a:lnTo>
                        <a:pt x="261715" y="1696"/>
                      </a:lnTo>
                      <a:cubicBezTo>
                        <a:pt x="260921" y="117690"/>
                        <a:pt x="260128" y="233684"/>
                        <a:pt x="259334" y="349678"/>
                      </a:cubicBezTo>
                      <a:lnTo>
                        <a:pt x="2379" y="323484"/>
                      </a:lnTo>
                      <a:lnTo>
                        <a:pt x="0" y="51702"/>
                      </a:lnTo>
                      <a:close/>
                    </a:path>
                  </a:pathLst>
                </a:cu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19" name="Group 118"/>
                <p:cNvGrpSpPr/>
                <p:nvPr/>
              </p:nvGrpSpPr>
              <p:grpSpPr>
                <a:xfrm>
                  <a:off x="7393786" y="4992583"/>
                  <a:ext cx="1168611" cy="534365"/>
                  <a:chOff x="7193341" y="4710735"/>
                  <a:chExt cx="1504338" cy="687881"/>
                </a:xfrm>
              </p:grpSpPr>
              <p:sp>
                <p:nvSpPr>
                  <p:cNvPr id="120" name="Freeform 5"/>
                  <p:cNvSpPr>
                    <a:spLocks noEditPoints="1"/>
                  </p:cNvSpPr>
                  <p:nvPr/>
                </p:nvSpPr>
                <p:spPr bwMode="auto">
                  <a:xfrm>
                    <a:off x="7193341"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5"/>
                  <p:cNvSpPr>
                    <a:spLocks noEditPoints="1"/>
                  </p:cNvSpPr>
                  <p:nvPr/>
                </p:nvSpPr>
                <p:spPr bwMode="auto">
                  <a:xfrm>
                    <a:off x="7582923"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Freeform 5"/>
                  <p:cNvSpPr>
                    <a:spLocks noEditPoints="1"/>
                  </p:cNvSpPr>
                  <p:nvPr/>
                </p:nvSpPr>
                <p:spPr bwMode="auto">
                  <a:xfrm>
                    <a:off x="7972505"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3" name="Freeform 5"/>
                  <p:cNvSpPr>
                    <a:spLocks noEditPoints="1"/>
                  </p:cNvSpPr>
                  <p:nvPr/>
                </p:nvSpPr>
                <p:spPr bwMode="auto">
                  <a:xfrm>
                    <a:off x="8362088"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128" name="Freeform 10"/>
              <p:cNvSpPr>
                <a:spLocks noEditPoints="1"/>
              </p:cNvSpPr>
              <p:nvPr/>
            </p:nvSpPr>
            <p:spPr bwMode="auto">
              <a:xfrm>
                <a:off x="6979920" y="4746384"/>
                <a:ext cx="341239" cy="349898"/>
              </a:xfrm>
              <a:custGeom>
                <a:avLst/>
                <a:gdLst>
                  <a:gd name="T0" fmla="*/ 714 w 1215"/>
                  <a:gd name="T1" fmla="*/ 1241 h 1246"/>
                  <a:gd name="T2" fmla="*/ 618 w 1215"/>
                  <a:gd name="T3" fmla="*/ 1223 h 1246"/>
                  <a:gd name="T4" fmla="*/ 269 w 1215"/>
                  <a:gd name="T5" fmla="*/ 1146 h 1246"/>
                  <a:gd name="T6" fmla="*/ 61 w 1215"/>
                  <a:gd name="T7" fmla="*/ 1101 h 1246"/>
                  <a:gd name="T8" fmla="*/ 1 w 1215"/>
                  <a:gd name="T9" fmla="*/ 1062 h 1246"/>
                  <a:gd name="T10" fmla="*/ 84 w 1215"/>
                  <a:gd name="T11" fmla="*/ 140 h 1246"/>
                  <a:gd name="T12" fmla="*/ 319 w 1215"/>
                  <a:gd name="T13" fmla="*/ 91 h 1246"/>
                  <a:gd name="T14" fmla="*/ 593 w 1215"/>
                  <a:gd name="T15" fmla="*/ 31 h 1246"/>
                  <a:gd name="T16" fmla="*/ 719 w 1215"/>
                  <a:gd name="T17" fmla="*/ 32 h 1246"/>
                  <a:gd name="T18" fmla="*/ 719 w 1215"/>
                  <a:gd name="T19" fmla="*/ 511 h 1246"/>
                  <a:gd name="T20" fmla="*/ 719 w 1215"/>
                  <a:gd name="T21" fmla="*/ 1035 h 1246"/>
                  <a:gd name="T22" fmla="*/ 379 w 1215"/>
                  <a:gd name="T23" fmla="*/ 351 h 1246"/>
                  <a:gd name="T24" fmla="*/ 254 w 1215"/>
                  <a:gd name="T25" fmla="*/ 386 h 1246"/>
                  <a:gd name="T26" fmla="*/ 273 w 1215"/>
                  <a:gd name="T27" fmla="*/ 603 h 1246"/>
                  <a:gd name="T28" fmla="*/ 412 w 1215"/>
                  <a:gd name="T29" fmla="*/ 692 h 1246"/>
                  <a:gd name="T30" fmla="*/ 316 w 1215"/>
                  <a:gd name="T31" fmla="*/ 753 h 1246"/>
                  <a:gd name="T32" fmla="*/ 222 w 1215"/>
                  <a:gd name="T33" fmla="*/ 744 h 1246"/>
                  <a:gd name="T34" fmla="*/ 225 w 1215"/>
                  <a:gd name="T35" fmla="*/ 815 h 1246"/>
                  <a:gd name="T36" fmla="*/ 473 w 1215"/>
                  <a:gd name="T37" fmla="*/ 791 h 1246"/>
                  <a:gd name="T38" fmla="*/ 330 w 1215"/>
                  <a:gd name="T39" fmla="*/ 526 h 1246"/>
                  <a:gd name="T40" fmla="*/ 377 w 1215"/>
                  <a:gd name="T41" fmla="*/ 427 h 1246"/>
                  <a:gd name="T42" fmla="*/ 477 w 1215"/>
                  <a:gd name="T43" fmla="*/ 437 h 1246"/>
                  <a:gd name="T44" fmla="*/ 474 w 1215"/>
                  <a:gd name="T45" fmla="*/ 364 h 1246"/>
                  <a:gd name="T46" fmla="*/ 778 w 1215"/>
                  <a:gd name="T47" fmla="*/ 254 h 1246"/>
                  <a:gd name="T48" fmla="*/ 733 w 1215"/>
                  <a:gd name="T49" fmla="*/ 290 h 1246"/>
                  <a:gd name="T50" fmla="*/ 763 w 1215"/>
                  <a:gd name="T51" fmla="*/ 487 h 1246"/>
                  <a:gd name="T52" fmla="*/ 821 w 1215"/>
                  <a:gd name="T53" fmla="*/ 488 h 1246"/>
                  <a:gd name="T54" fmla="*/ 917 w 1215"/>
                  <a:gd name="T55" fmla="*/ 447 h 1246"/>
                  <a:gd name="T56" fmla="*/ 994 w 1215"/>
                  <a:gd name="T57" fmla="*/ 520 h 1246"/>
                  <a:gd name="T58" fmla="*/ 957 w 1215"/>
                  <a:gd name="T59" fmla="*/ 591 h 1246"/>
                  <a:gd name="T60" fmla="*/ 997 w 1215"/>
                  <a:gd name="T61" fmla="*/ 736 h 1246"/>
                  <a:gd name="T62" fmla="*/ 938 w 1215"/>
                  <a:gd name="T63" fmla="*/ 813 h 1246"/>
                  <a:gd name="T64" fmla="*/ 781 w 1215"/>
                  <a:gd name="T65" fmla="*/ 783 h 1246"/>
                  <a:gd name="T66" fmla="*/ 734 w 1215"/>
                  <a:gd name="T67" fmla="*/ 833 h 1246"/>
                  <a:gd name="T68" fmla="*/ 754 w 1215"/>
                  <a:gd name="T69" fmla="*/ 1011 h 1246"/>
                  <a:gd name="T70" fmla="*/ 947 w 1215"/>
                  <a:gd name="T71" fmla="*/ 886 h 1246"/>
                  <a:gd name="T72" fmla="*/ 1080 w 1215"/>
                  <a:gd name="T73" fmla="*/ 755 h 1246"/>
                  <a:gd name="T74" fmla="*/ 1173 w 1215"/>
                  <a:gd name="T75" fmla="*/ 582 h 1246"/>
                  <a:gd name="T76" fmla="*/ 1069 w 1215"/>
                  <a:gd name="T77" fmla="*/ 519 h 1246"/>
                  <a:gd name="T78" fmla="*/ 1028 w 1215"/>
                  <a:gd name="T79" fmla="*/ 465 h 1246"/>
                  <a:gd name="T80" fmla="*/ 919 w 1215"/>
                  <a:gd name="T81" fmla="*/ 368 h 1246"/>
                  <a:gd name="T82" fmla="*/ 832 w 1215"/>
                  <a:gd name="T83" fmla="*/ 259 h 1246"/>
                  <a:gd name="T84" fmla="*/ 778 w 1215"/>
                  <a:gd name="T85" fmla="*/ 254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5" h="1246">
                    <a:moveTo>
                      <a:pt x="719" y="1210"/>
                    </a:moveTo>
                    <a:cubicBezTo>
                      <a:pt x="713" y="1220"/>
                      <a:pt x="730" y="1234"/>
                      <a:pt x="714" y="1241"/>
                    </a:cubicBezTo>
                    <a:cubicBezTo>
                      <a:pt x="702" y="1246"/>
                      <a:pt x="693" y="1236"/>
                      <a:pt x="682" y="1234"/>
                    </a:cubicBezTo>
                    <a:cubicBezTo>
                      <a:pt x="661" y="1230"/>
                      <a:pt x="639" y="1228"/>
                      <a:pt x="618" y="1223"/>
                    </a:cubicBezTo>
                    <a:cubicBezTo>
                      <a:pt x="554" y="1206"/>
                      <a:pt x="490" y="1196"/>
                      <a:pt x="426" y="1182"/>
                    </a:cubicBezTo>
                    <a:cubicBezTo>
                      <a:pt x="374" y="1170"/>
                      <a:pt x="321" y="1159"/>
                      <a:pt x="269" y="1146"/>
                    </a:cubicBezTo>
                    <a:cubicBezTo>
                      <a:pt x="234" y="1137"/>
                      <a:pt x="198" y="1129"/>
                      <a:pt x="161" y="1124"/>
                    </a:cubicBezTo>
                    <a:cubicBezTo>
                      <a:pt x="127" y="1119"/>
                      <a:pt x="95" y="1108"/>
                      <a:pt x="61" y="1101"/>
                    </a:cubicBezTo>
                    <a:cubicBezTo>
                      <a:pt x="42" y="1097"/>
                      <a:pt x="21" y="1094"/>
                      <a:pt x="1" y="1090"/>
                    </a:cubicBezTo>
                    <a:cubicBezTo>
                      <a:pt x="1" y="1081"/>
                      <a:pt x="1" y="1071"/>
                      <a:pt x="1" y="1062"/>
                    </a:cubicBezTo>
                    <a:cubicBezTo>
                      <a:pt x="1" y="761"/>
                      <a:pt x="0" y="460"/>
                      <a:pt x="0" y="160"/>
                    </a:cubicBezTo>
                    <a:cubicBezTo>
                      <a:pt x="28" y="153"/>
                      <a:pt x="56" y="145"/>
                      <a:pt x="84" y="140"/>
                    </a:cubicBezTo>
                    <a:cubicBezTo>
                      <a:pt x="120" y="133"/>
                      <a:pt x="156" y="123"/>
                      <a:pt x="191" y="115"/>
                    </a:cubicBezTo>
                    <a:cubicBezTo>
                      <a:pt x="234" y="107"/>
                      <a:pt x="276" y="100"/>
                      <a:pt x="319" y="91"/>
                    </a:cubicBezTo>
                    <a:cubicBezTo>
                      <a:pt x="348" y="85"/>
                      <a:pt x="376" y="76"/>
                      <a:pt x="404" y="70"/>
                    </a:cubicBezTo>
                    <a:cubicBezTo>
                      <a:pt x="467" y="56"/>
                      <a:pt x="531" y="45"/>
                      <a:pt x="593" y="31"/>
                    </a:cubicBezTo>
                    <a:cubicBezTo>
                      <a:pt x="624" y="23"/>
                      <a:pt x="656" y="19"/>
                      <a:pt x="687" y="9"/>
                    </a:cubicBezTo>
                    <a:cubicBezTo>
                      <a:pt x="713" y="0"/>
                      <a:pt x="718" y="5"/>
                      <a:pt x="719" y="32"/>
                    </a:cubicBezTo>
                    <a:cubicBezTo>
                      <a:pt x="719" y="103"/>
                      <a:pt x="719" y="175"/>
                      <a:pt x="719" y="246"/>
                    </a:cubicBezTo>
                    <a:cubicBezTo>
                      <a:pt x="719" y="334"/>
                      <a:pt x="719" y="423"/>
                      <a:pt x="719" y="511"/>
                    </a:cubicBezTo>
                    <a:cubicBezTo>
                      <a:pt x="719" y="597"/>
                      <a:pt x="719" y="684"/>
                      <a:pt x="719" y="770"/>
                    </a:cubicBezTo>
                    <a:cubicBezTo>
                      <a:pt x="719" y="858"/>
                      <a:pt x="719" y="947"/>
                      <a:pt x="719" y="1035"/>
                    </a:cubicBezTo>
                    <a:cubicBezTo>
                      <a:pt x="719" y="1093"/>
                      <a:pt x="719" y="1152"/>
                      <a:pt x="719" y="1210"/>
                    </a:cubicBezTo>
                    <a:close/>
                    <a:moveTo>
                      <a:pt x="379" y="351"/>
                    </a:moveTo>
                    <a:cubicBezTo>
                      <a:pt x="349" y="345"/>
                      <a:pt x="320" y="358"/>
                      <a:pt x="291" y="365"/>
                    </a:cubicBezTo>
                    <a:cubicBezTo>
                      <a:pt x="278" y="369"/>
                      <a:pt x="264" y="377"/>
                      <a:pt x="254" y="386"/>
                    </a:cubicBezTo>
                    <a:cubicBezTo>
                      <a:pt x="221" y="417"/>
                      <a:pt x="208" y="455"/>
                      <a:pt x="208" y="501"/>
                    </a:cubicBezTo>
                    <a:cubicBezTo>
                      <a:pt x="209" y="549"/>
                      <a:pt x="234" y="580"/>
                      <a:pt x="273" y="603"/>
                    </a:cubicBezTo>
                    <a:cubicBezTo>
                      <a:pt x="306" y="622"/>
                      <a:pt x="342" y="636"/>
                      <a:pt x="378" y="651"/>
                    </a:cubicBezTo>
                    <a:cubicBezTo>
                      <a:pt x="395" y="658"/>
                      <a:pt x="410" y="669"/>
                      <a:pt x="412" y="692"/>
                    </a:cubicBezTo>
                    <a:cubicBezTo>
                      <a:pt x="414" y="712"/>
                      <a:pt x="405" y="726"/>
                      <a:pt x="388" y="739"/>
                    </a:cubicBezTo>
                    <a:cubicBezTo>
                      <a:pt x="365" y="756"/>
                      <a:pt x="341" y="753"/>
                      <a:pt x="316" y="753"/>
                    </a:cubicBezTo>
                    <a:cubicBezTo>
                      <a:pt x="288" y="754"/>
                      <a:pt x="264" y="743"/>
                      <a:pt x="239" y="733"/>
                    </a:cubicBezTo>
                    <a:cubicBezTo>
                      <a:pt x="227" y="729"/>
                      <a:pt x="223" y="732"/>
                      <a:pt x="222" y="744"/>
                    </a:cubicBezTo>
                    <a:cubicBezTo>
                      <a:pt x="222" y="763"/>
                      <a:pt x="220" y="782"/>
                      <a:pt x="218" y="802"/>
                    </a:cubicBezTo>
                    <a:cubicBezTo>
                      <a:pt x="218" y="807"/>
                      <a:pt x="217" y="812"/>
                      <a:pt x="225" y="815"/>
                    </a:cubicBezTo>
                    <a:cubicBezTo>
                      <a:pt x="289" y="838"/>
                      <a:pt x="353" y="842"/>
                      <a:pt x="418" y="822"/>
                    </a:cubicBezTo>
                    <a:cubicBezTo>
                      <a:pt x="438" y="816"/>
                      <a:pt x="458" y="807"/>
                      <a:pt x="473" y="791"/>
                    </a:cubicBezTo>
                    <a:cubicBezTo>
                      <a:pt x="529" y="737"/>
                      <a:pt x="533" y="610"/>
                      <a:pt x="432" y="571"/>
                    </a:cubicBezTo>
                    <a:cubicBezTo>
                      <a:pt x="397" y="558"/>
                      <a:pt x="364" y="541"/>
                      <a:pt x="330" y="526"/>
                    </a:cubicBezTo>
                    <a:cubicBezTo>
                      <a:pt x="319" y="521"/>
                      <a:pt x="311" y="511"/>
                      <a:pt x="310" y="497"/>
                    </a:cubicBezTo>
                    <a:cubicBezTo>
                      <a:pt x="307" y="450"/>
                      <a:pt x="333" y="433"/>
                      <a:pt x="377" y="427"/>
                    </a:cubicBezTo>
                    <a:cubicBezTo>
                      <a:pt x="407" y="424"/>
                      <a:pt x="434" y="437"/>
                      <a:pt x="463" y="442"/>
                    </a:cubicBezTo>
                    <a:cubicBezTo>
                      <a:pt x="468" y="443"/>
                      <a:pt x="478" y="449"/>
                      <a:pt x="477" y="437"/>
                    </a:cubicBezTo>
                    <a:cubicBezTo>
                      <a:pt x="477" y="417"/>
                      <a:pt x="484" y="399"/>
                      <a:pt x="486" y="380"/>
                    </a:cubicBezTo>
                    <a:cubicBezTo>
                      <a:pt x="487" y="369"/>
                      <a:pt x="483" y="365"/>
                      <a:pt x="474" y="364"/>
                    </a:cubicBezTo>
                    <a:cubicBezTo>
                      <a:pt x="443" y="360"/>
                      <a:pt x="412" y="348"/>
                      <a:pt x="379" y="351"/>
                    </a:cubicBezTo>
                    <a:close/>
                    <a:moveTo>
                      <a:pt x="778" y="254"/>
                    </a:moveTo>
                    <a:cubicBezTo>
                      <a:pt x="772" y="255"/>
                      <a:pt x="766" y="257"/>
                      <a:pt x="760" y="257"/>
                    </a:cubicBezTo>
                    <a:cubicBezTo>
                      <a:pt x="739" y="259"/>
                      <a:pt x="733" y="269"/>
                      <a:pt x="733" y="290"/>
                    </a:cubicBezTo>
                    <a:cubicBezTo>
                      <a:pt x="735" y="345"/>
                      <a:pt x="734" y="399"/>
                      <a:pt x="734" y="453"/>
                    </a:cubicBezTo>
                    <a:cubicBezTo>
                      <a:pt x="734" y="480"/>
                      <a:pt x="736" y="483"/>
                      <a:pt x="763" y="487"/>
                    </a:cubicBezTo>
                    <a:cubicBezTo>
                      <a:pt x="766" y="487"/>
                      <a:pt x="770" y="488"/>
                      <a:pt x="773" y="488"/>
                    </a:cubicBezTo>
                    <a:cubicBezTo>
                      <a:pt x="789" y="488"/>
                      <a:pt x="805" y="488"/>
                      <a:pt x="821" y="488"/>
                    </a:cubicBezTo>
                    <a:cubicBezTo>
                      <a:pt x="849" y="485"/>
                      <a:pt x="872" y="471"/>
                      <a:pt x="888" y="449"/>
                    </a:cubicBezTo>
                    <a:cubicBezTo>
                      <a:pt x="899" y="434"/>
                      <a:pt x="908" y="441"/>
                      <a:pt x="917" y="447"/>
                    </a:cubicBezTo>
                    <a:cubicBezTo>
                      <a:pt x="921" y="449"/>
                      <a:pt x="923" y="453"/>
                      <a:pt x="928" y="455"/>
                    </a:cubicBezTo>
                    <a:cubicBezTo>
                      <a:pt x="955" y="471"/>
                      <a:pt x="976" y="493"/>
                      <a:pt x="994" y="520"/>
                    </a:cubicBezTo>
                    <a:cubicBezTo>
                      <a:pt x="999" y="527"/>
                      <a:pt x="1001" y="536"/>
                      <a:pt x="992" y="543"/>
                    </a:cubicBezTo>
                    <a:cubicBezTo>
                      <a:pt x="976" y="555"/>
                      <a:pt x="964" y="572"/>
                      <a:pt x="957" y="591"/>
                    </a:cubicBezTo>
                    <a:cubicBezTo>
                      <a:pt x="950" y="610"/>
                      <a:pt x="937" y="631"/>
                      <a:pt x="944" y="652"/>
                    </a:cubicBezTo>
                    <a:cubicBezTo>
                      <a:pt x="955" y="683"/>
                      <a:pt x="966" y="716"/>
                      <a:pt x="997" y="736"/>
                    </a:cubicBezTo>
                    <a:cubicBezTo>
                      <a:pt x="1002" y="739"/>
                      <a:pt x="1002" y="744"/>
                      <a:pt x="998" y="749"/>
                    </a:cubicBezTo>
                    <a:cubicBezTo>
                      <a:pt x="980" y="773"/>
                      <a:pt x="962" y="795"/>
                      <a:pt x="938" y="813"/>
                    </a:cubicBezTo>
                    <a:cubicBezTo>
                      <a:pt x="921" y="826"/>
                      <a:pt x="909" y="840"/>
                      <a:pt x="886" y="813"/>
                    </a:cubicBezTo>
                    <a:cubicBezTo>
                      <a:pt x="861" y="782"/>
                      <a:pt x="820" y="780"/>
                      <a:pt x="781" y="783"/>
                    </a:cubicBezTo>
                    <a:cubicBezTo>
                      <a:pt x="765" y="784"/>
                      <a:pt x="751" y="793"/>
                      <a:pt x="738" y="801"/>
                    </a:cubicBezTo>
                    <a:cubicBezTo>
                      <a:pt x="729" y="806"/>
                      <a:pt x="734" y="822"/>
                      <a:pt x="734" y="833"/>
                    </a:cubicBezTo>
                    <a:cubicBezTo>
                      <a:pt x="734" y="880"/>
                      <a:pt x="735" y="927"/>
                      <a:pt x="734" y="975"/>
                    </a:cubicBezTo>
                    <a:cubicBezTo>
                      <a:pt x="733" y="992"/>
                      <a:pt x="736" y="1001"/>
                      <a:pt x="754" y="1011"/>
                    </a:cubicBezTo>
                    <a:cubicBezTo>
                      <a:pt x="821" y="1046"/>
                      <a:pt x="909" y="998"/>
                      <a:pt x="922" y="931"/>
                    </a:cubicBezTo>
                    <a:cubicBezTo>
                      <a:pt x="926" y="914"/>
                      <a:pt x="926" y="897"/>
                      <a:pt x="947" y="886"/>
                    </a:cubicBezTo>
                    <a:cubicBezTo>
                      <a:pt x="994" y="859"/>
                      <a:pt x="1031" y="820"/>
                      <a:pt x="1056" y="771"/>
                    </a:cubicBezTo>
                    <a:cubicBezTo>
                      <a:pt x="1061" y="760"/>
                      <a:pt x="1068" y="754"/>
                      <a:pt x="1080" y="755"/>
                    </a:cubicBezTo>
                    <a:cubicBezTo>
                      <a:pt x="1094" y="756"/>
                      <a:pt x="1108" y="754"/>
                      <a:pt x="1121" y="747"/>
                    </a:cubicBezTo>
                    <a:cubicBezTo>
                      <a:pt x="1175" y="719"/>
                      <a:pt x="1215" y="642"/>
                      <a:pt x="1173" y="582"/>
                    </a:cubicBezTo>
                    <a:cubicBezTo>
                      <a:pt x="1165" y="569"/>
                      <a:pt x="1162" y="553"/>
                      <a:pt x="1146" y="545"/>
                    </a:cubicBezTo>
                    <a:cubicBezTo>
                      <a:pt x="1121" y="532"/>
                      <a:pt x="1098" y="517"/>
                      <a:pt x="1069" y="519"/>
                    </a:cubicBezTo>
                    <a:cubicBezTo>
                      <a:pt x="1064" y="519"/>
                      <a:pt x="1061" y="518"/>
                      <a:pt x="1059" y="513"/>
                    </a:cubicBezTo>
                    <a:cubicBezTo>
                      <a:pt x="1050" y="496"/>
                      <a:pt x="1039" y="480"/>
                      <a:pt x="1028" y="465"/>
                    </a:cubicBezTo>
                    <a:cubicBezTo>
                      <a:pt x="1002" y="429"/>
                      <a:pt x="970" y="401"/>
                      <a:pt x="930" y="383"/>
                    </a:cubicBezTo>
                    <a:cubicBezTo>
                      <a:pt x="924" y="380"/>
                      <a:pt x="917" y="375"/>
                      <a:pt x="919" y="368"/>
                    </a:cubicBezTo>
                    <a:cubicBezTo>
                      <a:pt x="921" y="354"/>
                      <a:pt x="915" y="343"/>
                      <a:pt x="909" y="332"/>
                    </a:cubicBezTo>
                    <a:cubicBezTo>
                      <a:pt x="892" y="299"/>
                      <a:pt x="874" y="266"/>
                      <a:pt x="832" y="259"/>
                    </a:cubicBezTo>
                    <a:cubicBezTo>
                      <a:pt x="826" y="258"/>
                      <a:pt x="820" y="256"/>
                      <a:pt x="815" y="254"/>
                    </a:cubicBezTo>
                    <a:cubicBezTo>
                      <a:pt x="802" y="254"/>
                      <a:pt x="790" y="254"/>
                      <a:pt x="778" y="2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9"/>
              <p:cNvSpPr>
                <a:spLocks noEditPoints="1"/>
              </p:cNvSpPr>
              <p:nvPr/>
            </p:nvSpPr>
            <p:spPr bwMode="auto">
              <a:xfrm>
                <a:off x="6667500" y="5180396"/>
                <a:ext cx="474046" cy="359344"/>
              </a:xfrm>
              <a:custGeom>
                <a:avLst/>
                <a:gdLst>
                  <a:gd name="T0" fmla="*/ 1870 w 1894"/>
                  <a:gd name="T1" fmla="*/ 214 h 1435"/>
                  <a:gd name="T2" fmla="*/ 24 w 1894"/>
                  <a:gd name="T3" fmla="*/ 214 h 1435"/>
                  <a:gd name="T4" fmla="*/ 0 w 1894"/>
                  <a:gd name="T5" fmla="*/ 246 h 1435"/>
                  <a:gd name="T6" fmla="*/ 0 w 1894"/>
                  <a:gd name="T7" fmla="*/ 1404 h 1435"/>
                  <a:gd name="T8" fmla="*/ 24 w 1894"/>
                  <a:gd name="T9" fmla="*/ 1435 h 1435"/>
                  <a:gd name="T10" fmla="*/ 1870 w 1894"/>
                  <a:gd name="T11" fmla="*/ 1435 h 1435"/>
                  <a:gd name="T12" fmla="*/ 1894 w 1894"/>
                  <a:gd name="T13" fmla="*/ 1404 h 1435"/>
                  <a:gd name="T14" fmla="*/ 1894 w 1894"/>
                  <a:gd name="T15" fmla="*/ 246 h 1435"/>
                  <a:gd name="T16" fmla="*/ 1870 w 1894"/>
                  <a:gd name="T17" fmla="*/ 214 h 1435"/>
                  <a:gd name="T18" fmla="*/ 1822 w 1894"/>
                  <a:gd name="T19" fmla="*/ 1364 h 1435"/>
                  <a:gd name="T20" fmla="*/ 72 w 1894"/>
                  <a:gd name="T21" fmla="*/ 1364 h 1435"/>
                  <a:gd name="T22" fmla="*/ 72 w 1894"/>
                  <a:gd name="T23" fmla="*/ 293 h 1435"/>
                  <a:gd name="T24" fmla="*/ 1822 w 1894"/>
                  <a:gd name="T25" fmla="*/ 293 h 1435"/>
                  <a:gd name="T26" fmla="*/ 1822 w 1894"/>
                  <a:gd name="T27" fmla="*/ 1364 h 1435"/>
                  <a:gd name="T28" fmla="*/ 1822 w 1894"/>
                  <a:gd name="T29" fmla="*/ 1364 h 1435"/>
                  <a:gd name="T30" fmla="*/ 1607 w 1894"/>
                  <a:gd name="T31" fmla="*/ 111 h 1435"/>
                  <a:gd name="T32" fmla="*/ 1568 w 1894"/>
                  <a:gd name="T33" fmla="*/ 111 h 1435"/>
                  <a:gd name="T34" fmla="*/ 1568 w 1894"/>
                  <a:gd name="T35" fmla="*/ 71 h 1435"/>
                  <a:gd name="T36" fmla="*/ 1607 w 1894"/>
                  <a:gd name="T37" fmla="*/ 71 h 1435"/>
                  <a:gd name="T38" fmla="*/ 1607 w 1894"/>
                  <a:gd name="T39" fmla="*/ 111 h 1435"/>
                  <a:gd name="T40" fmla="*/ 1607 w 1894"/>
                  <a:gd name="T41" fmla="*/ 111 h 1435"/>
                  <a:gd name="T42" fmla="*/ 1870 w 1894"/>
                  <a:gd name="T43" fmla="*/ 0 h 1435"/>
                  <a:gd name="T44" fmla="*/ 24 w 1894"/>
                  <a:gd name="T45" fmla="*/ 0 h 1435"/>
                  <a:gd name="T46" fmla="*/ 0 w 1894"/>
                  <a:gd name="T47" fmla="*/ 24 h 1435"/>
                  <a:gd name="T48" fmla="*/ 0 w 1894"/>
                  <a:gd name="T49" fmla="*/ 159 h 1435"/>
                  <a:gd name="T50" fmla="*/ 24 w 1894"/>
                  <a:gd name="T51" fmla="*/ 182 h 1435"/>
                  <a:gd name="T52" fmla="*/ 1870 w 1894"/>
                  <a:gd name="T53" fmla="*/ 182 h 1435"/>
                  <a:gd name="T54" fmla="*/ 1894 w 1894"/>
                  <a:gd name="T55" fmla="*/ 159 h 1435"/>
                  <a:gd name="T56" fmla="*/ 1894 w 1894"/>
                  <a:gd name="T57" fmla="*/ 24 h 1435"/>
                  <a:gd name="T58" fmla="*/ 1870 w 1894"/>
                  <a:gd name="T59" fmla="*/ 0 h 1435"/>
                  <a:gd name="T60" fmla="*/ 1504 w 1894"/>
                  <a:gd name="T61" fmla="*/ 127 h 1435"/>
                  <a:gd name="T62" fmla="*/ 1416 w 1894"/>
                  <a:gd name="T63" fmla="*/ 127 h 1435"/>
                  <a:gd name="T64" fmla="*/ 1416 w 1894"/>
                  <a:gd name="T65" fmla="*/ 111 h 1435"/>
                  <a:gd name="T66" fmla="*/ 1504 w 1894"/>
                  <a:gd name="T67" fmla="*/ 111 h 1435"/>
                  <a:gd name="T68" fmla="*/ 1504 w 1894"/>
                  <a:gd name="T69" fmla="*/ 127 h 1435"/>
                  <a:gd name="T70" fmla="*/ 1504 w 1894"/>
                  <a:gd name="T71" fmla="*/ 127 h 1435"/>
                  <a:gd name="T72" fmla="*/ 1615 w 1894"/>
                  <a:gd name="T73" fmla="*/ 127 h 1435"/>
                  <a:gd name="T74" fmla="*/ 1552 w 1894"/>
                  <a:gd name="T75" fmla="*/ 127 h 1435"/>
                  <a:gd name="T76" fmla="*/ 1552 w 1894"/>
                  <a:gd name="T77" fmla="*/ 56 h 1435"/>
                  <a:gd name="T78" fmla="*/ 1615 w 1894"/>
                  <a:gd name="T79" fmla="*/ 56 h 1435"/>
                  <a:gd name="T80" fmla="*/ 1615 w 1894"/>
                  <a:gd name="T81" fmla="*/ 127 h 1435"/>
                  <a:gd name="T82" fmla="*/ 1615 w 1894"/>
                  <a:gd name="T83" fmla="*/ 127 h 1435"/>
                  <a:gd name="T84" fmla="*/ 1774 w 1894"/>
                  <a:gd name="T85" fmla="*/ 127 h 1435"/>
                  <a:gd name="T86" fmla="*/ 1751 w 1894"/>
                  <a:gd name="T87" fmla="*/ 127 h 1435"/>
                  <a:gd name="T88" fmla="*/ 1735 w 1894"/>
                  <a:gd name="T89" fmla="*/ 111 h 1435"/>
                  <a:gd name="T90" fmla="*/ 1727 w 1894"/>
                  <a:gd name="T91" fmla="*/ 103 h 1435"/>
                  <a:gd name="T92" fmla="*/ 1703 w 1894"/>
                  <a:gd name="T93" fmla="*/ 127 h 1435"/>
                  <a:gd name="T94" fmla="*/ 1703 w 1894"/>
                  <a:gd name="T95" fmla="*/ 127 h 1435"/>
                  <a:gd name="T96" fmla="*/ 1679 w 1894"/>
                  <a:gd name="T97" fmla="*/ 127 h 1435"/>
                  <a:gd name="T98" fmla="*/ 1711 w 1894"/>
                  <a:gd name="T99" fmla="*/ 87 h 1435"/>
                  <a:gd name="T100" fmla="*/ 1679 w 1894"/>
                  <a:gd name="T101" fmla="*/ 56 h 1435"/>
                  <a:gd name="T102" fmla="*/ 1703 w 1894"/>
                  <a:gd name="T103" fmla="*/ 56 h 1435"/>
                  <a:gd name="T104" fmla="*/ 1727 w 1894"/>
                  <a:gd name="T105" fmla="*/ 79 h 1435"/>
                  <a:gd name="T106" fmla="*/ 1751 w 1894"/>
                  <a:gd name="T107" fmla="*/ 56 h 1435"/>
                  <a:gd name="T108" fmla="*/ 1774 w 1894"/>
                  <a:gd name="T109" fmla="*/ 56 h 1435"/>
                  <a:gd name="T110" fmla="*/ 1735 w 1894"/>
                  <a:gd name="T111" fmla="*/ 87 h 1435"/>
                  <a:gd name="T112" fmla="*/ 1774 w 1894"/>
                  <a:gd name="T113" fmla="*/ 127 h 1435"/>
                  <a:gd name="T114" fmla="*/ 1774 w 1894"/>
                  <a:gd name="T115" fmla="*/ 127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94" h="1435">
                    <a:moveTo>
                      <a:pt x="1870" y="214"/>
                    </a:moveTo>
                    <a:cubicBezTo>
                      <a:pt x="24" y="214"/>
                      <a:pt x="24" y="214"/>
                      <a:pt x="24" y="214"/>
                    </a:cubicBezTo>
                    <a:cubicBezTo>
                      <a:pt x="8" y="214"/>
                      <a:pt x="0" y="230"/>
                      <a:pt x="0" y="246"/>
                    </a:cubicBezTo>
                    <a:cubicBezTo>
                      <a:pt x="0" y="1404"/>
                      <a:pt x="0" y="1404"/>
                      <a:pt x="0" y="1404"/>
                    </a:cubicBezTo>
                    <a:cubicBezTo>
                      <a:pt x="0" y="1420"/>
                      <a:pt x="8" y="1435"/>
                      <a:pt x="24" y="1435"/>
                    </a:cubicBezTo>
                    <a:cubicBezTo>
                      <a:pt x="1870" y="1435"/>
                      <a:pt x="1870" y="1435"/>
                      <a:pt x="1870" y="1435"/>
                    </a:cubicBezTo>
                    <a:cubicBezTo>
                      <a:pt x="1886" y="1435"/>
                      <a:pt x="1894" y="1420"/>
                      <a:pt x="1894" y="1404"/>
                    </a:cubicBezTo>
                    <a:cubicBezTo>
                      <a:pt x="1894" y="246"/>
                      <a:pt x="1894" y="246"/>
                      <a:pt x="1894" y="246"/>
                    </a:cubicBezTo>
                    <a:cubicBezTo>
                      <a:pt x="1894" y="230"/>
                      <a:pt x="1886" y="214"/>
                      <a:pt x="1870" y="214"/>
                    </a:cubicBezTo>
                    <a:close/>
                    <a:moveTo>
                      <a:pt x="1822" y="1364"/>
                    </a:moveTo>
                    <a:cubicBezTo>
                      <a:pt x="72" y="1364"/>
                      <a:pt x="72" y="1364"/>
                      <a:pt x="72" y="1364"/>
                    </a:cubicBezTo>
                    <a:cubicBezTo>
                      <a:pt x="72" y="293"/>
                      <a:pt x="72" y="293"/>
                      <a:pt x="72" y="293"/>
                    </a:cubicBezTo>
                    <a:cubicBezTo>
                      <a:pt x="1822" y="293"/>
                      <a:pt x="1822" y="293"/>
                      <a:pt x="1822" y="293"/>
                    </a:cubicBezTo>
                    <a:cubicBezTo>
                      <a:pt x="1822" y="1364"/>
                      <a:pt x="1822" y="1364"/>
                      <a:pt x="1822" y="1364"/>
                    </a:cubicBezTo>
                    <a:cubicBezTo>
                      <a:pt x="1822" y="1364"/>
                      <a:pt x="1822" y="1364"/>
                      <a:pt x="1822" y="1364"/>
                    </a:cubicBezTo>
                    <a:close/>
                    <a:moveTo>
                      <a:pt x="1607" y="111"/>
                    </a:moveTo>
                    <a:cubicBezTo>
                      <a:pt x="1568" y="111"/>
                      <a:pt x="1568" y="111"/>
                      <a:pt x="1568" y="111"/>
                    </a:cubicBezTo>
                    <a:cubicBezTo>
                      <a:pt x="1568" y="71"/>
                      <a:pt x="1568" y="71"/>
                      <a:pt x="1568" y="71"/>
                    </a:cubicBezTo>
                    <a:cubicBezTo>
                      <a:pt x="1607" y="71"/>
                      <a:pt x="1607" y="71"/>
                      <a:pt x="1607" y="71"/>
                    </a:cubicBezTo>
                    <a:cubicBezTo>
                      <a:pt x="1607" y="111"/>
                      <a:pt x="1607" y="111"/>
                      <a:pt x="1607" y="111"/>
                    </a:cubicBezTo>
                    <a:cubicBezTo>
                      <a:pt x="1607" y="111"/>
                      <a:pt x="1607" y="111"/>
                      <a:pt x="1607" y="111"/>
                    </a:cubicBezTo>
                    <a:close/>
                    <a:moveTo>
                      <a:pt x="1870" y="0"/>
                    </a:moveTo>
                    <a:cubicBezTo>
                      <a:pt x="24" y="0"/>
                      <a:pt x="24" y="0"/>
                      <a:pt x="24" y="0"/>
                    </a:cubicBezTo>
                    <a:cubicBezTo>
                      <a:pt x="8" y="0"/>
                      <a:pt x="0" y="8"/>
                      <a:pt x="0" y="24"/>
                    </a:cubicBezTo>
                    <a:cubicBezTo>
                      <a:pt x="0" y="159"/>
                      <a:pt x="0" y="159"/>
                      <a:pt x="0" y="159"/>
                    </a:cubicBezTo>
                    <a:cubicBezTo>
                      <a:pt x="0" y="175"/>
                      <a:pt x="8" y="182"/>
                      <a:pt x="24" y="182"/>
                    </a:cubicBezTo>
                    <a:cubicBezTo>
                      <a:pt x="1870" y="182"/>
                      <a:pt x="1870" y="182"/>
                      <a:pt x="1870" y="182"/>
                    </a:cubicBezTo>
                    <a:cubicBezTo>
                      <a:pt x="1886" y="182"/>
                      <a:pt x="1894" y="175"/>
                      <a:pt x="1894" y="159"/>
                    </a:cubicBezTo>
                    <a:cubicBezTo>
                      <a:pt x="1894" y="24"/>
                      <a:pt x="1894" y="24"/>
                      <a:pt x="1894" y="24"/>
                    </a:cubicBezTo>
                    <a:cubicBezTo>
                      <a:pt x="1894" y="8"/>
                      <a:pt x="1886" y="0"/>
                      <a:pt x="1870" y="0"/>
                    </a:cubicBezTo>
                    <a:close/>
                    <a:moveTo>
                      <a:pt x="1504" y="127"/>
                    </a:moveTo>
                    <a:cubicBezTo>
                      <a:pt x="1416" y="127"/>
                      <a:pt x="1416" y="127"/>
                      <a:pt x="1416" y="127"/>
                    </a:cubicBezTo>
                    <a:cubicBezTo>
                      <a:pt x="1416" y="111"/>
                      <a:pt x="1416" y="111"/>
                      <a:pt x="1416" y="111"/>
                    </a:cubicBezTo>
                    <a:cubicBezTo>
                      <a:pt x="1504" y="111"/>
                      <a:pt x="1504" y="111"/>
                      <a:pt x="1504" y="111"/>
                    </a:cubicBezTo>
                    <a:cubicBezTo>
                      <a:pt x="1504" y="127"/>
                      <a:pt x="1504" y="127"/>
                      <a:pt x="1504" y="127"/>
                    </a:cubicBezTo>
                    <a:cubicBezTo>
                      <a:pt x="1504" y="127"/>
                      <a:pt x="1504" y="127"/>
                      <a:pt x="1504" y="127"/>
                    </a:cubicBezTo>
                    <a:close/>
                    <a:moveTo>
                      <a:pt x="1615" y="127"/>
                    </a:moveTo>
                    <a:cubicBezTo>
                      <a:pt x="1552" y="127"/>
                      <a:pt x="1552" y="127"/>
                      <a:pt x="1552" y="127"/>
                    </a:cubicBezTo>
                    <a:cubicBezTo>
                      <a:pt x="1552" y="56"/>
                      <a:pt x="1552" y="56"/>
                      <a:pt x="1552" y="56"/>
                    </a:cubicBezTo>
                    <a:cubicBezTo>
                      <a:pt x="1615" y="56"/>
                      <a:pt x="1615" y="56"/>
                      <a:pt x="1615" y="56"/>
                    </a:cubicBezTo>
                    <a:cubicBezTo>
                      <a:pt x="1615" y="127"/>
                      <a:pt x="1615" y="127"/>
                      <a:pt x="1615" y="127"/>
                    </a:cubicBezTo>
                    <a:cubicBezTo>
                      <a:pt x="1615" y="127"/>
                      <a:pt x="1615" y="127"/>
                      <a:pt x="1615" y="127"/>
                    </a:cubicBezTo>
                    <a:close/>
                    <a:moveTo>
                      <a:pt x="1774" y="127"/>
                    </a:moveTo>
                    <a:cubicBezTo>
                      <a:pt x="1751" y="127"/>
                      <a:pt x="1751" y="127"/>
                      <a:pt x="1751" y="127"/>
                    </a:cubicBezTo>
                    <a:cubicBezTo>
                      <a:pt x="1735" y="111"/>
                      <a:pt x="1735" y="111"/>
                      <a:pt x="1735" y="111"/>
                    </a:cubicBezTo>
                    <a:cubicBezTo>
                      <a:pt x="1727" y="103"/>
                      <a:pt x="1727" y="103"/>
                      <a:pt x="1727" y="103"/>
                    </a:cubicBezTo>
                    <a:cubicBezTo>
                      <a:pt x="1703" y="127"/>
                      <a:pt x="1703" y="127"/>
                      <a:pt x="1703" y="127"/>
                    </a:cubicBezTo>
                    <a:cubicBezTo>
                      <a:pt x="1703" y="127"/>
                      <a:pt x="1703" y="127"/>
                      <a:pt x="1703" y="127"/>
                    </a:cubicBezTo>
                    <a:cubicBezTo>
                      <a:pt x="1679" y="127"/>
                      <a:pt x="1679" y="127"/>
                      <a:pt x="1679" y="127"/>
                    </a:cubicBezTo>
                    <a:cubicBezTo>
                      <a:pt x="1711" y="87"/>
                      <a:pt x="1711" y="87"/>
                      <a:pt x="1711" y="87"/>
                    </a:cubicBezTo>
                    <a:cubicBezTo>
                      <a:pt x="1679" y="56"/>
                      <a:pt x="1679" y="56"/>
                      <a:pt x="1679" y="56"/>
                    </a:cubicBezTo>
                    <a:cubicBezTo>
                      <a:pt x="1703" y="56"/>
                      <a:pt x="1703" y="56"/>
                      <a:pt x="1703" y="56"/>
                    </a:cubicBezTo>
                    <a:cubicBezTo>
                      <a:pt x="1727" y="79"/>
                      <a:pt x="1727" y="79"/>
                      <a:pt x="1727" y="79"/>
                    </a:cubicBezTo>
                    <a:cubicBezTo>
                      <a:pt x="1751" y="56"/>
                      <a:pt x="1751" y="56"/>
                      <a:pt x="1751" y="56"/>
                    </a:cubicBezTo>
                    <a:cubicBezTo>
                      <a:pt x="1774" y="56"/>
                      <a:pt x="1774" y="56"/>
                      <a:pt x="1774" y="56"/>
                    </a:cubicBezTo>
                    <a:cubicBezTo>
                      <a:pt x="1735" y="87"/>
                      <a:pt x="1735" y="87"/>
                      <a:pt x="1735" y="87"/>
                    </a:cubicBezTo>
                    <a:cubicBezTo>
                      <a:pt x="1774" y="127"/>
                      <a:pt x="1774" y="127"/>
                      <a:pt x="1774" y="127"/>
                    </a:cubicBezTo>
                    <a:cubicBezTo>
                      <a:pt x="1774" y="127"/>
                      <a:pt x="1774" y="127"/>
                      <a:pt x="1774" y="1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26"/>
              <p:cNvSpPr>
                <a:spLocks noEditPoints="1"/>
              </p:cNvSpPr>
              <p:nvPr/>
            </p:nvSpPr>
            <p:spPr bwMode="auto">
              <a:xfrm>
                <a:off x="6522720" y="4786267"/>
                <a:ext cx="283207" cy="31319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graphicFrame>
        <p:nvGraphicFramePr>
          <p:cNvPr id="136" name="Table"/>
          <p:cNvGraphicFramePr>
            <a:graphicFrameLocks noGrp="1"/>
          </p:cNvGraphicFramePr>
          <p:nvPr>
            <p:extLst>
              <p:ext uri="{D42A27DB-BD31-4B8C-83A1-F6EECF244321}">
                <p14:modId xmlns:p14="http://schemas.microsoft.com/office/powerpoint/2010/main" val="1010995110"/>
              </p:ext>
            </p:extLst>
          </p:nvPr>
        </p:nvGraphicFramePr>
        <p:xfrm>
          <a:off x="8796565" y="1889964"/>
          <a:ext cx="2035672" cy="1149640"/>
        </p:xfrm>
        <a:graphic>
          <a:graphicData uri="http://schemas.openxmlformats.org/drawingml/2006/table">
            <a:tbl>
              <a:tblPr firstRow="1" bandRow="1">
                <a:tableStyleId>{5C22544A-7EE6-4342-B048-85BDC9FD1C3A}</a:tableStyleId>
              </a:tblPr>
              <a:tblGrid>
                <a:gridCol w="498768">
                  <a:extLst>
                    <a:ext uri="{9D8B030D-6E8A-4147-A177-3AD203B41FA5}">
                      <a16:colId xmlns:a16="http://schemas.microsoft.com/office/drawing/2014/main" val="3489962058"/>
                    </a:ext>
                  </a:extLst>
                </a:gridCol>
                <a:gridCol w="492463">
                  <a:extLst>
                    <a:ext uri="{9D8B030D-6E8A-4147-A177-3AD203B41FA5}">
                      <a16:colId xmlns:a16="http://schemas.microsoft.com/office/drawing/2014/main" val="1269965265"/>
                    </a:ext>
                  </a:extLst>
                </a:gridCol>
                <a:gridCol w="499276">
                  <a:extLst>
                    <a:ext uri="{9D8B030D-6E8A-4147-A177-3AD203B41FA5}">
                      <a16:colId xmlns:a16="http://schemas.microsoft.com/office/drawing/2014/main" val="581447776"/>
                    </a:ext>
                  </a:extLst>
                </a:gridCol>
                <a:gridCol w="545165">
                  <a:extLst>
                    <a:ext uri="{9D8B030D-6E8A-4147-A177-3AD203B41FA5}">
                      <a16:colId xmlns:a16="http://schemas.microsoft.com/office/drawing/2014/main" val="2627796514"/>
                    </a:ext>
                  </a:extLst>
                </a:gridCol>
              </a:tblGrid>
              <a:tr h="124662">
                <a:tc>
                  <a:txBody>
                    <a:bodyPr/>
                    <a:lstStyle/>
                    <a:p>
                      <a:endParaRPr lang="en-US" sz="800" dirty="0">
                        <a:solidFill>
                          <a:srgbClr val="000000"/>
                        </a:solidFill>
                      </a:endParaRPr>
                    </a:p>
                  </a:txBody>
                  <a:tcPr marL="43571" marR="43571" marT="0" marB="21785">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2"/>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2"/>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2"/>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4145231047"/>
                  </a:ext>
                </a:extLst>
              </a:tr>
              <a:tr h="124662">
                <a:tc>
                  <a:txBody>
                    <a:bodyPr/>
                    <a:lstStyle/>
                    <a:p>
                      <a:endParaRPr lang="en-US" sz="800" dirty="0">
                        <a:solidFill>
                          <a:srgbClr val="000000"/>
                        </a:solidFill>
                      </a:endParaRPr>
                    </a:p>
                  </a:txBody>
                  <a:tcPr marL="43571" marR="43571" marT="0" marB="21785">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36228520"/>
                  </a:ext>
                </a:extLst>
              </a:tr>
              <a:tr h="124662">
                <a:tc>
                  <a:txBody>
                    <a:bodyPr/>
                    <a:lstStyle/>
                    <a:p>
                      <a:endParaRPr lang="en-US" sz="800" dirty="0">
                        <a:solidFill>
                          <a:srgbClr val="000000"/>
                        </a:solidFill>
                      </a:endParaRPr>
                    </a:p>
                  </a:txBody>
                  <a:tcPr marL="43571" marR="43571" marT="0" marB="21785">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350070964"/>
                  </a:ext>
                </a:extLst>
              </a:tr>
              <a:tr h="124662">
                <a:tc>
                  <a:txBody>
                    <a:bodyPr/>
                    <a:lstStyle/>
                    <a:p>
                      <a:endParaRPr lang="en-US" sz="800" dirty="0">
                        <a:solidFill>
                          <a:srgbClr val="000000"/>
                        </a:solidFill>
                      </a:endParaRPr>
                    </a:p>
                  </a:txBody>
                  <a:tcPr marL="43571" marR="43571" marT="0" marB="21785">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3518824"/>
                  </a:ext>
                </a:extLst>
              </a:tr>
              <a:tr h="124662">
                <a:tc>
                  <a:txBody>
                    <a:bodyPr/>
                    <a:lstStyle/>
                    <a:p>
                      <a:endParaRPr lang="en-US" sz="800" dirty="0">
                        <a:solidFill>
                          <a:srgbClr val="000000"/>
                        </a:solidFill>
                      </a:endParaRPr>
                    </a:p>
                  </a:txBody>
                  <a:tcPr marL="43571" marR="43571" marT="0" marB="21785">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81631347"/>
                  </a:ext>
                </a:extLst>
              </a:tr>
              <a:tr h="124662">
                <a:tc>
                  <a:txBody>
                    <a:bodyPr/>
                    <a:lstStyle/>
                    <a:p>
                      <a:endParaRPr lang="en-US" sz="800" dirty="0">
                        <a:solidFill>
                          <a:srgbClr val="000000"/>
                        </a:solidFill>
                      </a:endParaRPr>
                    </a:p>
                  </a:txBody>
                  <a:tcPr marL="43571" marR="43571" marT="0" marB="21785">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3842159"/>
                  </a:ext>
                </a:extLst>
              </a:tr>
              <a:tr h="124662">
                <a:tc>
                  <a:txBody>
                    <a:bodyPr/>
                    <a:lstStyle/>
                    <a:p>
                      <a:endParaRPr lang="en-US" sz="800" dirty="0">
                        <a:solidFill>
                          <a:srgbClr val="000000"/>
                        </a:solidFill>
                      </a:endParaRPr>
                    </a:p>
                  </a:txBody>
                  <a:tcPr marL="43571" marR="43571" marT="0" marB="21785">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57450833"/>
                  </a:ext>
                </a:extLst>
              </a:tr>
              <a:tr h="119416">
                <a:tc>
                  <a:txBody>
                    <a:bodyPr/>
                    <a:lstStyle/>
                    <a:p>
                      <a:endParaRPr lang="en-US" sz="800" dirty="0">
                        <a:solidFill>
                          <a:srgbClr val="000000"/>
                        </a:solidFill>
                      </a:endParaRPr>
                    </a:p>
                  </a:txBody>
                  <a:tcPr marL="43571" marR="43571" marT="0" marB="21785">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endParaRPr lang="en-US" sz="800" dirty="0">
                        <a:solidFill>
                          <a:srgbClr val="000000"/>
                        </a:solidFill>
                      </a:endParaRPr>
                    </a:p>
                  </a:txBody>
                  <a:tcPr marL="43571" marR="43571" marT="0" marB="21785">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226281464"/>
                  </a:ext>
                </a:extLst>
              </a:tr>
            </a:tbl>
          </a:graphicData>
        </a:graphic>
      </p:graphicFrame>
      <p:grpSp>
        <p:nvGrpSpPr>
          <p:cNvPr id="199" name="Group 198"/>
          <p:cNvGrpSpPr/>
          <p:nvPr/>
        </p:nvGrpSpPr>
        <p:grpSpPr>
          <a:xfrm>
            <a:off x="4232568" y="1211263"/>
            <a:ext cx="3945125" cy="2505456"/>
            <a:chOff x="4232568" y="1211263"/>
            <a:chExt cx="3945125" cy="2505456"/>
          </a:xfrm>
        </p:grpSpPr>
        <p:sp>
          <p:nvSpPr>
            <p:cNvPr id="149" name="Rectangle 148"/>
            <p:cNvSpPr/>
            <p:nvPr/>
          </p:nvSpPr>
          <p:spPr bwMode="auto">
            <a:xfrm>
              <a:off x="4232568" y="1211263"/>
              <a:ext cx="3945125" cy="250545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548640" tIns="91440" rIns="0" bIns="46637" numCol="1" rtlCol="0" anchor="t" anchorCtr="0" compatLnSpc="1">
              <a:prstTxWarp prst="textNoShape">
                <a:avLst/>
              </a:prstTxWarp>
            </a:bodyPr>
            <a:lstStyle/>
            <a:p>
              <a:pPr defTabSz="932472" fontAlgn="base">
                <a:spcBef>
                  <a:spcPct val="0"/>
                </a:spcBef>
                <a:spcAft>
                  <a:spcPct val="0"/>
                </a:spcAft>
              </a:pPr>
              <a:r>
                <a:rPr lang="en-US" sz="1600" dirty="0" smtClean="0">
                  <a:gradFill>
                    <a:gsLst>
                      <a:gs pos="13274">
                        <a:schemeClr val="tx1"/>
                      </a:gs>
                      <a:gs pos="30000">
                        <a:schemeClr val="tx1"/>
                      </a:gs>
                    </a:gsLst>
                    <a:lin ang="5400000" scaled="0"/>
                  </a:gradFill>
                </a:rPr>
                <a:t>Provider-hosted add-ins</a:t>
              </a:r>
              <a:endParaRPr lang="en-US" sz="1600" dirty="0">
                <a:gradFill>
                  <a:gsLst>
                    <a:gs pos="13274">
                      <a:schemeClr val="tx1"/>
                    </a:gs>
                    <a:gs pos="30000">
                      <a:schemeClr val="tx1"/>
                    </a:gs>
                  </a:gsLst>
                  <a:lin ang="5400000" scaled="0"/>
                </a:gradFill>
              </a:endParaRPr>
            </a:p>
          </p:txBody>
        </p:sp>
        <p:sp>
          <p:nvSpPr>
            <p:cNvPr id="100" name="Oval 99"/>
            <p:cNvSpPr/>
            <p:nvPr/>
          </p:nvSpPr>
          <p:spPr bwMode="auto">
            <a:xfrm>
              <a:off x="4232568" y="1211263"/>
              <a:ext cx="438150" cy="43815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b="1" dirty="0" smtClean="0">
                  <a:gradFill>
                    <a:gsLst>
                      <a:gs pos="0">
                        <a:srgbClr val="FFFFFF"/>
                      </a:gs>
                      <a:gs pos="100000">
                        <a:srgbClr val="FFFFFF"/>
                      </a:gs>
                    </a:gsLst>
                    <a:lin ang="5400000" scaled="0"/>
                  </a:gradFill>
                </a:rPr>
                <a:t>2</a:t>
              </a:r>
              <a:endParaRPr lang="en-US" sz="1800" b="1" dirty="0">
                <a:gradFill>
                  <a:gsLst>
                    <a:gs pos="0">
                      <a:srgbClr val="FFFFFF"/>
                    </a:gs>
                    <a:gs pos="100000">
                      <a:srgbClr val="FFFFFF"/>
                    </a:gs>
                  </a:gsLst>
                  <a:lin ang="5400000" scaled="0"/>
                </a:gradFill>
              </a:endParaRPr>
            </a:p>
          </p:txBody>
        </p:sp>
        <p:pic>
          <p:nvPicPr>
            <p:cNvPr id="131" name="Picture 130"/>
            <p:cNvPicPr>
              <a:picLocks noChangeAspect="1"/>
            </p:cNvPicPr>
            <p:nvPr/>
          </p:nvPicPr>
          <p:blipFill rotWithShape="1">
            <a:blip r:embed="rId3"/>
            <a:srcRect r="16754" b="19034"/>
            <a:stretch/>
          </p:blipFill>
          <p:spPr>
            <a:xfrm>
              <a:off x="4375452" y="1939687"/>
              <a:ext cx="2716674" cy="1048610"/>
            </a:xfrm>
            <a:prstGeom prst="rect">
              <a:avLst/>
            </a:prstGeom>
            <a:ln w="19050">
              <a:solidFill>
                <a:schemeClr val="bg1">
                  <a:lumMod val="85000"/>
                </a:schemeClr>
              </a:solidFill>
            </a:ln>
          </p:spPr>
        </p:pic>
        <p:grpSp>
          <p:nvGrpSpPr>
            <p:cNvPr id="17" name="Group 16"/>
            <p:cNvGrpSpPr/>
            <p:nvPr/>
          </p:nvGrpSpPr>
          <p:grpSpPr>
            <a:xfrm>
              <a:off x="7208489" y="1949166"/>
              <a:ext cx="588123" cy="1039131"/>
              <a:chOff x="7208490" y="1949166"/>
              <a:chExt cx="474046" cy="837573"/>
            </a:xfrm>
            <a:solidFill>
              <a:schemeClr val="bg1">
                <a:lumMod val="65000"/>
              </a:schemeClr>
            </a:solidFill>
          </p:grpSpPr>
          <p:sp>
            <p:nvSpPr>
              <p:cNvPr id="132" name="Freeform 9"/>
              <p:cNvSpPr>
                <a:spLocks noEditPoints="1"/>
              </p:cNvSpPr>
              <p:nvPr/>
            </p:nvSpPr>
            <p:spPr bwMode="auto">
              <a:xfrm>
                <a:off x="7208490" y="1949166"/>
                <a:ext cx="474046" cy="359344"/>
              </a:xfrm>
              <a:custGeom>
                <a:avLst/>
                <a:gdLst>
                  <a:gd name="T0" fmla="*/ 1870 w 1894"/>
                  <a:gd name="T1" fmla="*/ 214 h 1435"/>
                  <a:gd name="T2" fmla="*/ 24 w 1894"/>
                  <a:gd name="T3" fmla="*/ 214 h 1435"/>
                  <a:gd name="T4" fmla="*/ 0 w 1894"/>
                  <a:gd name="T5" fmla="*/ 246 h 1435"/>
                  <a:gd name="T6" fmla="*/ 0 w 1894"/>
                  <a:gd name="T7" fmla="*/ 1404 h 1435"/>
                  <a:gd name="T8" fmla="*/ 24 w 1894"/>
                  <a:gd name="T9" fmla="*/ 1435 h 1435"/>
                  <a:gd name="T10" fmla="*/ 1870 w 1894"/>
                  <a:gd name="T11" fmla="*/ 1435 h 1435"/>
                  <a:gd name="T12" fmla="*/ 1894 w 1894"/>
                  <a:gd name="T13" fmla="*/ 1404 h 1435"/>
                  <a:gd name="T14" fmla="*/ 1894 w 1894"/>
                  <a:gd name="T15" fmla="*/ 246 h 1435"/>
                  <a:gd name="T16" fmla="*/ 1870 w 1894"/>
                  <a:gd name="T17" fmla="*/ 214 h 1435"/>
                  <a:gd name="T18" fmla="*/ 1822 w 1894"/>
                  <a:gd name="T19" fmla="*/ 1364 h 1435"/>
                  <a:gd name="T20" fmla="*/ 72 w 1894"/>
                  <a:gd name="T21" fmla="*/ 1364 h 1435"/>
                  <a:gd name="T22" fmla="*/ 72 w 1894"/>
                  <a:gd name="T23" fmla="*/ 293 h 1435"/>
                  <a:gd name="T24" fmla="*/ 1822 w 1894"/>
                  <a:gd name="T25" fmla="*/ 293 h 1435"/>
                  <a:gd name="T26" fmla="*/ 1822 w 1894"/>
                  <a:gd name="T27" fmla="*/ 1364 h 1435"/>
                  <a:gd name="T28" fmla="*/ 1822 w 1894"/>
                  <a:gd name="T29" fmla="*/ 1364 h 1435"/>
                  <a:gd name="T30" fmla="*/ 1607 w 1894"/>
                  <a:gd name="T31" fmla="*/ 111 h 1435"/>
                  <a:gd name="T32" fmla="*/ 1568 w 1894"/>
                  <a:gd name="T33" fmla="*/ 111 h 1435"/>
                  <a:gd name="T34" fmla="*/ 1568 w 1894"/>
                  <a:gd name="T35" fmla="*/ 71 h 1435"/>
                  <a:gd name="T36" fmla="*/ 1607 w 1894"/>
                  <a:gd name="T37" fmla="*/ 71 h 1435"/>
                  <a:gd name="T38" fmla="*/ 1607 w 1894"/>
                  <a:gd name="T39" fmla="*/ 111 h 1435"/>
                  <a:gd name="T40" fmla="*/ 1607 w 1894"/>
                  <a:gd name="T41" fmla="*/ 111 h 1435"/>
                  <a:gd name="T42" fmla="*/ 1870 w 1894"/>
                  <a:gd name="T43" fmla="*/ 0 h 1435"/>
                  <a:gd name="T44" fmla="*/ 24 w 1894"/>
                  <a:gd name="T45" fmla="*/ 0 h 1435"/>
                  <a:gd name="T46" fmla="*/ 0 w 1894"/>
                  <a:gd name="T47" fmla="*/ 24 h 1435"/>
                  <a:gd name="T48" fmla="*/ 0 w 1894"/>
                  <a:gd name="T49" fmla="*/ 159 h 1435"/>
                  <a:gd name="T50" fmla="*/ 24 w 1894"/>
                  <a:gd name="T51" fmla="*/ 182 h 1435"/>
                  <a:gd name="T52" fmla="*/ 1870 w 1894"/>
                  <a:gd name="T53" fmla="*/ 182 h 1435"/>
                  <a:gd name="T54" fmla="*/ 1894 w 1894"/>
                  <a:gd name="T55" fmla="*/ 159 h 1435"/>
                  <a:gd name="T56" fmla="*/ 1894 w 1894"/>
                  <a:gd name="T57" fmla="*/ 24 h 1435"/>
                  <a:gd name="T58" fmla="*/ 1870 w 1894"/>
                  <a:gd name="T59" fmla="*/ 0 h 1435"/>
                  <a:gd name="T60" fmla="*/ 1504 w 1894"/>
                  <a:gd name="T61" fmla="*/ 127 h 1435"/>
                  <a:gd name="T62" fmla="*/ 1416 w 1894"/>
                  <a:gd name="T63" fmla="*/ 127 h 1435"/>
                  <a:gd name="T64" fmla="*/ 1416 w 1894"/>
                  <a:gd name="T65" fmla="*/ 111 h 1435"/>
                  <a:gd name="T66" fmla="*/ 1504 w 1894"/>
                  <a:gd name="T67" fmla="*/ 111 h 1435"/>
                  <a:gd name="T68" fmla="*/ 1504 w 1894"/>
                  <a:gd name="T69" fmla="*/ 127 h 1435"/>
                  <a:gd name="T70" fmla="*/ 1504 w 1894"/>
                  <a:gd name="T71" fmla="*/ 127 h 1435"/>
                  <a:gd name="T72" fmla="*/ 1615 w 1894"/>
                  <a:gd name="T73" fmla="*/ 127 h 1435"/>
                  <a:gd name="T74" fmla="*/ 1552 w 1894"/>
                  <a:gd name="T75" fmla="*/ 127 h 1435"/>
                  <a:gd name="T76" fmla="*/ 1552 w 1894"/>
                  <a:gd name="T77" fmla="*/ 56 h 1435"/>
                  <a:gd name="T78" fmla="*/ 1615 w 1894"/>
                  <a:gd name="T79" fmla="*/ 56 h 1435"/>
                  <a:gd name="T80" fmla="*/ 1615 w 1894"/>
                  <a:gd name="T81" fmla="*/ 127 h 1435"/>
                  <a:gd name="T82" fmla="*/ 1615 w 1894"/>
                  <a:gd name="T83" fmla="*/ 127 h 1435"/>
                  <a:gd name="T84" fmla="*/ 1774 w 1894"/>
                  <a:gd name="T85" fmla="*/ 127 h 1435"/>
                  <a:gd name="T86" fmla="*/ 1751 w 1894"/>
                  <a:gd name="T87" fmla="*/ 127 h 1435"/>
                  <a:gd name="T88" fmla="*/ 1735 w 1894"/>
                  <a:gd name="T89" fmla="*/ 111 h 1435"/>
                  <a:gd name="T90" fmla="*/ 1727 w 1894"/>
                  <a:gd name="T91" fmla="*/ 103 h 1435"/>
                  <a:gd name="T92" fmla="*/ 1703 w 1894"/>
                  <a:gd name="T93" fmla="*/ 127 h 1435"/>
                  <a:gd name="T94" fmla="*/ 1703 w 1894"/>
                  <a:gd name="T95" fmla="*/ 127 h 1435"/>
                  <a:gd name="T96" fmla="*/ 1679 w 1894"/>
                  <a:gd name="T97" fmla="*/ 127 h 1435"/>
                  <a:gd name="T98" fmla="*/ 1711 w 1894"/>
                  <a:gd name="T99" fmla="*/ 87 h 1435"/>
                  <a:gd name="T100" fmla="*/ 1679 w 1894"/>
                  <a:gd name="T101" fmla="*/ 56 h 1435"/>
                  <a:gd name="T102" fmla="*/ 1703 w 1894"/>
                  <a:gd name="T103" fmla="*/ 56 h 1435"/>
                  <a:gd name="T104" fmla="*/ 1727 w 1894"/>
                  <a:gd name="T105" fmla="*/ 79 h 1435"/>
                  <a:gd name="T106" fmla="*/ 1751 w 1894"/>
                  <a:gd name="T107" fmla="*/ 56 h 1435"/>
                  <a:gd name="T108" fmla="*/ 1774 w 1894"/>
                  <a:gd name="T109" fmla="*/ 56 h 1435"/>
                  <a:gd name="T110" fmla="*/ 1735 w 1894"/>
                  <a:gd name="T111" fmla="*/ 87 h 1435"/>
                  <a:gd name="T112" fmla="*/ 1774 w 1894"/>
                  <a:gd name="T113" fmla="*/ 127 h 1435"/>
                  <a:gd name="T114" fmla="*/ 1774 w 1894"/>
                  <a:gd name="T115" fmla="*/ 127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94" h="1435">
                    <a:moveTo>
                      <a:pt x="1870" y="214"/>
                    </a:moveTo>
                    <a:cubicBezTo>
                      <a:pt x="24" y="214"/>
                      <a:pt x="24" y="214"/>
                      <a:pt x="24" y="214"/>
                    </a:cubicBezTo>
                    <a:cubicBezTo>
                      <a:pt x="8" y="214"/>
                      <a:pt x="0" y="230"/>
                      <a:pt x="0" y="246"/>
                    </a:cubicBezTo>
                    <a:cubicBezTo>
                      <a:pt x="0" y="1404"/>
                      <a:pt x="0" y="1404"/>
                      <a:pt x="0" y="1404"/>
                    </a:cubicBezTo>
                    <a:cubicBezTo>
                      <a:pt x="0" y="1420"/>
                      <a:pt x="8" y="1435"/>
                      <a:pt x="24" y="1435"/>
                    </a:cubicBezTo>
                    <a:cubicBezTo>
                      <a:pt x="1870" y="1435"/>
                      <a:pt x="1870" y="1435"/>
                      <a:pt x="1870" y="1435"/>
                    </a:cubicBezTo>
                    <a:cubicBezTo>
                      <a:pt x="1886" y="1435"/>
                      <a:pt x="1894" y="1420"/>
                      <a:pt x="1894" y="1404"/>
                    </a:cubicBezTo>
                    <a:cubicBezTo>
                      <a:pt x="1894" y="246"/>
                      <a:pt x="1894" y="246"/>
                      <a:pt x="1894" y="246"/>
                    </a:cubicBezTo>
                    <a:cubicBezTo>
                      <a:pt x="1894" y="230"/>
                      <a:pt x="1886" y="214"/>
                      <a:pt x="1870" y="214"/>
                    </a:cubicBezTo>
                    <a:close/>
                    <a:moveTo>
                      <a:pt x="1822" y="1364"/>
                    </a:moveTo>
                    <a:cubicBezTo>
                      <a:pt x="72" y="1364"/>
                      <a:pt x="72" y="1364"/>
                      <a:pt x="72" y="1364"/>
                    </a:cubicBezTo>
                    <a:cubicBezTo>
                      <a:pt x="72" y="293"/>
                      <a:pt x="72" y="293"/>
                      <a:pt x="72" y="293"/>
                    </a:cubicBezTo>
                    <a:cubicBezTo>
                      <a:pt x="1822" y="293"/>
                      <a:pt x="1822" y="293"/>
                      <a:pt x="1822" y="293"/>
                    </a:cubicBezTo>
                    <a:cubicBezTo>
                      <a:pt x="1822" y="1364"/>
                      <a:pt x="1822" y="1364"/>
                      <a:pt x="1822" y="1364"/>
                    </a:cubicBezTo>
                    <a:cubicBezTo>
                      <a:pt x="1822" y="1364"/>
                      <a:pt x="1822" y="1364"/>
                      <a:pt x="1822" y="1364"/>
                    </a:cubicBezTo>
                    <a:close/>
                    <a:moveTo>
                      <a:pt x="1607" y="111"/>
                    </a:moveTo>
                    <a:cubicBezTo>
                      <a:pt x="1568" y="111"/>
                      <a:pt x="1568" y="111"/>
                      <a:pt x="1568" y="111"/>
                    </a:cubicBezTo>
                    <a:cubicBezTo>
                      <a:pt x="1568" y="71"/>
                      <a:pt x="1568" y="71"/>
                      <a:pt x="1568" y="71"/>
                    </a:cubicBezTo>
                    <a:cubicBezTo>
                      <a:pt x="1607" y="71"/>
                      <a:pt x="1607" y="71"/>
                      <a:pt x="1607" y="71"/>
                    </a:cubicBezTo>
                    <a:cubicBezTo>
                      <a:pt x="1607" y="111"/>
                      <a:pt x="1607" y="111"/>
                      <a:pt x="1607" y="111"/>
                    </a:cubicBezTo>
                    <a:cubicBezTo>
                      <a:pt x="1607" y="111"/>
                      <a:pt x="1607" y="111"/>
                      <a:pt x="1607" y="111"/>
                    </a:cubicBezTo>
                    <a:close/>
                    <a:moveTo>
                      <a:pt x="1870" y="0"/>
                    </a:moveTo>
                    <a:cubicBezTo>
                      <a:pt x="24" y="0"/>
                      <a:pt x="24" y="0"/>
                      <a:pt x="24" y="0"/>
                    </a:cubicBezTo>
                    <a:cubicBezTo>
                      <a:pt x="8" y="0"/>
                      <a:pt x="0" y="8"/>
                      <a:pt x="0" y="24"/>
                    </a:cubicBezTo>
                    <a:cubicBezTo>
                      <a:pt x="0" y="159"/>
                      <a:pt x="0" y="159"/>
                      <a:pt x="0" y="159"/>
                    </a:cubicBezTo>
                    <a:cubicBezTo>
                      <a:pt x="0" y="175"/>
                      <a:pt x="8" y="182"/>
                      <a:pt x="24" y="182"/>
                    </a:cubicBezTo>
                    <a:cubicBezTo>
                      <a:pt x="1870" y="182"/>
                      <a:pt x="1870" y="182"/>
                      <a:pt x="1870" y="182"/>
                    </a:cubicBezTo>
                    <a:cubicBezTo>
                      <a:pt x="1886" y="182"/>
                      <a:pt x="1894" y="175"/>
                      <a:pt x="1894" y="159"/>
                    </a:cubicBezTo>
                    <a:cubicBezTo>
                      <a:pt x="1894" y="24"/>
                      <a:pt x="1894" y="24"/>
                      <a:pt x="1894" y="24"/>
                    </a:cubicBezTo>
                    <a:cubicBezTo>
                      <a:pt x="1894" y="8"/>
                      <a:pt x="1886" y="0"/>
                      <a:pt x="1870" y="0"/>
                    </a:cubicBezTo>
                    <a:close/>
                    <a:moveTo>
                      <a:pt x="1504" y="127"/>
                    </a:moveTo>
                    <a:cubicBezTo>
                      <a:pt x="1416" y="127"/>
                      <a:pt x="1416" y="127"/>
                      <a:pt x="1416" y="127"/>
                    </a:cubicBezTo>
                    <a:cubicBezTo>
                      <a:pt x="1416" y="111"/>
                      <a:pt x="1416" y="111"/>
                      <a:pt x="1416" y="111"/>
                    </a:cubicBezTo>
                    <a:cubicBezTo>
                      <a:pt x="1504" y="111"/>
                      <a:pt x="1504" y="111"/>
                      <a:pt x="1504" y="111"/>
                    </a:cubicBezTo>
                    <a:cubicBezTo>
                      <a:pt x="1504" y="127"/>
                      <a:pt x="1504" y="127"/>
                      <a:pt x="1504" y="127"/>
                    </a:cubicBezTo>
                    <a:cubicBezTo>
                      <a:pt x="1504" y="127"/>
                      <a:pt x="1504" y="127"/>
                      <a:pt x="1504" y="127"/>
                    </a:cubicBezTo>
                    <a:close/>
                    <a:moveTo>
                      <a:pt x="1615" y="127"/>
                    </a:moveTo>
                    <a:cubicBezTo>
                      <a:pt x="1552" y="127"/>
                      <a:pt x="1552" y="127"/>
                      <a:pt x="1552" y="127"/>
                    </a:cubicBezTo>
                    <a:cubicBezTo>
                      <a:pt x="1552" y="56"/>
                      <a:pt x="1552" y="56"/>
                      <a:pt x="1552" y="56"/>
                    </a:cubicBezTo>
                    <a:cubicBezTo>
                      <a:pt x="1615" y="56"/>
                      <a:pt x="1615" y="56"/>
                      <a:pt x="1615" y="56"/>
                    </a:cubicBezTo>
                    <a:cubicBezTo>
                      <a:pt x="1615" y="127"/>
                      <a:pt x="1615" y="127"/>
                      <a:pt x="1615" y="127"/>
                    </a:cubicBezTo>
                    <a:cubicBezTo>
                      <a:pt x="1615" y="127"/>
                      <a:pt x="1615" y="127"/>
                      <a:pt x="1615" y="127"/>
                    </a:cubicBezTo>
                    <a:close/>
                    <a:moveTo>
                      <a:pt x="1774" y="127"/>
                    </a:moveTo>
                    <a:cubicBezTo>
                      <a:pt x="1751" y="127"/>
                      <a:pt x="1751" y="127"/>
                      <a:pt x="1751" y="127"/>
                    </a:cubicBezTo>
                    <a:cubicBezTo>
                      <a:pt x="1735" y="111"/>
                      <a:pt x="1735" y="111"/>
                      <a:pt x="1735" y="111"/>
                    </a:cubicBezTo>
                    <a:cubicBezTo>
                      <a:pt x="1727" y="103"/>
                      <a:pt x="1727" y="103"/>
                      <a:pt x="1727" y="103"/>
                    </a:cubicBezTo>
                    <a:cubicBezTo>
                      <a:pt x="1703" y="127"/>
                      <a:pt x="1703" y="127"/>
                      <a:pt x="1703" y="127"/>
                    </a:cubicBezTo>
                    <a:cubicBezTo>
                      <a:pt x="1703" y="127"/>
                      <a:pt x="1703" y="127"/>
                      <a:pt x="1703" y="127"/>
                    </a:cubicBezTo>
                    <a:cubicBezTo>
                      <a:pt x="1679" y="127"/>
                      <a:pt x="1679" y="127"/>
                      <a:pt x="1679" y="127"/>
                    </a:cubicBezTo>
                    <a:cubicBezTo>
                      <a:pt x="1711" y="87"/>
                      <a:pt x="1711" y="87"/>
                      <a:pt x="1711" y="87"/>
                    </a:cubicBezTo>
                    <a:cubicBezTo>
                      <a:pt x="1679" y="56"/>
                      <a:pt x="1679" y="56"/>
                      <a:pt x="1679" y="56"/>
                    </a:cubicBezTo>
                    <a:cubicBezTo>
                      <a:pt x="1703" y="56"/>
                      <a:pt x="1703" y="56"/>
                      <a:pt x="1703" y="56"/>
                    </a:cubicBezTo>
                    <a:cubicBezTo>
                      <a:pt x="1727" y="79"/>
                      <a:pt x="1727" y="79"/>
                      <a:pt x="1727" y="79"/>
                    </a:cubicBezTo>
                    <a:cubicBezTo>
                      <a:pt x="1751" y="56"/>
                      <a:pt x="1751" y="56"/>
                      <a:pt x="1751" y="56"/>
                    </a:cubicBezTo>
                    <a:cubicBezTo>
                      <a:pt x="1774" y="56"/>
                      <a:pt x="1774" y="56"/>
                      <a:pt x="1774" y="56"/>
                    </a:cubicBezTo>
                    <a:cubicBezTo>
                      <a:pt x="1735" y="87"/>
                      <a:pt x="1735" y="87"/>
                      <a:pt x="1735" y="87"/>
                    </a:cubicBezTo>
                    <a:cubicBezTo>
                      <a:pt x="1774" y="127"/>
                      <a:pt x="1774" y="127"/>
                      <a:pt x="1774" y="127"/>
                    </a:cubicBezTo>
                    <a:cubicBezTo>
                      <a:pt x="1774" y="127"/>
                      <a:pt x="1774" y="127"/>
                      <a:pt x="1774"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9"/>
              <p:cNvSpPr>
                <a:spLocks noEditPoints="1"/>
              </p:cNvSpPr>
              <p:nvPr/>
            </p:nvSpPr>
            <p:spPr bwMode="auto">
              <a:xfrm>
                <a:off x="7208490" y="2427395"/>
                <a:ext cx="474046" cy="359344"/>
              </a:xfrm>
              <a:custGeom>
                <a:avLst/>
                <a:gdLst>
                  <a:gd name="T0" fmla="*/ 1870 w 1894"/>
                  <a:gd name="T1" fmla="*/ 214 h 1435"/>
                  <a:gd name="T2" fmla="*/ 24 w 1894"/>
                  <a:gd name="T3" fmla="*/ 214 h 1435"/>
                  <a:gd name="T4" fmla="*/ 0 w 1894"/>
                  <a:gd name="T5" fmla="*/ 246 h 1435"/>
                  <a:gd name="T6" fmla="*/ 0 w 1894"/>
                  <a:gd name="T7" fmla="*/ 1404 h 1435"/>
                  <a:gd name="T8" fmla="*/ 24 w 1894"/>
                  <a:gd name="T9" fmla="*/ 1435 h 1435"/>
                  <a:gd name="T10" fmla="*/ 1870 w 1894"/>
                  <a:gd name="T11" fmla="*/ 1435 h 1435"/>
                  <a:gd name="T12" fmla="*/ 1894 w 1894"/>
                  <a:gd name="T13" fmla="*/ 1404 h 1435"/>
                  <a:gd name="T14" fmla="*/ 1894 w 1894"/>
                  <a:gd name="T15" fmla="*/ 246 h 1435"/>
                  <a:gd name="T16" fmla="*/ 1870 w 1894"/>
                  <a:gd name="T17" fmla="*/ 214 h 1435"/>
                  <a:gd name="T18" fmla="*/ 1822 w 1894"/>
                  <a:gd name="T19" fmla="*/ 1364 h 1435"/>
                  <a:gd name="T20" fmla="*/ 72 w 1894"/>
                  <a:gd name="T21" fmla="*/ 1364 h 1435"/>
                  <a:gd name="T22" fmla="*/ 72 w 1894"/>
                  <a:gd name="T23" fmla="*/ 293 h 1435"/>
                  <a:gd name="T24" fmla="*/ 1822 w 1894"/>
                  <a:gd name="T25" fmla="*/ 293 h 1435"/>
                  <a:gd name="T26" fmla="*/ 1822 w 1894"/>
                  <a:gd name="T27" fmla="*/ 1364 h 1435"/>
                  <a:gd name="T28" fmla="*/ 1822 w 1894"/>
                  <a:gd name="T29" fmla="*/ 1364 h 1435"/>
                  <a:gd name="T30" fmla="*/ 1607 w 1894"/>
                  <a:gd name="T31" fmla="*/ 111 h 1435"/>
                  <a:gd name="T32" fmla="*/ 1568 w 1894"/>
                  <a:gd name="T33" fmla="*/ 111 h 1435"/>
                  <a:gd name="T34" fmla="*/ 1568 w 1894"/>
                  <a:gd name="T35" fmla="*/ 71 h 1435"/>
                  <a:gd name="T36" fmla="*/ 1607 w 1894"/>
                  <a:gd name="T37" fmla="*/ 71 h 1435"/>
                  <a:gd name="T38" fmla="*/ 1607 w 1894"/>
                  <a:gd name="T39" fmla="*/ 111 h 1435"/>
                  <a:gd name="T40" fmla="*/ 1607 w 1894"/>
                  <a:gd name="T41" fmla="*/ 111 h 1435"/>
                  <a:gd name="T42" fmla="*/ 1870 w 1894"/>
                  <a:gd name="T43" fmla="*/ 0 h 1435"/>
                  <a:gd name="T44" fmla="*/ 24 w 1894"/>
                  <a:gd name="T45" fmla="*/ 0 h 1435"/>
                  <a:gd name="T46" fmla="*/ 0 w 1894"/>
                  <a:gd name="T47" fmla="*/ 24 h 1435"/>
                  <a:gd name="T48" fmla="*/ 0 w 1894"/>
                  <a:gd name="T49" fmla="*/ 159 h 1435"/>
                  <a:gd name="T50" fmla="*/ 24 w 1894"/>
                  <a:gd name="T51" fmla="*/ 182 h 1435"/>
                  <a:gd name="T52" fmla="*/ 1870 w 1894"/>
                  <a:gd name="T53" fmla="*/ 182 h 1435"/>
                  <a:gd name="T54" fmla="*/ 1894 w 1894"/>
                  <a:gd name="T55" fmla="*/ 159 h 1435"/>
                  <a:gd name="T56" fmla="*/ 1894 w 1894"/>
                  <a:gd name="T57" fmla="*/ 24 h 1435"/>
                  <a:gd name="T58" fmla="*/ 1870 w 1894"/>
                  <a:gd name="T59" fmla="*/ 0 h 1435"/>
                  <a:gd name="T60" fmla="*/ 1504 w 1894"/>
                  <a:gd name="T61" fmla="*/ 127 h 1435"/>
                  <a:gd name="T62" fmla="*/ 1416 w 1894"/>
                  <a:gd name="T63" fmla="*/ 127 h 1435"/>
                  <a:gd name="T64" fmla="*/ 1416 w 1894"/>
                  <a:gd name="T65" fmla="*/ 111 h 1435"/>
                  <a:gd name="T66" fmla="*/ 1504 w 1894"/>
                  <a:gd name="T67" fmla="*/ 111 h 1435"/>
                  <a:gd name="T68" fmla="*/ 1504 w 1894"/>
                  <a:gd name="T69" fmla="*/ 127 h 1435"/>
                  <a:gd name="T70" fmla="*/ 1504 w 1894"/>
                  <a:gd name="T71" fmla="*/ 127 h 1435"/>
                  <a:gd name="T72" fmla="*/ 1615 w 1894"/>
                  <a:gd name="T73" fmla="*/ 127 h 1435"/>
                  <a:gd name="T74" fmla="*/ 1552 w 1894"/>
                  <a:gd name="T75" fmla="*/ 127 h 1435"/>
                  <a:gd name="T76" fmla="*/ 1552 w 1894"/>
                  <a:gd name="T77" fmla="*/ 56 h 1435"/>
                  <a:gd name="T78" fmla="*/ 1615 w 1894"/>
                  <a:gd name="T79" fmla="*/ 56 h 1435"/>
                  <a:gd name="T80" fmla="*/ 1615 w 1894"/>
                  <a:gd name="T81" fmla="*/ 127 h 1435"/>
                  <a:gd name="T82" fmla="*/ 1615 w 1894"/>
                  <a:gd name="T83" fmla="*/ 127 h 1435"/>
                  <a:gd name="T84" fmla="*/ 1774 w 1894"/>
                  <a:gd name="T85" fmla="*/ 127 h 1435"/>
                  <a:gd name="T86" fmla="*/ 1751 w 1894"/>
                  <a:gd name="T87" fmla="*/ 127 h 1435"/>
                  <a:gd name="T88" fmla="*/ 1735 w 1894"/>
                  <a:gd name="T89" fmla="*/ 111 h 1435"/>
                  <a:gd name="T90" fmla="*/ 1727 w 1894"/>
                  <a:gd name="T91" fmla="*/ 103 h 1435"/>
                  <a:gd name="T92" fmla="*/ 1703 w 1894"/>
                  <a:gd name="T93" fmla="*/ 127 h 1435"/>
                  <a:gd name="T94" fmla="*/ 1703 w 1894"/>
                  <a:gd name="T95" fmla="*/ 127 h 1435"/>
                  <a:gd name="T96" fmla="*/ 1679 w 1894"/>
                  <a:gd name="T97" fmla="*/ 127 h 1435"/>
                  <a:gd name="T98" fmla="*/ 1711 w 1894"/>
                  <a:gd name="T99" fmla="*/ 87 h 1435"/>
                  <a:gd name="T100" fmla="*/ 1679 w 1894"/>
                  <a:gd name="T101" fmla="*/ 56 h 1435"/>
                  <a:gd name="T102" fmla="*/ 1703 w 1894"/>
                  <a:gd name="T103" fmla="*/ 56 h 1435"/>
                  <a:gd name="T104" fmla="*/ 1727 w 1894"/>
                  <a:gd name="T105" fmla="*/ 79 h 1435"/>
                  <a:gd name="T106" fmla="*/ 1751 w 1894"/>
                  <a:gd name="T107" fmla="*/ 56 h 1435"/>
                  <a:gd name="T108" fmla="*/ 1774 w 1894"/>
                  <a:gd name="T109" fmla="*/ 56 h 1435"/>
                  <a:gd name="T110" fmla="*/ 1735 w 1894"/>
                  <a:gd name="T111" fmla="*/ 87 h 1435"/>
                  <a:gd name="T112" fmla="*/ 1774 w 1894"/>
                  <a:gd name="T113" fmla="*/ 127 h 1435"/>
                  <a:gd name="T114" fmla="*/ 1774 w 1894"/>
                  <a:gd name="T115" fmla="*/ 127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94" h="1435">
                    <a:moveTo>
                      <a:pt x="1870" y="214"/>
                    </a:moveTo>
                    <a:cubicBezTo>
                      <a:pt x="24" y="214"/>
                      <a:pt x="24" y="214"/>
                      <a:pt x="24" y="214"/>
                    </a:cubicBezTo>
                    <a:cubicBezTo>
                      <a:pt x="8" y="214"/>
                      <a:pt x="0" y="230"/>
                      <a:pt x="0" y="246"/>
                    </a:cubicBezTo>
                    <a:cubicBezTo>
                      <a:pt x="0" y="1404"/>
                      <a:pt x="0" y="1404"/>
                      <a:pt x="0" y="1404"/>
                    </a:cubicBezTo>
                    <a:cubicBezTo>
                      <a:pt x="0" y="1420"/>
                      <a:pt x="8" y="1435"/>
                      <a:pt x="24" y="1435"/>
                    </a:cubicBezTo>
                    <a:cubicBezTo>
                      <a:pt x="1870" y="1435"/>
                      <a:pt x="1870" y="1435"/>
                      <a:pt x="1870" y="1435"/>
                    </a:cubicBezTo>
                    <a:cubicBezTo>
                      <a:pt x="1886" y="1435"/>
                      <a:pt x="1894" y="1420"/>
                      <a:pt x="1894" y="1404"/>
                    </a:cubicBezTo>
                    <a:cubicBezTo>
                      <a:pt x="1894" y="246"/>
                      <a:pt x="1894" y="246"/>
                      <a:pt x="1894" y="246"/>
                    </a:cubicBezTo>
                    <a:cubicBezTo>
                      <a:pt x="1894" y="230"/>
                      <a:pt x="1886" y="214"/>
                      <a:pt x="1870" y="214"/>
                    </a:cubicBezTo>
                    <a:close/>
                    <a:moveTo>
                      <a:pt x="1822" y="1364"/>
                    </a:moveTo>
                    <a:cubicBezTo>
                      <a:pt x="72" y="1364"/>
                      <a:pt x="72" y="1364"/>
                      <a:pt x="72" y="1364"/>
                    </a:cubicBezTo>
                    <a:cubicBezTo>
                      <a:pt x="72" y="293"/>
                      <a:pt x="72" y="293"/>
                      <a:pt x="72" y="293"/>
                    </a:cubicBezTo>
                    <a:cubicBezTo>
                      <a:pt x="1822" y="293"/>
                      <a:pt x="1822" y="293"/>
                      <a:pt x="1822" y="293"/>
                    </a:cubicBezTo>
                    <a:cubicBezTo>
                      <a:pt x="1822" y="1364"/>
                      <a:pt x="1822" y="1364"/>
                      <a:pt x="1822" y="1364"/>
                    </a:cubicBezTo>
                    <a:cubicBezTo>
                      <a:pt x="1822" y="1364"/>
                      <a:pt x="1822" y="1364"/>
                      <a:pt x="1822" y="1364"/>
                    </a:cubicBezTo>
                    <a:close/>
                    <a:moveTo>
                      <a:pt x="1607" y="111"/>
                    </a:moveTo>
                    <a:cubicBezTo>
                      <a:pt x="1568" y="111"/>
                      <a:pt x="1568" y="111"/>
                      <a:pt x="1568" y="111"/>
                    </a:cubicBezTo>
                    <a:cubicBezTo>
                      <a:pt x="1568" y="71"/>
                      <a:pt x="1568" y="71"/>
                      <a:pt x="1568" y="71"/>
                    </a:cubicBezTo>
                    <a:cubicBezTo>
                      <a:pt x="1607" y="71"/>
                      <a:pt x="1607" y="71"/>
                      <a:pt x="1607" y="71"/>
                    </a:cubicBezTo>
                    <a:cubicBezTo>
                      <a:pt x="1607" y="111"/>
                      <a:pt x="1607" y="111"/>
                      <a:pt x="1607" y="111"/>
                    </a:cubicBezTo>
                    <a:cubicBezTo>
                      <a:pt x="1607" y="111"/>
                      <a:pt x="1607" y="111"/>
                      <a:pt x="1607" y="111"/>
                    </a:cubicBezTo>
                    <a:close/>
                    <a:moveTo>
                      <a:pt x="1870" y="0"/>
                    </a:moveTo>
                    <a:cubicBezTo>
                      <a:pt x="24" y="0"/>
                      <a:pt x="24" y="0"/>
                      <a:pt x="24" y="0"/>
                    </a:cubicBezTo>
                    <a:cubicBezTo>
                      <a:pt x="8" y="0"/>
                      <a:pt x="0" y="8"/>
                      <a:pt x="0" y="24"/>
                    </a:cubicBezTo>
                    <a:cubicBezTo>
                      <a:pt x="0" y="159"/>
                      <a:pt x="0" y="159"/>
                      <a:pt x="0" y="159"/>
                    </a:cubicBezTo>
                    <a:cubicBezTo>
                      <a:pt x="0" y="175"/>
                      <a:pt x="8" y="182"/>
                      <a:pt x="24" y="182"/>
                    </a:cubicBezTo>
                    <a:cubicBezTo>
                      <a:pt x="1870" y="182"/>
                      <a:pt x="1870" y="182"/>
                      <a:pt x="1870" y="182"/>
                    </a:cubicBezTo>
                    <a:cubicBezTo>
                      <a:pt x="1886" y="182"/>
                      <a:pt x="1894" y="175"/>
                      <a:pt x="1894" y="159"/>
                    </a:cubicBezTo>
                    <a:cubicBezTo>
                      <a:pt x="1894" y="24"/>
                      <a:pt x="1894" y="24"/>
                      <a:pt x="1894" y="24"/>
                    </a:cubicBezTo>
                    <a:cubicBezTo>
                      <a:pt x="1894" y="8"/>
                      <a:pt x="1886" y="0"/>
                      <a:pt x="1870" y="0"/>
                    </a:cubicBezTo>
                    <a:close/>
                    <a:moveTo>
                      <a:pt x="1504" y="127"/>
                    </a:moveTo>
                    <a:cubicBezTo>
                      <a:pt x="1416" y="127"/>
                      <a:pt x="1416" y="127"/>
                      <a:pt x="1416" y="127"/>
                    </a:cubicBezTo>
                    <a:cubicBezTo>
                      <a:pt x="1416" y="111"/>
                      <a:pt x="1416" y="111"/>
                      <a:pt x="1416" y="111"/>
                    </a:cubicBezTo>
                    <a:cubicBezTo>
                      <a:pt x="1504" y="111"/>
                      <a:pt x="1504" y="111"/>
                      <a:pt x="1504" y="111"/>
                    </a:cubicBezTo>
                    <a:cubicBezTo>
                      <a:pt x="1504" y="127"/>
                      <a:pt x="1504" y="127"/>
                      <a:pt x="1504" y="127"/>
                    </a:cubicBezTo>
                    <a:cubicBezTo>
                      <a:pt x="1504" y="127"/>
                      <a:pt x="1504" y="127"/>
                      <a:pt x="1504" y="127"/>
                    </a:cubicBezTo>
                    <a:close/>
                    <a:moveTo>
                      <a:pt x="1615" y="127"/>
                    </a:moveTo>
                    <a:cubicBezTo>
                      <a:pt x="1552" y="127"/>
                      <a:pt x="1552" y="127"/>
                      <a:pt x="1552" y="127"/>
                    </a:cubicBezTo>
                    <a:cubicBezTo>
                      <a:pt x="1552" y="56"/>
                      <a:pt x="1552" y="56"/>
                      <a:pt x="1552" y="56"/>
                    </a:cubicBezTo>
                    <a:cubicBezTo>
                      <a:pt x="1615" y="56"/>
                      <a:pt x="1615" y="56"/>
                      <a:pt x="1615" y="56"/>
                    </a:cubicBezTo>
                    <a:cubicBezTo>
                      <a:pt x="1615" y="127"/>
                      <a:pt x="1615" y="127"/>
                      <a:pt x="1615" y="127"/>
                    </a:cubicBezTo>
                    <a:cubicBezTo>
                      <a:pt x="1615" y="127"/>
                      <a:pt x="1615" y="127"/>
                      <a:pt x="1615" y="127"/>
                    </a:cubicBezTo>
                    <a:close/>
                    <a:moveTo>
                      <a:pt x="1774" y="127"/>
                    </a:moveTo>
                    <a:cubicBezTo>
                      <a:pt x="1751" y="127"/>
                      <a:pt x="1751" y="127"/>
                      <a:pt x="1751" y="127"/>
                    </a:cubicBezTo>
                    <a:cubicBezTo>
                      <a:pt x="1735" y="111"/>
                      <a:pt x="1735" y="111"/>
                      <a:pt x="1735" y="111"/>
                    </a:cubicBezTo>
                    <a:cubicBezTo>
                      <a:pt x="1727" y="103"/>
                      <a:pt x="1727" y="103"/>
                      <a:pt x="1727" y="103"/>
                    </a:cubicBezTo>
                    <a:cubicBezTo>
                      <a:pt x="1703" y="127"/>
                      <a:pt x="1703" y="127"/>
                      <a:pt x="1703" y="127"/>
                    </a:cubicBezTo>
                    <a:cubicBezTo>
                      <a:pt x="1703" y="127"/>
                      <a:pt x="1703" y="127"/>
                      <a:pt x="1703" y="127"/>
                    </a:cubicBezTo>
                    <a:cubicBezTo>
                      <a:pt x="1679" y="127"/>
                      <a:pt x="1679" y="127"/>
                      <a:pt x="1679" y="127"/>
                    </a:cubicBezTo>
                    <a:cubicBezTo>
                      <a:pt x="1711" y="87"/>
                      <a:pt x="1711" y="87"/>
                      <a:pt x="1711" y="87"/>
                    </a:cubicBezTo>
                    <a:cubicBezTo>
                      <a:pt x="1679" y="56"/>
                      <a:pt x="1679" y="56"/>
                      <a:pt x="1679" y="56"/>
                    </a:cubicBezTo>
                    <a:cubicBezTo>
                      <a:pt x="1703" y="56"/>
                      <a:pt x="1703" y="56"/>
                      <a:pt x="1703" y="56"/>
                    </a:cubicBezTo>
                    <a:cubicBezTo>
                      <a:pt x="1727" y="79"/>
                      <a:pt x="1727" y="79"/>
                      <a:pt x="1727" y="79"/>
                    </a:cubicBezTo>
                    <a:cubicBezTo>
                      <a:pt x="1751" y="56"/>
                      <a:pt x="1751" y="56"/>
                      <a:pt x="1751" y="56"/>
                    </a:cubicBezTo>
                    <a:cubicBezTo>
                      <a:pt x="1774" y="56"/>
                      <a:pt x="1774" y="56"/>
                      <a:pt x="1774" y="56"/>
                    </a:cubicBezTo>
                    <a:cubicBezTo>
                      <a:pt x="1735" y="87"/>
                      <a:pt x="1735" y="87"/>
                      <a:pt x="1735" y="87"/>
                    </a:cubicBezTo>
                    <a:cubicBezTo>
                      <a:pt x="1774" y="127"/>
                      <a:pt x="1774" y="127"/>
                      <a:pt x="1774" y="127"/>
                    </a:cubicBezTo>
                    <a:cubicBezTo>
                      <a:pt x="1774" y="127"/>
                      <a:pt x="1774" y="127"/>
                      <a:pt x="1774"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4" name="Freeform 133"/>
            <p:cNvSpPr>
              <a:spLocks noEditPoints="1"/>
            </p:cNvSpPr>
            <p:nvPr/>
          </p:nvSpPr>
          <p:spPr bwMode="auto">
            <a:xfrm>
              <a:off x="7717912" y="2128838"/>
              <a:ext cx="294872" cy="299427"/>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34"/>
            <p:cNvSpPr>
              <a:spLocks noEditPoints="1"/>
            </p:cNvSpPr>
            <p:nvPr/>
          </p:nvSpPr>
          <p:spPr bwMode="auto">
            <a:xfrm>
              <a:off x="7703716" y="2723257"/>
              <a:ext cx="321602" cy="321601"/>
            </a:xfrm>
            <a:custGeom>
              <a:avLst/>
              <a:gdLst>
                <a:gd name="T0" fmla="*/ 971 w 1944"/>
                <a:gd name="T1" fmla="*/ 1944 h 1944"/>
                <a:gd name="T2" fmla="*/ 971 w 1944"/>
                <a:gd name="T3" fmla="*/ 0 h 1944"/>
                <a:gd name="T4" fmla="*/ 1441 w 1944"/>
                <a:gd name="T5" fmla="*/ 1218 h 1944"/>
                <a:gd name="T6" fmla="*/ 1451 w 1944"/>
                <a:gd name="T7" fmla="*/ 814 h 1944"/>
                <a:gd name="T8" fmla="*/ 1765 w 1944"/>
                <a:gd name="T9" fmla="*/ 970 h 1944"/>
                <a:gd name="T10" fmla="*/ 1441 w 1944"/>
                <a:gd name="T11" fmla="*/ 1218 h 1944"/>
                <a:gd name="T12" fmla="*/ 1421 w 1944"/>
                <a:gd name="T13" fmla="*/ 1339 h 1944"/>
                <a:gd name="T14" fmla="*/ 1531 w 1944"/>
                <a:gd name="T15" fmla="*/ 1531 h 1944"/>
                <a:gd name="T16" fmla="*/ 1687 w 1944"/>
                <a:gd name="T17" fmla="*/ 634 h 1944"/>
                <a:gd name="T18" fmla="*/ 1259 w 1944"/>
                <a:gd name="T19" fmla="*/ 237 h 1944"/>
                <a:gd name="T20" fmla="*/ 1687 w 1944"/>
                <a:gd name="T21" fmla="*/ 634 h 1944"/>
                <a:gd name="T22" fmla="*/ 1031 w 1944"/>
                <a:gd name="T23" fmla="*/ 1269 h 1944"/>
                <a:gd name="T24" fmla="*/ 1349 w 1944"/>
                <a:gd name="T25" fmla="*/ 825 h 1944"/>
                <a:gd name="T26" fmla="*/ 1333 w 1944"/>
                <a:gd name="T27" fmla="*/ 1240 h 1944"/>
                <a:gd name="T28" fmla="*/ 1031 w 1944"/>
                <a:gd name="T29" fmla="*/ 741 h 1944"/>
                <a:gd name="T30" fmla="*/ 1037 w 1944"/>
                <a:gd name="T31" fmla="*/ 184 h 1944"/>
                <a:gd name="T32" fmla="*/ 1031 w 1944"/>
                <a:gd name="T33" fmla="*/ 1762 h 1944"/>
                <a:gd name="T34" fmla="*/ 1306 w 1944"/>
                <a:gd name="T35" fmla="*/ 1357 h 1944"/>
                <a:gd name="T36" fmla="*/ 1031 w 1944"/>
                <a:gd name="T37" fmla="*/ 1762 h 1944"/>
                <a:gd name="T38" fmla="*/ 918 w 1944"/>
                <a:gd name="T39" fmla="*/ 741 h 1944"/>
                <a:gd name="T40" fmla="*/ 840 w 1944"/>
                <a:gd name="T41" fmla="*/ 225 h 1944"/>
                <a:gd name="T42" fmla="*/ 615 w 1944"/>
                <a:gd name="T43" fmla="*/ 1242 h 1944"/>
                <a:gd name="T44" fmla="*/ 599 w 1944"/>
                <a:gd name="T45" fmla="*/ 829 h 1944"/>
                <a:gd name="T46" fmla="*/ 918 w 1944"/>
                <a:gd name="T47" fmla="*/ 1269 h 1944"/>
                <a:gd name="T48" fmla="*/ 638 w 1944"/>
                <a:gd name="T49" fmla="*/ 1357 h 1944"/>
                <a:gd name="T50" fmla="*/ 918 w 1944"/>
                <a:gd name="T51" fmla="*/ 1762 h 1944"/>
                <a:gd name="T52" fmla="*/ 687 w 1944"/>
                <a:gd name="T53" fmla="*/ 235 h 1944"/>
                <a:gd name="T54" fmla="*/ 258 w 1944"/>
                <a:gd name="T55" fmla="*/ 636 h 1944"/>
                <a:gd name="T56" fmla="*/ 235 w 1944"/>
                <a:gd name="T57" fmla="*/ 1251 h 1944"/>
                <a:gd name="T58" fmla="*/ 672 w 1944"/>
                <a:gd name="T59" fmla="*/ 1701 h 1944"/>
                <a:gd name="T60" fmla="*/ 235 w 1944"/>
                <a:gd name="T61" fmla="*/ 1251 h 1944"/>
                <a:gd name="T62" fmla="*/ 503 w 1944"/>
                <a:gd name="T63" fmla="*/ 1222 h 1944"/>
                <a:gd name="T64" fmla="*/ 216 w 1944"/>
                <a:gd name="T65" fmla="*/ 741 h 1944"/>
                <a:gd name="T66" fmla="*/ 489 w 1944"/>
                <a:gd name="T67" fmla="*/ 978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944">
                  <a:moveTo>
                    <a:pt x="0" y="970"/>
                  </a:moveTo>
                  <a:cubicBezTo>
                    <a:pt x="0" y="1512"/>
                    <a:pt x="429" y="1944"/>
                    <a:pt x="971" y="1944"/>
                  </a:cubicBezTo>
                  <a:cubicBezTo>
                    <a:pt x="1511" y="1944"/>
                    <a:pt x="1944" y="1512"/>
                    <a:pt x="1944" y="970"/>
                  </a:cubicBezTo>
                  <a:cubicBezTo>
                    <a:pt x="1944" y="432"/>
                    <a:pt x="1511" y="0"/>
                    <a:pt x="971" y="0"/>
                  </a:cubicBezTo>
                  <a:cubicBezTo>
                    <a:pt x="429" y="0"/>
                    <a:pt x="0" y="432"/>
                    <a:pt x="0" y="970"/>
                  </a:cubicBezTo>
                  <a:close/>
                  <a:moveTo>
                    <a:pt x="1441" y="1218"/>
                  </a:moveTo>
                  <a:cubicBezTo>
                    <a:pt x="1453" y="1144"/>
                    <a:pt x="1460" y="1060"/>
                    <a:pt x="1460" y="978"/>
                  </a:cubicBezTo>
                  <a:cubicBezTo>
                    <a:pt x="1460" y="919"/>
                    <a:pt x="1456" y="870"/>
                    <a:pt x="1451" y="814"/>
                  </a:cubicBezTo>
                  <a:cubicBezTo>
                    <a:pt x="1588" y="786"/>
                    <a:pt x="1669" y="765"/>
                    <a:pt x="1732" y="739"/>
                  </a:cubicBezTo>
                  <a:cubicBezTo>
                    <a:pt x="1752" y="810"/>
                    <a:pt x="1765" y="892"/>
                    <a:pt x="1765" y="970"/>
                  </a:cubicBezTo>
                  <a:cubicBezTo>
                    <a:pt x="1765" y="1009"/>
                    <a:pt x="1765" y="1048"/>
                    <a:pt x="1759" y="1081"/>
                  </a:cubicBezTo>
                  <a:cubicBezTo>
                    <a:pt x="1720" y="1126"/>
                    <a:pt x="1621" y="1185"/>
                    <a:pt x="1441" y="1218"/>
                  </a:cubicBezTo>
                  <a:close/>
                  <a:moveTo>
                    <a:pt x="1276" y="1701"/>
                  </a:moveTo>
                  <a:cubicBezTo>
                    <a:pt x="1345" y="1605"/>
                    <a:pt x="1390" y="1482"/>
                    <a:pt x="1421" y="1339"/>
                  </a:cubicBezTo>
                  <a:cubicBezTo>
                    <a:pt x="1540" y="1312"/>
                    <a:pt x="1648" y="1279"/>
                    <a:pt x="1720" y="1240"/>
                  </a:cubicBezTo>
                  <a:cubicBezTo>
                    <a:pt x="1675" y="1351"/>
                    <a:pt x="1619" y="1449"/>
                    <a:pt x="1531" y="1531"/>
                  </a:cubicBezTo>
                  <a:cubicBezTo>
                    <a:pt x="1460" y="1609"/>
                    <a:pt x="1370" y="1662"/>
                    <a:pt x="1276" y="1701"/>
                  </a:cubicBezTo>
                  <a:close/>
                  <a:moveTo>
                    <a:pt x="1687" y="634"/>
                  </a:moveTo>
                  <a:cubicBezTo>
                    <a:pt x="1660" y="657"/>
                    <a:pt x="1615" y="661"/>
                    <a:pt x="1439" y="708"/>
                  </a:cubicBezTo>
                  <a:cubicBezTo>
                    <a:pt x="1406" y="516"/>
                    <a:pt x="1349" y="358"/>
                    <a:pt x="1259" y="237"/>
                  </a:cubicBezTo>
                  <a:cubicBezTo>
                    <a:pt x="1361" y="286"/>
                    <a:pt x="1450" y="327"/>
                    <a:pt x="1531" y="415"/>
                  </a:cubicBezTo>
                  <a:cubicBezTo>
                    <a:pt x="1601" y="477"/>
                    <a:pt x="1652" y="556"/>
                    <a:pt x="1687" y="634"/>
                  </a:cubicBezTo>
                  <a:close/>
                  <a:moveTo>
                    <a:pt x="1333" y="1240"/>
                  </a:moveTo>
                  <a:cubicBezTo>
                    <a:pt x="1231" y="1257"/>
                    <a:pt x="1133" y="1267"/>
                    <a:pt x="1031" y="1269"/>
                  </a:cubicBezTo>
                  <a:cubicBezTo>
                    <a:pt x="1031" y="847"/>
                    <a:pt x="1031" y="847"/>
                    <a:pt x="1031" y="847"/>
                  </a:cubicBezTo>
                  <a:cubicBezTo>
                    <a:pt x="1139" y="843"/>
                    <a:pt x="1247" y="837"/>
                    <a:pt x="1349" y="825"/>
                  </a:cubicBezTo>
                  <a:cubicBezTo>
                    <a:pt x="1349" y="880"/>
                    <a:pt x="1351" y="925"/>
                    <a:pt x="1351" y="978"/>
                  </a:cubicBezTo>
                  <a:cubicBezTo>
                    <a:pt x="1351" y="1066"/>
                    <a:pt x="1345" y="1158"/>
                    <a:pt x="1333" y="1240"/>
                  </a:cubicBezTo>
                  <a:close/>
                  <a:moveTo>
                    <a:pt x="1333" y="724"/>
                  </a:moveTo>
                  <a:cubicBezTo>
                    <a:pt x="1235" y="733"/>
                    <a:pt x="1133" y="739"/>
                    <a:pt x="1031" y="741"/>
                  </a:cubicBezTo>
                  <a:cubicBezTo>
                    <a:pt x="1031" y="184"/>
                    <a:pt x="1031" y="184"/>
                    <a:pt x="1031" y="184"/>
                  </a:cubicBezTo>
                  <a:cubicBezTo>
                    <a:pt x="1031" y="184"/>
                    <a:pt x="1034" y="184"/>
                    <a:pt x="1037" y="184"/>
                  </a:cubicBezTo>
                  <a:cubicBezTo>
                    <a:pt x="1172" y="237"/>
                    <a:pt x="1286" y="448"/>
                    <a:pt x="1333" y="724"/>
                  </a:cubicBezTo>
                  <a:close/>
                  <a:moveTo>
                    <a:pt x="1031" y="1762"/>
                  </a:moveTo>
                  <a:cubicBezTo>
                    <a:pt x="1031" y="1375"/>
                    <a:pt x="1031" y="1375"/>
                    <a:pt x="1031" y="1375"/>
                  </a:cubicBezTo>
                  <a:cubicBezTo>
                    <a:pt x="1124" y="1371"/>
                    <a:pt x="1217" y="1365"/>
                    <a:pt x="1306" y="1357"/>
                  </a:cubicBezTo>
                  <a:cubicBezTo>
                    <a:pt x="1288" y="1435"/>
                    <a:pt x="1261" y="1504"/>
                    <a:pt x="1226" y="1566"/>
                  </a:cubicBezTo>
                  <a:cubicBezTo>
                    <a:pt x="1181" y="1674"/>
                    <a:pt x="1112" y="1762"/>
                    <a:pt x="1031" y="1762"/>
                  </a:cubicBezTo>
                  <a:close/>
                  <a:moveTo>
                    <a:pt x="918" y="184"/>
                  </a:moveTo>
                  <a:cubicBezTo>
                    <a:pt x="918" y="741"/>
                    <a:pt x="918" y="741"/>
                    <a:pt x="918" y="741"/>
                  </a:cubicBezTo>
                  <a:cubicBezTo>
                    <a:pt x="812" y="739"/>
                    <a:pt x="713" y="733"/>
                    <a:pt x="611" y="724"/>
                  </a:cubicBezTo>
                  <a:cubicBezTo>
                    <a:pt x="650" y="507"/>
                    <a:pt x="738" y="319"/>
                    <a:pt x="840" y="225"/>
                  </a:cubicBezTo>
                  <a:cubicBezTo>
                    <a:pt x="866" y="208"/>
                    <a:pt x="896" y="184"/>
                    <a:pt x="918" y="184"/>
                  </a:cubicBezTo>
                  <a:close/>
                  <a:moveTo>
                    <a:pt x="615" y="1242"/>
                  </a:moveTo>
                  <a:cubicBezTo>
                    <a:pt x="599" y="1162"/>
                    <a:pt x="597" y="1068"/>
                    <a:pt x="597" y="978"/>
                  </a:cubicBezTo>
                  <a:cubicBezTo>
                    <a:pt x="597" y="925"/>
                    <a:pt x="597" y="880"/>
                    <a:pt x="599" y="829"/>
                  </a:cubicBezTo>
                  <a:cubicBezTo>
                    <a:pt x="701" y="837"/>
                    <a:pt x="806" y="843"/>
                    <a:pt x="918" y="847"/>
                  </a:cubicBezTo>
                  <a:cubicBezTo>
                    <a:pt x="918" y="1269"/>
                    <a:pt x="918" y="1269"/>
                    <a:pt x="918" y="1269"/>
                  </a:cubicBezTo>
                  <a:cubicBezTo>
                    <a:pt x="812" y="1267"/>
                    <a:pt x="713" y="1257"/>
                    <a:pt x="615" y="1242"/>
                  </a:cubicBezTo>
                  <a:close/>
                  <a:moveTo>
                    <a:pt x="638" y="1357"/>
                  </a:moveTo>
                  <a:cubicBezTo>
                    <a:pt x="732" y="1365"/>
                    <a:pt x="824" y="1371"/>
                    <a:pt x="918" y="1375"/>
                  </a:cubicBezTo>
                  <a:cubicBezTo>
                    <a:pt x="918" y="1762"/>
                    <a:pt x="918" y="1762"/>
                    <a:pt x="918" y="1762"/>
                  </a:cubicBezTo>
                  <a:cubicBezTo>
                    <a:pt x="761" y="1762"/>
                    <a:pt x="677" y="1492"/>
                    <a:pt x="638" y="1357"/>
                  </a:cubicBezTo>
                  <a:close/>
                  <a:moveTo>
                    <a:pt x="687" y="235"/>
                  </a:moveTo>
                  <a:cubicBezTo>
                    <a:pt x="597" y="352"/>
                    <a:pt x="540" y="516"/>
                    <a:pt x="509" y="712"/>
                  </a:cubicBezTo>
                  <a:cubicBezTo>
                    <a:pt x="348" y="681"/>
                    <a:pt x="282" y="655"/>
                    <a:pt x="258" y="636"/>
                  </a:cubicBezTo>
                  <a:cubicBezTo>
                    <a:pt x="341" y="450"/>
                    <a:pt x="501" y="301"/>
                    <a:pt x="687" y="235"/>
                  </a:cubicBezTo>
                  <a:close/>
                  <a:moveTo>
                    <a:pt x="235" y="1251"/>
                  </a:moveTo>
                  <a:cubicBezTo>
                    <a:pt x="312" y="1287"/>
                    <a:pt x="413" y="1318"/>
                    <a:pt x="525" y="1341"/>
                  </a:cubicBezTo>
                  <a:cubicBezTo>
                    <a:pt x="558" y="1486"/>
                    <a:pt x="599" y="1603"/>
                    <a:pt x="672" y="1701"/>
                  </a:cubicBezTo>
                  <a:cubicBezTo>
                    <a:pt x="578" y="1662"/>
                    <a:pt x="486" y="1609"/>
                    <a:pt x="413" y="1531"/>
                  </a:cubicBezTo>
                  <a:cubicBezTo>
                    <a:pt x="329" y="1453"/>
                    <a:pt x="273" y="1357"/>
                    <a:pt x="235" y="1251"/>
                  </a:cubicBezTo>
                  <a:close/>
                  <a:moveTo>
                    <a:pt x="489" y="978"/>
                  </a:moveTo>
                  <a:cubicBezTo>
                    <a:pt x="489" y="1060"/>
                    <a:pt x="495" y="1146"/>
                    <a:pt x="503" y="1222"/>
                  </a:cubicBezTo>
                  <a:cubicBezTo>
                    <a:pt x="192" y="1171"/>
                    <a:pt x="180" y="1099"/>
                    <a:pt x="180" y="970"/>
                  </a:cubicBezTo>
                  <a:cubicBezTo>
                    <a:pt x="180" y="894"/>
                    <a:pt x="192" y="814"/>
                    <a:pt x="216" y="741"/>
                  </a:cubicBezTo>
                  <a:cubicBezTo>
                    <a:pt x="273" y="765"/>
                    <a:pt x="374" y="802"/>
                    <a:pt x="495" y="814"/>
                  </a:cubicBezTo>
                  <a:cubicBezTo>
                    <a:pt x="489" y="870"/>
                    <a:pt x="489" y="919"/>
                    <a:pt x="489" y="97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p:cNvGrpSpPr/>
            <p:nvPr/>
          </p:nvGrpSpPr>
          <p:grpSpPr>
            <a:xfrm>
              <a:off x="6745503" y="2048990"/>
              <a:ext cx="700740" cy="830005"/>
              <a:chOff x="4272676" y="2571434"/>
              <a:chExt cx="700740" cy="830005"/>
            </a:xfrm>
          </p:grpSpPr>
          <p:sp>
            <p:nvSpPr>
              <p:cNvPr id="138" name="Oval 137"/>
              <p:cNvSpPr/>
              <p:nvPr/>
            </p:nvSpPr>
            <p:spPr bwMode="auto">
              <a:xfrm>
                <a:off x="4272676" y="2633853"/>
                <a:ext cx="700740" cy="700740"/>
              </a:xfrm>
              <a:prstGeom prst="ellipse">
                <a:avLst/>
              </a:prstGeom>
              <a:noFill/>
              <a:ln w="28575">
                <a:solidFill>
                  <a:schemeClr val="bg1">
                    <a:lumMod val="8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40" name="Group 139"/>
              <p:cNvGrpSpPr/>
              <p:nvPr/>
            </p:nvGrpSpPr>
            <p:grpSpPr>
              <a:xfrm>
                <a:off x="4581398" y="2571434"/>
                <a:ext cx="121554" cy="124838"/>
                <a:chOff x="3824288" y="2578099"/>
                <a:chExt cx="176212" cy="180975"/>
              </a:xfrm>
            </p:grpSpPr>
            <p:sp>
              <p:nvSpPr>
                <p:cNvPr id="144" name="Isosceles Triangle 143"/>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5" name="Isosceles Triangle 144"/>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41" name="Group 140"/>
              <p:cNvGrpSpPr/>
              <p:nvPr/>
            </p:nvGrpSpPr>
            <p:grpSpPr>
              <a:xfrm flipH="1">
                <a:off x="4553208" y="3276601"/>
                <a:ext cx="121554" cy="124838"/>
                <a:chOff x="3824288" y="2578099"/>
                <a:chExt cx="176212" cy="180975"/>
              </a:xfrm>
            </p:grpSpPr>
            <p:sp>
              <p:nvSpPr>
                <p:cNvPr id="142" name="Isosceles Triangle 141"/>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3" name="Isosceles Triangle 142"/>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nvGrpSpPr>
          <p:cNvPr id="200" name="Group 199"/>
          <p:cNvGrpSpPr/>
          <p:nvPr/>
        </p:nvGrpSpPr>
        <p:grpSpPr>
          <a:xfrm>
            <a:off x="8219077" y="1211263"/>
            <a:ext cx="3468591" cy="1615471"/>
            <a:chOff x="8219077" y="1211263"/>
            <a:chExt cx="3468591" cy="1615471"/>
          </a:xfrm>
        </p:grpSpPr>
        <p:sp>
          <p:nvSpPr>
            <p:cNvPr id="101" name="Oval 100"/>
            <p:cNvSpPr/>
            <p:nvPr/>
          </p:nvSpPr>
          <p:spPr bwMode="auto">
            <a:xfrm>
              <a:off x="8219077" y="1211263"/>
              <a:ext cx="438150" cy="43815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b="1" dirty="0" smtClean="0">
                  <a:gradFill>
                    <a:gsLst>
                      <a:gs pos="0">
                        <a:srgbClr val="FFFFFF"/>
                      </a:gs>
                      <a:gs pos="100000">
                        <a:srgbClr val="FFFFFF"/>
                      </a:gs>
                    </a:gsLst>
                    <a:lin ang="5400000" scaled="0"/>
                  </a:gradFill>
                </a:rPr>
                <a:t>3</a:t>
              </a:r>
              <a:endParaRPr lang="en-US" sz="1800" b="1" dirty="0">
                <a:gradFill>
                  <a:gsLst>
                    <a:gs pos="0">
                      <a:srgbClr val="FFFFFF"/>
                    </a:gs>
                    <a:gs pos="100000">
                      <a:srgbClr val="FFFFFF"/>
                    </a:gs>
                  </a:gsLst>
                  <a:lin ang="5400000" scaled="0"/>
                </a:gradFill>
              </a:endParaRPr>
            </a:p>
          </p:txBody>
        </p:sp>
        <p:sp>
          <p:nvSpPr>
            <p:cNvPr id="23" name="Freeform 5"/>
            <p:cNvSpPr>
              <a:spLocks/>
            </p:cNvSpPr>
            <p:nvPr/>
          </p:nvSpPr>
          <p:spPr bwMode="auto">
            <a:xfrm>
              <a:off x="10963768" y="2102834"/>
              <a:ext cx="723900" cy="723900"/>
            </a:xfrm>
            <a:custGeom>
              <a:avLst/>
              <a:gdLst>
                <a:gd name="T0" fmla="*/ 3683 w 5040"/>
                <a:gd name="T1" fmla="*/ 1833 h 5040"/>
                <a:gd name="T2" fmla="*/ 3683 w 5040"/>
                <a:gd name="T3" fmla="*/ 2396 h 5040"/>
                <a:gd name="T4" fmla="*/ 3193 w 5040"/>
                <a:gd name="T5" fmla="*/ 2396 h 5040"/>
                <a:gd name="T6" fmla="*/ 3193 w 5040"/>
                <a:gd name="T7" fmla="*/ 1833 h 5040"/>
                <a:gd name="T8" fmla="*/ 2614 w 5040"/>
                <a:gd name="T9" fmla="*/ 1833 h 5040"/>
                <a:gd name="T10" fmla="*/ 2614 w 5040"/>
                <a:gd name="T11" fmla="*/ 1341 h 5040"/>
                <a:gd name="T12" fmla="*/ 3193 w 5040"/>
                <a:gd name="T13" fmla="*/ 1341 h 5040"/>
                <a:gd name="T14" fmla="*/ 3193 w 5040"/>
                <a:gd name="T15" fmla="*/ 0 h 5040"/>
                <a:gd name="T16" fmla="*/ 1850 w 5040"/>
                <a:gd name="T17" fmla="*/ 0 h 5040"/>
                <a:gd name="T18" fmla="*/ 1850 w 5040"/>
                <a:gd name="T19" fmla="*/ 1341 h 5040"/>
                <a:gd name="T20" fmla="*/ 2413 w 5040"/>
                <a:gd name="T21" fmla="*/ 1341 h 5040"/>
                <a:gd name="T22" fmla="*/ 2413 w 5040"/>
                <a:gd name="T23" fmla="*/ 1833 h 5040"/>
                <a:gd name="T24" fmla="*/ 1850 w 5040"/>
                <a:gd name="T25" fmla="*/ 1833 h 5040"/>
                <a:gd name="T26" fmla="*/ 1850 w 5040"/>
                <a:gd name="T27" fmla="*/ 2396 h 5040"/>
                <a:gd name="T28" fmla="*/ 1343 w 5040"/>
                <a:gd name="T29" fmla="*/ 2396 h 5040"/>
                <a:gd name="T30" fmla="*/ 1343 w 5040"/>
                <a:gd name="T31" fmla="*/ 1833 h 5040"/>
                <a:gd name="T32" fmla="*/ 0 w 5040"/>
                <a:gd name="T33" fmla="*/ 1833 h 5040"/>
                <a:gd name="T34" fmla="*/ 0 w 5040"/>
                <a:gd name="T35" fmla="*/ 3174 h 5040"/>
                <a:gd name="T36" fmla="*/ 563 w 5040"/>
                <a:gd name="T37" fmla="*/ 3174 h 5040"/>
                <a:gd name="T38" fmla="*/ 563 w 5040"/>
                <a:gd name="T39" fmla="*/ 3697 h 5040"/>
                <a:gd name="T40" fmla="*/ 0 w 5040"/>
                <a:gd name="T41" fmla="*/ 3697 h 5040"/>
                <a:gd name="T42" fmla="*/ 0 w 5040"/>
                <a:gd name="T43" fmla="*/ 5040 h 5040"/>
                <a:gd name="T44" fmla="*/ 1343 w 5040"/>
                <a:gd name="T45" fmla="*/ 5040 h 5040"/>
                <a:gd name="T46" fmla="*/ 1343 w 5040"/>
                <a:gd name="T47" fmla="*/ 3697 h 5040"/>
                <a:gd name="T48" fmla="*/ 780 w 5040"/>
                <a:gd name="T49" fmla="*/ 3697 h 5040"/>
                <a:gd name="T50" fmla="*/ 780 w 5040"/>
                <a:gd name="T51" fmla="*/ 3174 h 5040"/>
                <a:gd name="T52" fmla="*/ 1343 w 5040"/>
                <a:gd name="T53" fmla="*/ 3174 h 5040"/>
                <a:gd name="T54" fmla="*/ 1343 w 5040"/>
                <a:gd name="T55" fmla="*/ 2611 h 5040"/>
                <a:gd name="T56" fmla="*/ 1850 w 5040"/>
                <a:gd name="T57" fmla="*/ 2611 h 5040"/>
                <a:gd name="T58" fmla="*/ 1850 w 5040"/>
                <a:gd name="T59" fmla="*/ 3174 h 5040"/>
                <a:gd name="T60" fmla="*/ 2413 w 5040"/>
                <a:gd name="T61" fmla="*/ 3174 h 5040"/>
                <a:gd name="T62" fmla="*/ 2413 w 5040"/>
                <a:gd name="T63" fmla="*/ 3697 h 5040"/>
                <a:gd name="T64" fmla="*/ 1850 w 5040"/>
                <a:gd name="T65" fmla="*/ 3697 h 5040"/>
                <a:gd name="T66" fmla="*/ 1850 w 5040"/>
                <a:gd name="T67" fmla="*/ 5040 h 5040"/>
                <a:gd name="T68" fmla="*/ 3193 w 5040"/>
                <a:gd name="T69" fmla="*/ 5040 h 5040"/>
                <a:gd name="T70" fmla="*/ 3193 w 5040"/>
                <a:gd name="T71" fmla="*/ 3697 h 5040"/>
                <a:gd name="T72" fmla="*/ 2614 w 5040"/>
                <a:gd name="T73" fmla="*/ 3697 h 5040"/>
                <a:gd name="T74" fmla="*/ 2614 w 5040"/>
                <a:gd name="T75" fmla="*/ 3174 h 5040"/>
                <a:gd name="T76" fmla="*/ 3193 w 5040"/>
                <a:gd name="T77" fmla="*/ 3174 h 5040"/>
                <a:gd name="T78" fmla="*/ 3193 w 5040"/>
                <a:gd name="T79" fmla="*/ 2611 h 5040"/>
                <a:gd name="T80" fmla="*/ 3683 w 5040"/>
                <a:gd name="T81" fmla="*/ 2611 h 5040"/>
                <a:gd name="T82" fmla="*/ 3683 w 5040"/>
                <a:gd name="T83" fmla="*/ 3174 h 5040"/>
                <a:gd name="T84" fmla="*/ 5040 w 5040"/>
                <a:gd name="T85" fmla="*/ 3174 h 5040"/>
                <a:gd name="T86" fmla="*/ 5040 w 5040"/>
                <a:gd name="T87" fmla="*/ 1833 h 5040"/>
                <a:gd name="T88" fmla="*/ 3683 w 5040"/>
                <a:gd name="T89" fmla="*/ 1833 h 5040"/>
                <a:gd name="T90" fmla="*/ 3683 w 5040"/>
                <a:gd name="T91" fmla="*/ 1833 h 5040"/>
                <a:gd name="T92" fmla="*/ 3683 w 5040"/>
                <a:gd name="T93" fmla="*/ 1833 h 5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0" h="5040">
                  <a:moveTo>
                    <a:pt x="3683" y="1833"/>
                  </a:moveTo>
                  <a:lnTo>
                    <a:pt x="3683" y="2396"/>
                  </a:lnTo>
                  <a:lnTo>
                    <a:pt x="3193" y="2396"/>
                  </a:lnTo>
                  <a:lnTo>
                    <a:pt x="3193" y="1833"/>
                  </a:lnTo>
                  <a:lnTo>
                    <a:pt x="2614" y="1833"/>
                  </a:lnTo>
                  <a:lnTo>
                    <a:pt x="2614" y="1341"/>
                  </a:lnTo>
                  <a:lnTo>
                    <a:pt x="3193" y="1341"/>
                  </a:lnTo>
                  <a:lnTo>
                    <a:pt x="3193" y="0"/>
                  </a:lnTo>
                  <a:lnTo>
                    <a:pt x="1850" y="0"/>
                  </a:lnTo>
                  <a:lnTo>
                    <a:pt x="1850" y="1341"/>
                  </a:lnTo>
                  <a:lnTo>
                    <a:pt x="2413" y="1341"/>
                  </a:lnTo>
                  <a:lnTo>
                    <a:pt x="2413" y="1833"/>
                  </a:lnTo>
                  <a:lnTo>
                    <a:pt x="1850" y="1833"/>
                  </a:lnTo>
                  <a:lnTo>
                    <a:pt x="1850" y="2396"/>
                  </a:lnTo>
                  <a:lnTo>
                    <a:pt x="1343" y="2396"/>
                  </a:lnTo>
                  <a:lnTo>
                    <a:pt x="1343" y="1833"/>
                  </a:lnTo>
                  <a:lnTo>
                    <a:pt x="0" y="1833"/>
                  </a:lnTo>
                  <a:lnTo>
                    <a:pt x="0" y="3174"/>
                  </a:lnTo>
                  <a:lnTo>
                    <a:pt x="563" y="3174"/>
                  </a:lnTo>
                  <a:lnTo>
                    <a:pt x="563" y="3697"/>
                  </a:lnTo>
                  <a:lnTo>
                    <a:pt x="0" y="3697"/>
                  </a:lnTo>
                  <a:lnTo>
                    <a:pt x="0" y="5040"/>
                  </a:lnTo>
                  <a:lnTo>
                    <a:pt x="1343" y="5040"/>
                  </a:lnTo>
                  <a:lnTo>
                    <a:pt x="1343" y="3697"/>
                  </a:lnTo>
                  <a:lnTo>
                    <a:pt x="780" y="3697"/>
                  </a:lnTo>
                  <a:lnTo>
                    <a:pt x="780" y="3174"/>
                  </a:lnTo>
                  <a:lnTo>
                    <a:pt x="1343" y="3174"/>
                  </a:lnTo>
                  <a:lnTo>
                    <a:pt x="1343" y="2611"/>
                  </a:lnTo>
                  <a:lnTo>
                    <a:pt x="1850" y="2611"/>
                  </a:lnTo>
                  <a:lnTo>
                    <a:pt x="1850" y="3174"/>
                  </a:lnTo>
                  <a:lnTo>
                    <a:pt x="2413" y="3174"/>
                  </a:lnTo>
                  <a:lnTo>
                    <a:pt x="2413" y="3697"/>
                  </a:lnTo>
                  <a:lnTo>
                    <a:pt x="1850" y="3697"/>
                  </a:lnTo>
                  <a:lnTo>
                    <a:pt x="1850" y="5040"/>
                  </a:lnTo>
                  <a:lnTo>
                    <a:pt x="3193" y="5040"/>
                  </a:lnTo>
                  <a:lnTo>
                    <a:pt x="3193" y="3697"/>
                  </a:lnTo>
                  <a:lnTo>
                    <a:pt x="2614" y="3697"/>
                  </a:lnTo>
                  <a:lnTo>
                    <a:pt x="2614" y="3174"/>
                  </a:lnTo>
                  <a:lnTo>
                    <a:pt x="3193" y="3174"/>
                  </a:lnTo>
                  <a:lnTo>
                    <a:pt x="3193" y="2611"/>
                  </a:lnTo>
                  <a:lnTo>
                    <a:pt x="3683" y="2611"/>
                  </a:lnTo>
                  <a:lnTo>
                    <a:pt x="3683" y="3174"/>
                  </a:lnTo>
                  <a:lnTo>
                    <a:pt x="5040" y="3174"/>
                  </a:lnTo>
                  <a:lnTo>
                    <a:pt x="5040" y="1833"/>
                  </a:lnTo>
                  <a:lnTo>
                    <a:pt x="3683" y="1833"/>
                  </a:lnTo>
                  <a:lnTo>
                    <a:pt x="3683" y="1833"/>
                  </a:lnTo>
                  <a:lnTo>
                    <a:pt x="3683" y="183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03" name="Group 202"/>
          <p:cNvGrpSpPr/>
          <p:nvPr/>
        </p:nvGrpSpPr>
        <p:grpSpPr>
          <a:xfrm>
            <a:off x="8219077" y="3753850"/>
            <a:ext cx="3945125" cy="2505456"/>
            <a:chOff x="8219077" y="3753850"/>
            <a:chExt cx="3945125" cy="2505456"/>
          </a:xfrm>
        </p:grpSpPr>
        <p:sp>
          <p:nvSpPr>
            <p:cNvPr id="99" name="Rectangle 98"/>
            <p:cNvSpPr/>
            <p:nvPr/>
          </p:nvSpPr>
          <p:spPr bwMode="auto">
            <a:xfrm>
              <a:off x="8219077" y="3753850"/>
              <a:ext cx="3945125" cy="250545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548640" tIns="91440" rIns="0" bIns="46637"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13274">
                        <a:schemeClr val="tx1"/>
                      </a:gs>
                      <a:gs pos="30000">
                        <a:schemeClr val="tx1"/>
                      </a:gs>
                    </a:gsLst>
                    <a:lin ang="5400000" scaled="0"/>
                  </a:gradFill>
                </a:rPr>
                <a:t>https://contoso.sharepoint.com</a:t>
              </a:r>
              <a:br>
                <a:rPr lang="en-US" sz="1600" dirty="0">
                  <a:gradFill>
                    <a:gsLst>
                      <a:gs pos="13274">
                        <a:schemeClr val="tx1"/>
                      </a:gs>
                      <a:gs pos="30000">
                        <a:schemeClr val="tx1"/>
                      </a:gs>
                    </a:gsLst>
                    <a:lin ang="5400000" scaled="0"/>
                  </a:gradFill>
                </a:rPr>
              </a:br>
              <a:r>
                <a:rPr lang="en-US" sz="1600" dirty="0">
                  <a:gradFill>
                    <a:gsLst>
                      <a:gs pos="13274">
                        <a:schemeClr val="tx1"/>
                      </a:gs>
                      <a:gs pos="30000">
                        <a:schemeClr val="tx1"/>
                      </a:gs>
                    </a:gsLst>
                    <a:lin ang="5400000" scaled="0"/>
                  </a:gradFill>
                </a:rPr>
                <a:t>/sites/site</a:t>
              </a:r>
            </a:p>
          </p:txBody>
        </p:sp>
        <p:sp>
          <p:nvSpPr>
            <p:cNvPr id="104" name="Oval 103"/>
            <p:cNvSpPr/>
            <p:nvPr/>
          </p:nvSpPr>
          <p:spPr bwMode="auto">
            <a:xfrm>
              <a:off x="8219077" y="3753850"/>
              <a:ext cx="438150" cy="43815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b="1" dirty="0" smtClean="0">
                  <a:gradFill>
                    <a:gsLst>
                      <a:gs pos="0">
                        <a:srgbClr val="FFFFFF"/>
                      </a:gs>
                      <a:gs pos="100000">
                        <a:srgbClr val="FFFFFF"/>
                      </a:gs>
                    </a:gsLst>
                    <a:lin ang="5400000" scaled="0"/>
                  </a:gradFill>
                </a:rPr>
                <a:t>5</a:t>
              </a:r>
              <a:endParaRPr lang="en-US" sz="1800" b="1" dirty="0">
                <a:gradFill>
                  <a:gsLst>
                    <a:gs pos="0">
                      <a:srgbClr val="FFFFFF"/>
                    </a:gs>
                    <a:gs pos="100000">
                      <a:srgbClr val="FFFFFF"/>
                    </a:gs>
                  </a:gsLst>
                  <a:lin ang="5400000" scaled="0"/>
                </a:gradFill>
              </a:endParaRPr>
            </a:p>
          </p:txBody>
        </p:sp>
        <p:pic>
          <p:nvPicPr>
            <p:cNvPr id="148" name="Picture 147"/>
            <p:cNvPicPr>
              <a:picLocks noChangeAspect="1"/>
            </p:cNvPicPr>
            <p:nvPr/>
          </p:nvPicPr>
          <p:blipFill>
            <a:blip r:embed="rId4"/>
            <a:stretch>
              <a:fillRect/>
            </a:stretch>
          </p:blipFill>
          <p:spPr>
            <a:xfrm>
              <a:off x="8790892" y="4441776"/>
              <a:ext cx="2801494" cy="1586805"/>
            </a:xfrm>
            <a:prstGeom prst="rect">
              <a:avLst/>
            </a:prstGeom>
            <a:ln w="19050">
              <a:solidFill>
                <a:schemeClr val="bg1">
                  <a:lumMod val="85000"/>
                </a:schemeClr>
              </a:solidFill>
            </a:ln>
          </p:spPr>
        </p:pic>
        <p:grpSp>
          <p:nvGrpSpPr>
            <p:cNvPr id="26" name="Group 25"/>
            <p:cNvGrpSpPr/>
            <p:nvPr/>
          </p:nvGrpSpPr>
          <p:grpSpPr>
            <a:xfrm>
              <a:off x="11135218" y="5109532"/>
              <a:ext cx="930584" cy="1086850"/>
              <a:chOff x="10963768" y="5100007"/>
              <a:chExt cx="930584" cy="1086850"/>
            </a:xfrm>
          </p:grpSpPr>
          <p:sp>
            <p:nvSpPr>
              <p:cNvPr id="151" name="Oval 150"/>
              <p:cNvSpPr/>
              <p:nvPr/>
            </p:nvSpPr>
            <p:spPr bwMode="auto">
              <a:xfrm>
                <a:off x="10963768" y="5175201"/>
                <a:ext cx="930584" cy="930584"/>
              </a:xfrm>
              <a:prstGeom prst="ellipse">
                <a:avLst/>
              </a:prstGeom>
              <a:solidFill>
                <a:schemeClr val="bg1"/>
              </a:solidFill>
              <a:ln w="28575">
                <a:solidFill>
                  <a:schemeClr val="bg1">
                    <a:lumMod val="8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53" name="Group 152"/>
              <p:cNvGrpSpPr/>
              <p:nvPr/>
            </p:nvGrpSpPr>
            <p:grpSpPr>
              <a:xfrm>
                <a:off x="11381249" y="5100007"/>
                <a:ext cx="146432" cy="150388"/>
                <a:chOff x="3824288" y="2578099"/>
                <a:chExt cx="176212" cy="180975"/>
              </a:xfrm>
            </p:grpSpPr>
            <p:sp>
              <p:nvSpPr>
                <p:cNvPr id="157" name="Isosceles Triangle 156"/>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8" name="Isosceles Triangle 157"/>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4" name="Group 153"/>
              <p:cNvGrpSpPr/>
              <p:nvPr/>
            </p:nvGrpSpPr>
            <p:grpSpPr>
              <a:xfrm flipH="1">
                <a:off x="11343813" y="6036469"/>
                <a:ext cx="146428" cy="150388"/>
                <a:chOff x="3824288" y="2578099"/>
                <a:chExt cx="176212" cy="180975"/>
              </a:xfrm>
            </p:grpSpPr>
            <p:sp>
              <p:nvSpPr>
                <p:cNvPr id="155" name="Isosceles Triangle 154"/>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Isosceles Triangle 155"/>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59" name="Freeform 9"/>
              <p:cNvSpPr>
                <a:spLocks noEditPoints="1"/>
              </p:cNvSpPr>
              <p:nvPr/>
            </p:nvSpPr>
            <p:spPr bwMode="auto">
              <a:xfrm>
                <a:off x="11126882" y="5410945"/>
                <a:ext cx="604356" cy="458124"/>
              </a:xfrm>
              <a:custGeom>
                <a:avLst/>
                <a:gdLst>
                  <a:gd name="T0" fmla="*/ 1870 w 1894"/>
                  <a:gd name="T1" fmla="*/ 214 h 1435"/>
                  <a:gd name="T2" fmla="*/ 24 w 1894"/>
                  <a:gd name="T3" fmla="*/ 214 h 1435"/>
                  <a:gd name="T4" fmla="*/ 0 w 1894"/>
                  <a:gd name="T5" fmla="*/ 246 h 1435"/>
                  <a:gd name="T6" fmla="*/ 0 w 1894"/>
                  <a:gd name="T7" fmla="*/ 1404 h 1435"/>
                  <a:gd name="T8" fmla="*/ 24 w 1894"/>
                  <a:gd name="T9" fmla="*/ 1435 h 1435"/>
                  <a:gd name="T10" fmla="*/ 1870 w 1894"/>
                  <a:gd name="T11" fmla="*/ 1435 h 1435"/>
                  <a:gd name="T12" fmla="*/ 1894 w 1894"/>
                  <a:gd name="T13" fmla="*/ 1404 h 1435"/>
                  <a:gd name="T14" fmla="*/ 1894 w 1894"/>
                  <a:gd name="T15" fmla="*/ 246 h 1435"/>
                  <a:gd name="T16" fmla="*/ 1870 w 1894"/>
                  <a:gd name="T17" fmla="*/ 214 h 1435"/>
                  <a:gd name="T18" fmla="*/ 1822 w 1894"/>
                  <a:gd name="T19" fmla="*/ 1364 h 1435"/>
                  <a:gd name="T20" fmla="*/ 72 w 1894"/>
                  <a:gd name="T21" fmla="*/ 1364 h 1435"/>
                  <a:gd name="T22" fmla="*/ 72 w 1894"/>
                  <a:gd name="T23" fmla="*/ 293 h 1435"/>
                  <a:gd name="T24" fmla="*/ 1822 w 1894"/>
                  <a:gd name="T25" fmla="*/ 293 h 1435"/>
                  <a:gd name="T26" fmla="*/ 1822 w 1894"/>
                  <a:gd name="T27" fmla="*/ 1364 h 1435"/>
                  <a:gd name="T28" fmla="*/ 1822 w 1894"/>
                  <a:gd name="T29" fmla="*/ 1364 h 1435"/>
                  <a:gd name="T30" fmla="*/ 1607 w 1894"/>
                  <a:gd name="T31" fmla="*/ 111 h 1435"/>
                  <a:gd name="T32" fmla="*/ 1568 w 1894"/>
                  <a:gd name="T33" fmla="*/ 111 h 1435"/>
                  <a:gd name="T34" fmla="*/ 1568 w 1894"/>
                  <a:gd name="T35" fmla="*/ 71 h 1435"/>
                  <a:gd name="T36" fmla="*/ 1607 w 1894"/>
                  <a:gd name="T37" fmla="*/ 71 h 1435"/>
                  <a:gd name="T38" fmla="*/ 1607 w 1894"/>
                  <a:gd name="T39" fmla="*/ 111 h 1435"/>
                  <a:gd name="T40" fmla="*/ 1607 w 1894"/>
                  <a:gd name="T41" fmla="*/ 111 h 1435"/>
                  <a:gd name="T42" fmla="*/ 1870 w 1894"/>
                  <a:gd name="T43" fmla="*/ 0 h 1435"/>
                  <a:gd name="T44" fmla="*/ 24 w 1894"/>
                  <a:gd name="T45" fmla="*/ 0 h 1435"/>
                  <a:gd name="T46" fmla="*/ 0 w 1894"/>
                  <a:gd name="T47" fmla="*/ 24 h 1435"/>
                  <a:gd name="T48" fmla="*/ 0 w 1894"/>
                  <a:gd name="T49" fmla="*/ 159 h 1435"/>
                  <a:gd name="T50" fmla="*/ 24 w 1894"/>
                  <a:gd name="T51" fmla="*/ 182 h 1435"/>
                  <a:gd name="T52" fmla="*/ 1870 w 1894"/>
                  <a:gd name="T53" fmla="*/ 182 h 1435"/>
                  <a:gd name="T54" fmla="*/ 1894 w 1894"/>
                  <a:gd name="T55" fmla="*/ 159 h 1435"/>
                  <a:gd name="T56" fmla="*/ 1894 w 1894"/>
                  <a:gd name="T57" fmla="*/ 24 h 1435"/>
                  <a:gd name="T58" fmla="*/ 1870 w 1894"/>
                  <a:gd name="T59" fmla="*/ 0 h 1435"/>
                  <a:gd name="T60" fmla="*/ 1504 w 1894"/>
                  <a:gd name="T61" fmla="*/ 127 h 1435"/>
                  <a:gd name="T62" fmla="*/ 1416 w 1894"/>
                  <a:gd name="T63" fmla="*/ 127 h 1435"/>
                  <a:gd name="T64" fmla="*/ 1416 w 1894"/>
                  <a:gd name="T65" fmla="*/ 111 h 1435"/>
                  <a:gd name="T66" fmla="*/ 1504 w 1894"/>
                  <a:gd name="T67" fmla="*/ 111 h 1435"/>
                  <a:gd name="T68" fmla="*/ 1504 w 1894"/>
                  <a:gd name="T69" fmla="*/ 127 h 1435"/>
                  <a:gd name="T70" fmla="*/ 1504 w 1894"/>
                  <a:gd name="T71" fmla="*/ 127 h 1435"/>
                  <a:gd name="T72" fmla="*/ 1615 w 1894"/>
                  <a:gd name="T73" fmla="*/ 127 h 1435"/>
                  <a:gd name="T74" fmla="*/ 1552 w 1894"/>
                  <a:gd name="T75" fmla="*/ 127 h 1435"/>
                  <a:gd name="T76" fmla="*/ 1552 w 1894"/>
                  <a:gd name="T77" fmla="*/ 56 h 1435"/>
                  <a:gd name="T78" fmla="*/ 1615 w 1894"/>
                  <a:gd name="T79" fmla="*/ 56 h 1435"/>
                  <a:gd name="T80" fmla="*/ 1615 w 1894"/>
                  <a:gd name="T81" fmla="*/ 127 h 1435"/>
                  <a:gd name="T82" fmla="*/ 1615 w 1894"/>
                  <a:gd name="T83" fmla="*/ 127 h 1435"/>
                  <a:gd name="T84" fmla="*/ 1774 w 1894"/>
                  <a:gd name="T85" fmla="*/ 127 h 1435"/>
                  <a:gd name="T86" fmla="*/ 1751 w 1894"/>
                  <a:gd name="T87" fmla="*/ 127 h 1435"/>
                  <a:gd name="T88" fmla="*/ 1735 w 1894"/>
                  <a:gd name="T89" fmla="*/ 111 h 1435"/>
                  <a:gd name="T90" fmla="*/ 1727 w 1894"/>
                  <a:gd name="T91" fmla="*/ 103 h 1435"/>
                  <a:gd name="T92" fmla="*/ 1703 w 1894"/>
                  <a:gd name="T93" fmla="*/ 127 h 1435"/>
                  <a:gd name="T94" fmla="*/ 1703 w 1894"/>
                  <a:gd name="T95" fmla="*/ 127 h 1435"/>
                  <a:gd name="T96" fmla="*/ 1679 w 1894"/>
                  <a:gd name="T97" fmla="*/ 127 h 1435"/>
                  <a:gd name="T98" fmla="*/ 1711 w 1894"/>
                  <a:gd name="T99" fmla="*/ 87 h 1435"/>
                  <a:gd name="T100" fmla="*/ 1679 w 1894"/>
                  <a:gd name="T101" fmla="*/ 56 h 1435"/>
                  <a:gd name="T102" fmla="*/ 1703 w 1894"/>
                  <a:gd name="T103" fmla="*/ 56 h 1435"/>
                  <a:gd name="T104" fmla="*/ 1727 w 1894"/>
                  <a:gd name="T105" fmla="*/ 79 h 1435"/>
                  <a:gd name="T106" fmla="*/ 1751 w 1894"/>
                  <a:gd name="T107" fmla="*/ 56 h 1435"/>
                  <a:gd name="T108" fmla="*/ 1774 w 1894"/>
                  <a:gd name="T109" fmla="*/ 56 h 1435"/>
                  <a:gd name="T110" fmla="*/ 1735 w 1894"/>
                  <a:gd name="T111" fmla="*/ 87 h 1435"/>
                  <a:gd name="T112" fmla="*/ 1774 w 1894"/>
                  <a:gd name="T113" fmla="*/ 127 h 1435"/>
                  <a:gd name="T114" fmla="*/ 1774 w 1894"/>
                  <a:gd name="T115" fmla="*/ 127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94" h="1435">
                    <a:moveTo>
                      <a:pt x="1870" y="214"/>
                    </a:moveTo>
                    <a:cubicBezTo>
                      <a:pt x="24" y="214"/>
                      <a:pt x="24" y="214"/>
                      <a:pt x="24" y="214"/>
                    </a:cubicBezTo>
                    <a:cubicBezTo>
                      <a:pt x="8" y="214"/>
                      <a:pt x="0" y="230"/>
                      <a:pt x="0" y="246"/>
                    </a:cubicBezTo>
                    <a:cubicBezTo>
                      <a:pt x="0" y="1404"/>
                      <a:pt x="0" y="1404"/>
                      <a:pt x="0" y="1404"/>
                    </a:cubicBezTo>
                    <a:cubicBezTo>
                      <a:pt x="0" y="1420"/>
                      <a:pt x="8" y="1435"/>
                      <a:pt x="24" y="1435"/>
                    </a:cubicBezTo>
                    <a:cubicBezTo>
                      <a:pt x="1870" y="1435"/>
                      <a:pt x="1870" y="1435"/>
                      <a:pt x="1870" y="1435"/>
                    </a:cubicBezTo>
                    <a:cubicBezTo>
                      <a:pt x="1886" y="1435"/>
                      <a:pt x="1894" y="1420"/>
                      <a:pt x="1894" y="1404"/>
                    </a:cubicBezTo>
                    <a:cubicBezTo>
                      <a:pt x="1894" y="246"/>
                      <a:pt x="1894" y="246"/>
                      <a:pt x="1894" y="246"/>
                    </a:cubicBezTo>
                    <a:cubicBezTo>
                      <a:pt x="1894" y="230"/>
                      <a:pt x="1886" y="214"/>
                      <a:pt x="1870" y="214"/>
                    </a:cubicBezTo>
                    <a:close/>
                    <a:moveTo>
                      <a:pt x="1822" y="1364"/>
                    </a:moveTo>
                    <a:cubicBezTo>
                      <a:pt x="72" y="1364"/>
                      <a:pt x="72" y="1364"/>
                      <a:pt x="72" y="1364"/>
                    </a:cubicBezTo>
                    <a:cubicBezTo>
                      <a:pt x="72" y="293"/>
                      <a:pt x="72" y="293"/>
                      <a:pt x="72" y="293"/>
                    </a:cubicBezTo>
                    <a:cubicBezTo>
                      <a:pt x="1822" y="293"/>
                      <a:pt x="1822" y="293"/>
                      <a:pt x="1822" y="293"/>
                    </a:cubicBezTo>
                    <a:cubicBezTo>
                      <a:pt x="1822" y="1364"/>
                      <a:pt x="1822" y="1364"/>
                      <a:pt x="1822" y="1364"/>
                    </a:cubicBezTo>
                    <a:cubicBezTo>
                      <a:pt x="1822" y="1364"/>
                      <a:pt x="1822" y="1364"/>
                      <a:pt x="1822" y="1364"/>
                    </a:cubicBezTo>
                    <a:close/>
                    <a:moveTo>
                      <a:pt x="1607" y="111"/>
                    </a:moveTo>
                    <a:cubicBezTo>
                      <a:pt x="1568" y="111"/>
                      <a:pt x="1568" y="111"/>
                      <a:pt x="1568" y="111"/>
                    </a:cubicBezTo>
                    <a:cubicBezTo>
                      <a:pt x="1568" y="71"/>
                      <a:pt x="1568" y="71"/>
                      <a:pt x="1568" y="71"/>
                    </a:cubicBezTo>
                    <a:cubicBezTo>
                      <a:pt x="1607" y="71"/>
                      <a:pt x="1607" y="71"/>
                      <a:pt x="1607" y="71"/>
                    </a:cubicBezTo>
                    <a:cubicBezTo>
                      <a:pt x="1607" y="111"/>
                      <a:pt x="1607" y="111"/>
                      <a:pt x="1607" y="111"/>
                    </a:cubicBezTo>
                    <a:cubicBezTo>
                      <a:pt x="1607" y="111"/>
                      <a:pt x="1607" y="111"/>
                      <a:pt x="1607" y="111"/>
                    </a:cubicBezTo>
                    <a:close/>
                    <a:moveTo>
                      <a:pt x="1870" y="0"/>
                    </a:moveTo>
                    <a:cubicBezTo>
                      <a:pt x="24" y="0"/>
                      <a:pt x="24" y="0"/>
                      <a:pt x="24" y="0"/>
                    </a:cubicBezTo>
                    <a:cubicBezTo>
                      <a:pt x="8" y="0"/>
                      <a:pt x="0" y="8"/>
                      <a:pt x="0" y="24"/>
                    </a:cubicBezTo>
                    <a:cubicBezTo>
                      <a:pt x="0" y="159"/>
                      <a:pt x="0" y="159"/>
                      <a:pt x="0" y="159"/>
                    </a:cubicBezTo>
                    <a:cubicBezTo>
                      <a:pt x="0" y="175"/>
                      <a:pt x="8" y="182"/>
                      <a:pt x="24" y="182"/>
                    </a:cubicBezTo>
                    <a:cubicBezTo>
                      <a:pt x="1870" y="182"/>
                      <a:pt x="1870" y="182"/>
                      <a:pt x="1870" y="182"/>
                    </a:cubicBezTo>
                    <a:cubicBezTo>
                      <a:pt x="1886" y="182"/>
                      <a:pt x="1894" y="175"/>
                      <a:pt x="1894" y="159"/>
                    </a:cubicBezTo>
                    <a:cubicBezTo>
                      <a:pt x="1894" y="24"/>
                      <a:pt x="1894" y="24"/>
                      <a:pt x="1894" y="24"/>
                    </a:cubicBezTo>
                    <a:cubicBezTo>
                      <a:pt x="1894" y="8"/>
                      <a:pt x="1886" y="0"/>
                      <a:pt x="1870" y="0"/>
                    </a:cubicBezTo>
                    <a:close/>
                    <a:moveTo>
                      <a:pt x="1504" y="127"/>
                    </a:moveTo>
                    <a:cubicBezTo>
                      <a:pt x="1416" y="127"/>
                      <a:pt x="1416" y="127"/>
                      <a:pt x="1416" y="127"/>
                    </a:cubicBezTo>
                    <a:cubicBezTo>
                      <a:pt x="1416" y="111"/>
                      <a:pt x="1416" y="111"/>
                      <a:pt x="1416" y="111"/>
                    </a:cubicBezTo>
                    <a:cubicBezTo>
                      <a:pt x="1504" y="111"/>
                      <a:pt x="1504" y="111"/>
                      <a:pt x="1504" y="111"/>
                    </a:cubicBezTo>
                    <a:cubicBezTo>
                      <a:pt x="1504" y="127"/>
                      <a:pt x="1504" y="127"/>
                      <a:pt x="1504" y="127"/>
                    </a:cubicBezTo>
                    <a:cubicBezTo>
                      <a:pt x="1504" y="127"/>
                      <a:pt x="1504" y="127"/>
                      <a:pt x="1504" y="127"/>
                    </a:cubicBezTo>
                    <a:close/>
                    <a:moveTo>
                      <a:pt x="1615" y="127"/>
                    </a:moveTo>
                    <a:cubicBezTo>
                      <a:pt x="1552" y="127"/>
                      <a:pt x="1552" y="127"/>
                      <a:pt x="1552" y="127"/>
                    </a:cubicBezTo>
                    <a:cubicBezTo>
                      <a:pt x="1552" y="56"/>
                      <a:pt x="1552" y="56"/>
                      <a:pt x="1552" y="56"/>
                    </a:cubicBezTo>
                    <a:cubicBezTo>
                      <a:pt x="1615" y="56"/>
                      <a:pt x="1615" y="56"/>
                      <a:pt x="1615" y="56"/>
                    </a:cubicBezTo>
                    <a:cubicBezTo>
                      <a:pt x="1615" y="127"/>
                      <a:pt x="1615" y="127"/>
                      <a:pt x="1615" y="127"/>
                    </a:cubicBezTo>
                    <a:cubicBezTo>
                      <a:pt x="1615" y="127"/>
                      <a:pt x="1615" y="127"/>
                      <a:pt x="1615" y="127"/>
                    </a:cubicBezTo>
                    <a:close/>
                    <a:moveTo>
                      <a:pt x="1774" y="127"/>
                    </a:moveTo>
                    <a:cubicBezTo>
                      <a:pt x="1751" y="127"/>
                      <a:pt x="1751" y="127"/>
                      <a:pt x="1751" y="127"/>
                    </a:cubicBezTo>
                    <a:cubicBezTo>
                      <a:pt x="1735" y="111"/>
                      <a:pt x="1735" y="111"/>
                      <a:pt x="1735" y="111"/>
                    </a:cubicBezTo>
                    <a:cubicBezTo>
                      <a:pt x="1727" y="103"/>
                      <a:pt x="1727" y="103"/>
                      <a:pt x="1727" y="103"/>
                    </a:cubicBezTo>
                    <a:cubicBezTo>
                      <a:pt x="1703" y="127"/>
                      <a:pt x="1703" y="127"/>
                      <a:pt x="1703" y="127"/>
                    </a:cubicBezTo>
                    <a:cubicBezTo>
                      <a:pt x="1703" y="127"/>
                      <a:pt x="1703" y="127"/>
                      <a:pt x="1703" y="127"/>
                    </a:cubicBezTo>
                    <a:cubicBezTo>
                      <a:pt x="1679" y="127"/>
                      <a:pt x="1679" y="127"/>
                      <a:pt x="1679" y="127"/>
                    </a:cubicBezTo>
                    <a:cubicBezTo>
                      <a:pt x="1711" y="87"/>
                      <a:pt x="1711" y="87"/>
                      <a:pt x="1711" y="87"/>
                    </a:cubicBezTo>
                    <a:cubicBezTo>
                      <a:pt x="1679" y="56"/>
                      <a:pt x="1679" y="56"/>
                      <a:pt x="1679" y="56"/>
                    </a:cubicBezTo>
                    <a:cubicBezTo>
                      <a:pt x="1703" y="56"/>
                      <a:pt x="1703" y="56"/>
                      <a:pt x="1703" y="56"/>
                    </a:cubicBezTo>
                    <a:cubicBezTo>
                      <a:pt x="1727" y="79"/>
                      <a:pt x="1727" y="79"/>
                      <a:pt x="1727" y="79"/>
                    </a:cubicBezTo>
                    <a:cubicBezTo>
                      <a:pt x="1751" y="56"/>
                      <a:pt x="1751" y="56"/>
                      <a:pt x="1751" y="56"/>
                    </a:cubicBezTo>
                    <a:cubicBezTo>
                      <a:pt x="1774" y="56"/>
                      <a:pt x="1774" y="56"/>
                      <a:pt x="1774" y="56"/>
                    </a:cubicBezTo>
                    <a:cubicBezTo>
                      <a:pt x="1735" y="87"/>
                      <a:pt x="1735" y="87"/>
                      <a:pt x="1735" y="87"/>
                    </a:cubicBezTo>
                    <a:cubicBezTo>
                      <a:pt x="1774" y="127"/>
                      <a:pt x="1774" y="127"/>
                      <a:pt x="1774" y="127"/>
                    </a:cubicBezTo>
                    <a:cubicBezTo>
                      <a:pt x="1774" y="127"/>
                      <a:pt x="1774" y="127"/>
                      <a:pt x="1774" y="127"/>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TextBox 159"/>
              <p:cNvSpPr txBox="1"/>
              <p:nvPr/>
            </p:nvSpPr>
            <p:spPr>
              <a:xfrm>
                <a:off x="11291934" y="5577799"/>
                <a:ext cx="274251" cy="145010"/>
              </a:xfrm>
              <a:prstGeom prst="rect">
                <a:avLst/>
              </a:prstGeom>
              <a:noFill/>
            </p:spPr>
            <p:txBody>
              <a:bodyPr wrap="square" lIns="0" tIns="0" rIns="0" bIns="0" rtlCol="0">
                <a:spAutoFit/>
              </a:bodyPr>
              <a:lstStyle/>
              <a:p>
                <a:pPr algn="ctr">
                  <a:lnSpc>
                    <a:spcPct val="90000"/>
                  </a:lnSpc>
                  <a:spcAft>
                    <a:spcPts val="600"/>
                  </a:spcAft>
                </a:pPr>
                <a:r>
                  <a:rPr lang="en-US" sz="1600" b="1" dirty="0" smtClean="0">
                    <a:gradFill>
                      <a:gsLst>
                        <a:gs pos="63717">
                          <a:schemeClr val="accent4"/>
                        </a:gs>
                        <a:gs pos="15000">
                          <a:schemeClr val="accent4"/>
                        </a:gs>
                      </a:gsLst>
                      <a:lin ang="5400000" scaled="0"/>
                    </a:gradFill>
                  </a:rPr>
                  <a:t>C#</a:t>
                </a:r>
              </a:p>
            </p:txBody>
          </p:sp>
        </p:grpSp>
        <p:grpSp>
          <p:nvGrpSpPr>
            <p:cNvPr id="28" name="Group 27"/>
            <p:cNvGrpSpPr/>
            <p:nvPr/>
          </p:nvGrpSpPr>
          <p:grpSpPr>
            <a:xfrm>
              <a:off x="8486311" y="5471302"/>
              <a:ext cx="1059327" cy="687583"/>
              <a:chOff x="8486311" y="5534802"/>
              <a:chExt cx="1059327" cy="687583"/>
            </a:xfrm>
          </p:grpSpPr>
          <p:grpSp>
            <p:nvGrpSpPr>
              <p:cNvPr id="161" name="Group 16"/>
              <p:cNvGrpSpPr>
                <a:grpSpLocks noChangeAspect="1"/>
              </p:cNvGrpSpPr>
              <p:nvPr/>
            </p:nvGrpSpPr>
            <p:grpSpPr bwMode="auto">
              <a:xfrm>
                <a:off x="8743803" y="5534802"/>
                <a:ext cx="801835" cy="687583"/>
                <a:chOff x="1601" y="217"/>
                <a:chExt cx="4632" cy="3972"/>
              </a:xfrm>
              <a:solidFill>
                <a:schemeClr val="bg1">
                  <a:lumMod val="65000"/>
                </a:schemeClr>
              </a:solidFill>
            </p:grpSpPr>
            <p:sp>
              <p:nvSpPr>
                <p:cNvPr id="162" name="Freeform 17"/>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Oval 18"/>
                <p:cNvSpPr>
                  <a:spLocks noChangeArrowheads="1"/>
                </p:cNvSpPr>
                <p:nvPr/>
              </p:nvSpPr>
              <p:spPr bwMode="auto">
                <a:xfrm>
                  <a:off x="3467" y="217"/>
                  <a:ext cx="888" cy="8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9"/>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Oval 20"/>
                <p:cNvSpPr>
                  <a:spLocks noChangeArrowheads="1"/>
                </p:cNvSpPr>
                <p:nvPr/>
              </p:nvSpPr>
              <p:spPr bwMode="auto">
                <a:xfrm>
                  <a:off x="5221" y="468"/>
                  <a:ext cx="764" cy="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21"/>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Oval 22"/>
                <p:cNvSpPr>
                  <a:spLocks noChangeArrowheads="1"/>
                </p:cNvSpPr>
                <p:nvPr/>
              </p:nvSpPr>
              <p:spPr bwMode="auto">
                <a:xfrm>
                  <a:off x="1839" y="468"/>
                  <a:ext cx="762" cy="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8" name="Freeform 5"/>
              <p:cNvSpPr>
                <a:spLocks/>
              </p:cNvSpPr>
              <p:nvPr/>
            </p:nvSpPr>
            <p:spPr bwMode="auto">
              <a:xfrm>
                <a:off x="8486311" y="5827957"/>
                <a:ext cx="348354" cy="348354"/>
              </a:xfrm>
              <a:custGeom>
                <a:avLst/>
                <a:gdLst>
                  <a:gd name="T0" fmla="*/ 3683 w 5040"/>
                  <a:gd name="T1" fmla="*/ 1833 h 5040"/>
                  <a:gd name="T2" fmla="*/ 3683 w 5040"/>
                  <a:gd name="T3" fmla="*/ 2396 h 5040"/>
                  <a:gd name="T4" fmla="*/ 3193 w 5040"/>
                  <a:gd name="T5" fmla="*/ 2396 h 5040"/>
                  <a:gd name="T6" fmla="*/ 3193 w 5040"/>
                  <a:gd name="T7" fmla="*/ 1833 h 5040"/>
                  <a:gd name="T8" fmla="*/ 2614 w 5040"/>
                  <a:gd name="T9" fmla="*/ 1833 h 5040"/>
                  <a:gd name="T10" fmla="*/ 2614 w 5040"/>
                  <a:gd name="T11" fmla="*/ 1341 h 5040"/>
                  <a:gd name="T12" fmla="*/ 3193 w 5040"/>
                  <a:gd name="T13" fmla="*/ 1341 h 5040"/>
                  <a:gd name="T14" fmla="*/ 3193 w 5040"/>
                  <a:gd name="T15" fmla="*/ 0 h 5040"/>
                  <a:gd name="T16" fmla="*/ 1850 w 5040"/>
                  <a:gd name="T17" fmla="*/ 0 h 5040"/>
                  <a:gd name="T18" fmla="*/ 1850 w 5040"/>
                  <a:gd name="T19" fmla="*/ 1341 h 5040"/>
                  <a:gd name="T20" fmla="*/ 2413 w 5040"/>
                  <a:gd name="T21" fmla="*/ 1341 h 5040"/>
                  <a:gd name="T22" fmla="*/ 2413 w 5040"/>
                  <a:gd name="T23" fmla="*/ 1833 h 5040"/>
                  <a:gd name="T24" fmla="*/ 1850 w 5040"/>
                  <a:gd name="T25" fmla="*/ 1833 h 5040"/>
                  <a:gd name="T26" fmla="*/ 1850 w 5040"/>
                  <a:gd name="T27" fmla="*/ 2396 h 5040"/>
                  <a:gd name="T28" fmla="*/ 1343 w 5040"/>
                  <a:gd name="T29" fmla="*/ 2396 h 5040"/>
                  <a:gd name="T30" fmla="*/ 1343 w 5040"/>
                  <a:gd name="T31" fmla="*/ 1833 h 5040"/>
                  <a:gd name="T32" fmla="*/ 0 w 5040"/>
                  <a:gd name="T33" fmla="*/ 1833 h 5040"/>
                  <a:gd name="T34" fmla="*/ 0 w 5040"/>
                  <a:gd name="T35" fmla="*/ 3174 h 5040"/>
                  <a:gd name="T36" fmla="*/ 563 w 5040"/>
                  <a:gd name="T37" fmla="*/ 3174 h 5040"/>
                  <a:gd name="T38" fmla="*/ 563 w 5040"/>
                  <a:gd name="T39" fmla="*/ 3697 h 5040"/>
                  <a:gd name="T40" fmla="*/ 0 w 5040"/>
                  <a:gd name="T41" fmla="*/ 3697 h 5040"/>
                  <a:gd name="T42" fmla="*/ 0 w 5040"/>
                  <a:gd name="T43" fmla="*/ 5040 h 5040"/>
                  <a:gd name="T44" fmla="*/ 1343 w 5040"/>
                  <a:gd name="T45" fmla="*/ 5040 h 5040"/>
                  <a:gd name="T46" fmla="*/ 1343 w 5040"/>
                  <a:gd name="T47" fmla="*/ 3697 h 5040"/>
                  <a:gd name="T48" fmla="*/ 780 w 5040"/>
                  <a:gd name="T49" fmla="*/ 3697 h 5040"/>
                  <a:gd name="T50" fmla="*/ 780 w 5040"/>
                  <a:gd name="T51" fmla="*/ 3174 h 5040"/>
                  <a:gd name="T52" fmla="*/ 1343 w 5040"/>
                  <a:gd name="T53" fmla="*/ 3174 h 5040"/>
                  <a:gd name="T54" fmla="*/ 1343 w 5040"/>
                  <a:gd name="T55" fmla="*/ 2611 h 5040"/>
                  <a:gd name="T56" fmla="*/ 1850 w 5040"/>
                  <a:gd name="T57" fmla="*/ 2611 h 5040"/>
                  <a:gd name="T58" fmla="*/ 1850 w 5040"/>
                  <a:gd name="T59" fmla="*/ 3174 h 5040"/>
                  <a:gd name="T60" fmla="*/ 2413 w 5040"/>
                  <a:gd name="T61" fmla="*/ 3174 h 5040"/>
                  <a:gd name="T62" fmla="*/ 2413 w 5040"/>
                  <a:gd name="T63" fmla="*/ 3697 h 5040"/>
                  <a:gd name="T64" fmla="*/ 1850 w 5040"/>
                  <a:gd name="T65" fmla="*/ 3697 h 5040"/>
                  <a:gd name="T66" fmla="*/ 1850 w 5040"/>
                  <a:gd name="T67" fmla="*/ 5040 h 5040"/>
                  <a:gd name="T68" fmla="*/ 3193 w 5040"/>
                  <a:gd name="T69" fmla="*/ 5040 h 5040"/>
                  <a:gd name="T70" fmla="*/ 3193 w 5040"/>
                  <a:gd name="T71" fmla="*/ 3697 h 5040"/>
                  <a:gd name="T72" fmla="*/ 2614 w 5040"/>
                  <a:gd name="T73" fmla="*/ 3697 h 5040"/>
                  <a:gd name="T74" fmla="*/ 2614 w 5040"/>
                  <a:gd name="T75" fmla="*/ 3174 h 5040"/>
                  <a:gd name="T76" fmla="*/ 3193 w 5040"/>
                  <a:gd name="T77" fmla="*/ 3174 h 5040"/>
                  <a:gd name="T78" fmla="*/ 3193 w 5040"/>
                  <a:gd name="T79" fmla="*/ 2611 h 5040"/>
                  <a:gd name="T80" fmla="*/ 3683 w 5040"/>
                  <a:gd name="T81" fmla="*/ 2611 h 5040"/>
                  <a:gd name="T82" fmla="*/ 3683 w 5040"/>
                  <a:gd name="T83" fmla="*/ 3174 h 5040"/>
                  <a:gd name="T84" fmla="*/ 5040 w 5040"/>
                  <a:gd name="T85" fmla="*/ 3174 h 5040"/>
                  <a:gd name="T86" fmla="*/ 5040 w 5040"/>
                  <a:gd name="T87" fmla="*/ 1833 h 5040"/>
                  <a:gd name="T88" fmla="*/ 3683 w 5040"/>
                  <a:gd name="T89" fmla="*/ 1833 h 5040"/>
                  <a:gd name="T90" fmla="*/ 3683 w 5040"/>
                  <a:gd name="T91" fmla="*/ 1833 h 5040"/>
                  <a:gd name="T92" fmla="*/ 3683 w 5040"/>
                  <a:gd name="T93" fmla="*/ 1833 h 5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0" h="5040">
                    <a:moveTo>
                      <a:pt x="3683" y="1833"/>
                    </a:moveTo>
                    <a:lnTo>
                      <a:pt x="3683" y="2396"/>
                    </a:lnTo>
                    <a:lnTo>
                      <a:pt x="3193" y="2396"/>
                    </a:lnTo>
                    <a:lnTo>
                      <a:pt x="3193" y="1833"/>
                    </a:lnTo>
                    <a:lnTo>
                      <a:pt x="2614" y="1833"/>
                    </a:lnTo>
                    <a:lnTo>
                      <a:pt x="2614" y="1341"/>
                    </a:lnTo>
                    <a:lnTo>
                      <a:pt x="3193" y="1341"/>
                    </a:lnTo>
                    <a:lnTo>
                      <a:pt x="3193" y="0"/>
                    </a:lnTo>
                    <a:lnTo>
                      <a:pt x="1850" y="0"/>
                    </a:lnTo>
                    <a:lnTo>
                      <a:pt x="1850" y="1341"/>
                    </a:lnTo>
                    <a:lnTo>
                      <a:pt x="2413" y="1341"/>
                    </a:lnTo>
                    <a:lnTo>
                      <a:pt x="2413" y="1833"/>
                    </a:lnTo>
                    <a:lnTo>
                      <a:pt x="1850" y="1833"/>
                    </a:lnTo>
                    <a:lnTo>
                      <a:pt x="1850" y="2396"/>
                    </a:lnTo>
                    <a:lnTo>
                      <a:pt x="1343" y="2396"/>
                    </a:lnTo>
                    <a:lnTo>
                      <a:pt x="1343" y="1833"/>
                    </a:lnTo>
                    <a:lnTo>
                      <a:pt x="0" y="1833"/>
                    </a:lnTo>
                    <a:lnTo>
                      <a:pt x="0" y="3174"/>
                    </a:lnTo>
                    <a:lnTo>
                      <a:pt x="563" y="3174"/>
                    </a:lnTo>
                    <a:lnTo>
                      <a:pt x="563" y="3697"/>
                    </a:lnTo>
                    <a:lnTo>
                      <a:pt x="0" y="3697"/>
                    </a:lnTo>
                    <a:lnTo>
                      <a:pt x="0" y="5040"/>
                    </a:lnTo>
                    <a:lnTo>
                      <a:pt x="1343" y="5040"/>
                    </a:lnTo>
                    <a:lnTo>
                      <a:pt x="1343" y="3697"/>
                    </a:lnTo>
                    <a:lnTo>
                      <a:pt x="780" y="3697"/>
                    </a:lnTo>
                    <a:lnTo>
                      <a:pt x="780" y="3174"/>
                    </a:lnTo>
                    <a:lnTo>
                      <a:pt x="1343" y="3174"/>
                    </a:lnTo>
                    <a:lnTo>
                      <a:pt x="1343" y="2611"/>
                    </a:lnTo>
                    <a:lnTo>
                      <a:pt x="1850" y="2611"/>
                    </a:lnTo>
                    <a:lnTo>
                      <a:pt x="1850" y="3174"/>
                    </a:lnTo>
                    <a:lnTo>
                      <a:pt x="2413" y="3174"/>
                    </a:lnTo>
                    <a:lnTo>
                      <a:pt x="2413" y="3697"/>
                    </a:lnTo>
                    <a:lnTo>
                      <a:pt x="1850" y="3697"/>
                    </a:lnTo>
                    <a:lnTo>
                      <a:pt x="1850" y="5040"/>
                    </a:lnTo>
                    <a:lnTo>
                      <a:pt x="3193" y="5040"/>
                    </a:lnTo>
                    <a:lnTo>
                      <a:pt x="3193" y="3697"/>
                    </a:lnTo>
                    <a:lnTo>
                      <a:pt x="2614" y="3697"/>
                    </a:lnTo>
                    <a:lnTo>
                      <a:pt x="2614" y="3174"/>
                    </a:lnTo>
                    <a:lnTo>
                      <a:pt x="3193" y="3174"/>
                    </a:lnTo>
                    <a:lnTo>
                      <a:pt x="3193" y="2611"/>
                    </a:lnTo>
                    <a:lnTo>
                      <a:pt x="3683" y="2611"/>
                    </a:lnTo>
                    <a:lnTo>
                      <a:pt x="3683" y="3174"/>
                    </a:lnTo>
                    <a:lnTo>
                      <a:pt x="5040" y="3174"/>
                    </a:lnTo>
                    <a:lnTo>
                      <a:pt x="5040" y="1833"/>
                    </a:lnTo>
                    <a:lnTo>
                      <a:pt x="3683" y="1833"/>
                    </a:lnTo>
                    <a:lnTo>
                      <a:pt x="3683" y="1833"/>
                    </a:lnTo>
                    <a:lnTo>
                      <a:pt x="3683" y="183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2" name="Group 201"/>
          <p:cNvGrpSpPr/>
          <p:nvPr/>
        </p:nvGrpSpPr>
        <p:grpSpPr>
          <a:xfrm>
            <a:off x="4232568" y="3753850"/>
            <a:ext cx="3945125" cy="2512480"/>
            <a:chOff x="4232568" y="3753850"/>
            <a:chExt cx="3945125" cy="2512480"/>
          </a:xfrm>
        </p:grpSpPr>
        <p:sp>
          <p:nvSpPr>
            <p:cNvPr id="98" name="Rectangle 97"/>
            <p:cNvSpPr/>
            <p:nvPr/>
          </p:nvSpPr>
          <p:spPr bwMode="auto">
            <a:xfrm>
              <a:off x="4232568" y="3760874"/>
              <a:ext cx="3945125" cy="250545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548640" tIns="91440" rIns="0" bIns="46637"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13274">
                        <a:schemeClr val="tx1"/>
                      </a:gs>
                      <a:gs pos="30000">
                        <a:schemeClr val="tx1"/>
                      </a:gs>
                    </a:gsLst>
                    <a:lin ang="5400000" scaled="0"/>
                  </a:gradFill>
                </a:rPr>
                <a:t>Remote timer job</a:t>
              </a:r>
            </a:p>
          </p:txBody>
        </p:sp>
        <p:sp>
          <p:nvSpPr>
            <p:cNvPr id="103" name="Oval 102"/>
            <p:cNvSpPr/>
            <p:nvPr/>
          </p:nvSpPr>
          <p:spPr bwMode="auto">
            <a:xfrm>
              <a:off x="4232568" y="3753850"/>
              <a:ext cx="438150" cy="43815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b="1" dirty="0" smtClean="0">
                  <a:gradFill>
                    <a:gsLst>
                      <a:gs pos="0">
                        <a:srgbClr val="FFFFFF"/>
                      </a:gs>
                      <a:gs pos="100000">
                        <a:srgbClr val="FFFFFF"/>
                      </a:gs>
                    </a:gsLst>
                    <a:lin ang="5400000" scaled="0"/>
                  </a:gradFill>
                </a:rPr>
                <a:t>4</a:t>
              </a:r>
              <a:endParaRPr lang="en-US" sz="1800" b="1" dirty="0">
                <a:gradFill>
                  <a:gsLst>
                    <a:gs pos="0">
                      <a:srgbClr val="FFFFFF"/>
                    </a:gs>
                    <a:gs pos="100000">
                      <a:srgbClr val="FFFFFF"/>
                    </a:gs>
                  </a:gsLst>
                  <a:lin ang="5400000" scaled="0"/>
                </a:gradFill>
              </a:endParaRPr>
            </a:p>
          </p:txBody>
        </p:sp>
        <p:grpSp>
          <p:nvGrpSpPr>
            <p:cNvPr id="44" name="Group 43"/>
            <p:cNvGrpSpPr/>
            <p:nvPr/>
          </p:nvGrpSpPr>
          <p:grpSpPr>
            <a:xfrm>
              <a:off x="5543908" y="4400143"/>
              <a:ext cx="1322444" cy="1517204"/>
              <a:chOff x="4878331" y="4756150"/>
              <a:chExt cx="1322444" cy="1517204"/>
            </a:xfrm>
          </p:grpSpPr>
          <p:sp>
            <p:nvSpPr>
              <p:cNvPr id="170" name="Oval 169"/>
              <p:cNvSpPr/>
              <p:nvPr/>
            </p:nvSpPr>
            <p:spPr bwMode="auto">
              <a:xfrm>
                <a:off x="4878331" y="4849352"/>
                <a:ext cx="1322444" cy="1322445"/>
              </a:xfrm>
              <a:prstGeom prst="ellipse">
                <a:avLst/>
              </a:prstGeom>
              <a:noFill/>
              <a:ln w="28575">
                <a:solidFill>
                  <a:schemeClr val="bg1">
                    <a:lumMod val="8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71" name="Group 170"/>
              <p:cNvGrpSpPr/>
              <p:nvPr/>
            </p:nvGrpSpPr>
            <p:grpSpPr>
              <a:xfrm>
                <a:off x="5484903" y="4756150"/>
                <a:ext cx="181500" cy="186404"/>
                <a:chOff x="3824288" y="2578099"/>
                <a:chExt cx="176212" cy="180975"/>
              </a:xfrm>
            </p:grpSpPr>
            <p:sp>
              <p:nvSpPr>
                <p:cNvPr id="175" name="Isosceles Triangle 174"/>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6" name="Isosceles Triangle 175"/>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72" name="Group 171"/>
              <p:cNvGrpSpPr/>
              <p:nvPr/>
            </p:nvGrpSpPr>
            <p:grpSpPr>
              <a:xfrm flipH="1">
                <a:off x="5431703" y="6086950"/>
                <a:ext cx="181500" cy="186404"/>
                <a:chOff x="3824288" y="2578099"/>
                <a:chExt cx="176212" cy="180975"/>
              </a:xfrm>
            </p:grpSpPr>
            <p:sp>
              <p:nvSpPr>
                <p:cNvPr id="173" name="Isosceles Triangle 172"/>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4" name="Isosceles Triangle 173"/>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42" name="Group 41"/>
              <p:cNvGrpSpPr/>
              <p:nvPr/>
            </p:nvGrpSpPr>
            <p:grpSpPr>
              <a:xfrm>
                <a:off x="5183154" y="4953587"/>
                <a:ext cx="735261" cy="975491"/>
                <a:chOff x="5137538" y="4878906"/>
                <a:chExt cx="735261" cy="975491"/>
              </a:xfrm>
            </p:grpSpPr>
            <p:sp>
              <p:nvSpPr>
                <p:cNvPr id="40" name="Oval 39"/>
                <p:cNvSpPr/>
                <p:nvPr/>
              </p:nvSpPr>
              <p:spPr bwMode="auto">
                <a:xfrm>
                  <a:off x="5212033" y="5205521"/>
                  <a:ext cx="571500" cy="571500"/>
                </a:xfrm>
                <a:prstGeom prst="ellips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Freeform 9"/>
                <p:cNvSpPr>
                  <a:spLocks noEditPoints="1"/>
                </p:cNvSpPr>
                <p:nvPr/>
              </p:nvSpPr>
              <p:spPr bwMode="auto">
                <a:xfrm>
                  <a:off x="5137538" y="4878906"/>
                  <a:ext cx="735261" cy="975491"/>
                </a:xfrm>
                <a:custGeom>
                  <a:avLst/>
                  <a:gdLst>
                    <a:gd name="T0" fmla="*/ 700 w 1578"/>
                    <a:gd name="T1" fmla="*/ 833 h 2094"/>
                    <a:gd name="T2" fmla="*/ 627 w 1578"/>
                    <a:gd name="T3" fmla="*/ 848 h 2094"/>
                    <a:gd name="T4" fmla="*/ 904 w 1578"/>
                    <a:gd name="T5" fmla="*/ 880 h 2094"/>
                    <a:gd name="T6" fmla="*/ 925 w 1578"/>
                    <a:gd name="T7" fmla="*/ 801 h 2094"/>
                    <a:gd name="T8" fmla="*/ 904 w 1578"/>
                    <a:gd name="T9" fmla="*/ 880 h 2094"/>
                    <a:gd name="T10" fmla="*/ 1103 w 1578"/>
                    <a:gd name="T11" fmla="*/ 990 h 2094"/>
                    <a:gd name="T12" fmla="*/ 1155 w 1578"/>
                    <a:gd name="T13" fmla="*/ 937 h 2094"/>
                    <a:gd name="T14" fmla="*/ 1259 w 1578"/>
                    <a:gd name="T15" fmla="*/ 1215 h 2094"/>
                    <a:gd name="T16" fmla="*/ 1244 w 1578"/>
                    <a:gd name="T17" fmla="*/ 1141 h 2094"/>
                    <a:gd name="T18" fmla="*/ 1259 w 1578"/>
                    <a:gd name="T19" fmla="*/ 1215 h 2094"/>
                    <a:gd name="T20" fmla="*/ 1212 w 1578"/>
                    <a:gd name="T21" fmla="*/ 1419 h 2094"/>
                    <a:gd name="T22" fmla="*/ 1291 w 1578"/>
                    <a:gd name="T23" fmla="*/ 1440 h 2094"/>
                    <a:gd name="T24" fmla="*/ 1103 w 1578"/>
                    <a:gd name="T25" fmla="*/ 1613 h 2094"/>
                    <a:gd name="T26" fmla="*/ 1155 w 1578"/>
                    <a:gd name="T27" fmla="*/ 1670 h 2094"/>
                    <a:gd name="T28" fmla="*/ 1103 w 1578"/>
                    <a:gd name="T29" fmla="*/ 1613 h 2094"/>
                    <a:gd name="T30" fmla="*/ 878 w 1578"/>
                    <a:gd name="T31" fmla="*/ 1775 h 2094"/>
                    <a:gd name="T32" fmla="*/ 951 w 1578"/>
                    <a:gd name="T33" fmla="*/ 1754 h 2094"/>
                    <a:gd name="T34" fmla="*/ 674 w 1578"/>
                    <a:gd name="T35" fmla="*/ 1728 h 2094"/>
                    <a:gd name="T36" fmla="*/ 653 w 1578"/>
                    <a:gd name="T37" fmla="*/ 1801 h 2094"/>
                    <a:gd name="T38" fmla="*/ 674 w 1578"/>
                    <a:gd name="T39" fmla="*/ 1728 h 2094"/>
                    <a:gd name="T40" fmla="*/ 424 w 1578"/>
                    <a:gd name="T41" fmla="*/ 1670 h 2094"/>
                    <a:gd name="T42" fmla="*/ 476 w 1578"/>
                    <a:gd name="T43" fmla="*/ 1613 h 2094"/>
                    <a:gd name="T44" fmla="*/ 319 w 1578"/>
                    <a:gd name="T45" fmla="*/ 1388 h 2094"/>
                    <a:gd name="T46" fmla="*/ 335 w 1578"/>
                    <a:gd name="T47" fmla="*/ 1466 h 2094"/>
                    <a:gd name="T48" fmla="*/ 319 w 1578"/>
                    <a:gd name="T49" fmla="*/ 1388 h 2094"/>
                    <a:gd name="T50" fmla="*/ 366 w 1578"/>
                    <a:gd name="T51" fmla="*/ 1189 h 2094"/>
                    <a:gd name="T52" fmla="*/ 288 w 1578"/>
                    <a:gd name="T53" fmla="*/ 1168 h 2094"/>
                    <a:gd name="T54" fmla="*/ 862 w 1578"/>
                    <a:gd name="T55" fmla="*/ 1230 h 2094"/>
                    <a:gd name="T56" fmla="*/ 847 w 1578"/>
                    <a:gd name="T57" fmla="*/ 1215 h 2094"/>
                    <a:gd name="T58" fmla="*/ 424 w 1578"/>
                    <a:gd name="T59" fmla="*/ 937 h 2094"/>
                    <a:gd name="T60" fmla="*/ 700 w 1578"/>
                    <a:gd name="T61" fmla="*/ 1361 h 2094"/>
                    <a:gd name="T62" fmla="*/ 716 w 1578"/>
                    <a:gd name="T63" fmla="*/ 1377 h 2094"/>
                    <a:gd name="T64" fmla="*/ 862 w 1578"/>
                    <a:gd name="T65" fmla="*/ 1230 h 2094"/>
                    <a:gd name="T66" fmla="*/ 1432 w 1578"/>
                    <a:gd name="T67" fmla="*/ 754 h 2094"/>
                    <a:gd name="T68" fmla="*/ 1489 w 1578"/>
                    <a:gd name="T69" fmla="*/ 770 h 2094"/>
                    <a:gd name="T70" fmla="*/ 1536 w 1578"/>
                    <a:gd name="T71" fmla="*/ 676 h 2094"/>
                    <a:gd name="T72" fmla="*/ 1416 w 1578"/>
                    <a:gd name="T73" fmla="*/ 555 h 2094"/>
                    <a:gd name="T74" fmla="*/ 1374 w 1578"/>
                    <a:gd name="T75" fmla="*/ 555 h 2094"/>
                    <a:gd name="T76" fmla="*/ 1322 w 1578"/>
                    <a:gd name="T77" fmla="*/ 649 h 2094"/>
                    <a:gd name="T78" fmla="*/ 1301 w 1578"/>
                    <a:gd name="T79" fmla="*/ 702 h 2094"/>
                    <a:gd name="T80" fmla="*/ 1092 w 1578"/>
                    <a:gd name="T81" fmla="*/ 304 h 2094"/>
                    <a:gd name="T82" fmla="*/ 486 w 1578"/>
                    <a:gd name="T83" fmla="*/ 304 h 2094"/>
                    <a:gd name="T84" fmla="*/ 277 w 1578"/>
                    <a:gd name="T85" fmla="*/ 702 h 2094"/>
                    <a:gd name="T86" fmla="*/ 256 w 1578"/>
                    <a:gd name="T87" fmla="*/ 649 h 2094"/>
                    <a:gd name="T88" fmla="*/ 204 w 1578"/>
                    <a:gd name="T89" fmla="*/ 555 h 2094"/>
                    <a:gd name="T90" fmla="*/ 162 w 1578"/>
                    <a:gd name="T91" fmla="*/ 555 h 2094"/>
                    <a:gd name="T92" fmla="*/ 42 w 1578"/>
                    <a:gd name="T93" fmla="*/ 676 h 2094"/>
                    <a:gd name="T94" fmla="*/ 89 w 1578"/>
                    <a:gd name="T95" fmla="*/ 770 h 2094"/>
                    <a:gd name="T96" fmla="*/ 147 w 1578"/>
                    <a:gd name="T97" fmla="*/ 754 h 2094"/>
                    <a:gd name="T98" fmla="*/ 0 w 1578"/>
                    <a:gd name="T99" fmla="*/ 1304 h 2094"/>
                    <a:gd name="T100" fmla="*/ 1578 w 1578"/>
                    <a:gd name="T101" fmla="*/ 1304 h 2094"/>
                    <a:gd name="T102" fmla="*/ 585 w 1578"/>
                    <a:gd name="T103" fmla="*/ 304 h 2094"/>
                    <a:gd name="T104" fmla="*/ 993 w 1578"/>
                    <a:gd name="T105" fmla="*/ 304 h 2094"/>
                    <a:gd name="T106" fmla="*/ 857 w 1578"/>
                    <a:gd name="T107" fmla="*/ 361 h 2094"/>
                    <a:gd name="T108" fmla="*/ 904 w 1578"/>
                    <a:gd name="T109" fmla="*/ 335 h 2094"/>
                    <a:gd name="T110" fmla="*/ 878 w 1578"/>
                    <a:gd name="T111" fmla="*/ 231 h 2094"/>
                    <a:gd name="T112" fmla="*/ 706 w 1578"/>
                    <a:gd name="T113" fmla="*/ 231 h 2094"/>
                    <a:gd name="T114" fmla="*/ 674 w 1578"/>
                    <a:gd name="T115" fmla="*/ 262 h 2094"/>
                    <a:gd name="T116" fmla="*/ 706 w 1578"/>
                    <a:gd name="T117" fmla="*/ 361 h 2094"/>
                    <a:gd name="T118" fmla="*/ 721 w 1578"/>
                    <a:gd name="T119" fmla="*/ 492 h 2094"/>
                    <a:gd name="T120" fmla="*/ 789 w 1578"/>
                    <a:gd name="T121" fmla="*/ 1901 h 2094"/>
                    <a:gd name="T122" fmla="*/ 789 w 1578"/>
                    <a:gd name="T123" fmla="*/ 707 h 2094"/>
                    <a:gd name="T124" fmla="*/ 789 w 1578"/>
                    <a:gd name="T125" fmla="*/ 1901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78" h="2094">
                      <a:moveTo>
                        <a:pt x="674" y="880"/>
                      </a:moveTo>
                      <a:cubicBezTo>
                        <a:pt x="695" y="874"/>
                        <a:pt x="711" y="854"/>
                        <a:pt x="700" y="833"/>
                      </a:cubicBezTo>
                      <a:cubicBezTo>
                        <a:pt x="695" y="812"/>
                        <a:pt x="674" y="796"/>
                        <a:pt x="653" y="801"/>
                      </a:cubicBezTo>
                      <a:cubicBezTo>
                        <a:pt x="633" y="806"/>
                        <a:pt x="622" y="827"/>
                        <a:pt x="627" y="848"/>
                      </a:cubicBezTo>
                      <a:cubicBezTo>
                        <a:pt x="633" y="869"/>
                        <a:pt x="653" y="885"/>
                        <a:pt x="674" y="880"/>
                      </a:cubicBezTo>
                      <a:close/>
                      <a:moveTo>
                        <a:pt x="904" y="880"/>
                      </a:moveTo>
                      <a:cubicBezTo>
                        <a:pt x="925" y="885"/>
                        <a:pt x="946" y="869"/>
                        <a:pt x="951" y="848"/>
                      </a:cubicBezTo>
                      <a:cubicBezTo>
                        <a:pt x="956" y="827"/>
                        <a:pt x="946" y="806"/>
                        <a:pt x="925" y="801"/>
                      </a:cubicBezTo>
                      <a:cubicBezTo>
                        <a:pt x="904" y="796"/>
                        <a:pt x="883" y="812"/>
                        <a:pt x="878" y="833"/>
                      </a:cubicBezTo>
                      <a:cubicBezTo>
                        <a:pt x="873" y="854"/>
                        <a:pt x="883" y="874"/>
                        <a:pt x="904" y="880"/>
                      </a:cubicBezTo>
                      <a:close/>
                      <a:moveTo>
                        <a:pt x="1103" y="937"/>
                      </a:moveTo>
                      <a:cubicBezTo>
                        <a:pt x="1087" y="953"/>
                        <a:pt x="1087" y="974"/>
                        <a:pt x="1103" y="990"/>
                      </a:cubicBezTo>
                      <a:cubicBezTo>
                        <a:pt x="1113" y="1005"/>
                        <a:pt x="1139" y="1005"/>
                        <a:pt x="1155" y="990"/>
                      </a:cubicBezTo>
                      <a:cubicBezTo>
                        <a:pt x="1171" y="974"/>
                        <a:pt x="1171" y="953"/>
                        <a:pt x="1155" y="937"/>
                      </a:cubicBezTo>
                      <a:cubicBezTo>
                        <a:pt x="1139" y="922"/>
                        <a:pt x="1113" y="922"/>
                        <a:pt x="1103" y="937"/>
                      </a:cubicBezTo>
                      <a:close/>
                      <a:moveTo>
                        <a:pt x="1259" y="1215"/>
                      </a:moveTo>
                      <a:cubicBezTo>
                        <a:pt x="1280" y="1210"/>
                        <a:pt x="1296" y="1189"/>
                        <a:pt x="1291" y="1168"/>
                      </a:cubicBezTo>
                      <a:cubicBezTo>
                        <a:pt x="1286" y="1147"/>
                        <a:pt x="1259" y="1136"/>
                        <a:pt x="1244" y="1141"/>
                      </a:cubicBezTo>
                      <a:cubicBezTo>
                        <a:pt x="1223" y="1147"/>
                        <a:pt x="1207" y="1168"/>
                        <a:pt x="1212" y="1189"/>
                      </a:cubicBezTo>
                      <a:cubicBezTo>
                        <a:pt x="1218" y="1210"/>
                        <a:pt x="1239" y="1220"/>
                        <a:pt x="1259" y="1215"/>
                      </a:cubicBezTo>
                      <a:close/>
                      <a:moveTo>
                        <a:pt x="1259" y="1388"/>
                      </a:moveTo>
                      <a:cubicBezTo>
                        <a:pt x="1239" y="1382"/>
                        <a:pt x="1218" y="1398"/>
                        <a:pt x="1212" y="1419"/>
                      </a:cubicBezTo>
                      <a:cubicBezTo>
                        <a:pt x="1207" y="1440"/>
                        <a:pt x="1223" y="1461"/>
                        <a:pt x="1244" y="1466"/>
                      </a:cubicBezTo>
                      <a:cubicBezTo>
                        <a:pt x="1259" y="1471"/>
                        <a:pt x="1286" y="1456"/>
                        <a:pt x="1291" y="1440"/>
                      </a:cubicBezTo>
                      <a:cubicBezTo>
                        <a:pt x="1296" y="1419"/>
                        <a:pt x="1280" y="1398"/>
                        <a:pt x="1259" y="1388"/>
                      </a:cubicBezTo>
                      <a:close/>
                      <a:moveTo>
                        <a:pt x="1103" y="1613"/>
                      </a:moveTo>
                      <a:cubicBezTo>
                        <a:pt x="1087" y="1628"/>
                        <a:pt x="1087" y="1655"/>
                        <a:pt x="1103" y="1670"/>
                      </a:cubicBezTo>
                      <a:cubicBezTo>
                        <a:pt x="1113" y="1686"/>
                        <a:pt x="1139" y="1686"/>
                        <a:pt x="1155" y="1670"/>
                      </a:cubicBezTo>
                      <a:cubicBezTo>
                        <a:pt x="1171" y="1655"/>
                        <a:pt x="1171" y="1628"/>
                        <a:pt x="1155" y="1613"/>
                      </a:cubicBezTo>
                      <a:cubicBezTo>
                        <a:pt x="1139" y="1602"/>
                        <a:pt x="1113" y="1602"/>
                        <a:pt x="1103" y="1613"/>
                      </a:cubicBezTo>
                      <a:close/>
                      <a:moveTo>
                        <a:pt x="904" y="1728"/>
                      </a:moveTo>
                      <a:cubicBezTo>
                        <a:pt x="883" y="1733"/>
                        <a:pt x="873" y="1754"/>
                        <a:pt x="878" y="1775"/>
                      </a:cubicBezTo>
                      <a:cubicBezTo>
                        <a:pt x="883" y="1796"/>
                        <a:pt x="904" y="1812"/>
                        <a:pt x="925" y="1801"/>
                      </a:cubicBezTo>
                      <a:cubicBezTo>
                        <a:pt x="946" y="1796"/>
                        <a:pt x="956" y="1775"/>
                        <a:pt x="951" y="1754"/>
                      </a:cubicBezTo>
                      <a:cubicBezTo>
                        <a:pt x="946" y="1733"/>
                        <a:pt x="925" y="1723"/>
                        <a:pt x="904" y="1728"/>
                      </a:cubicBezTo>
                      <a:close/>
                      <a:moveTo>
                        <a:pt x="674" y="1728"/>
                      </a:moveTo>
                      <a:cubicBezTo>
                        <a:pt x="653" y="1723"/>
                        <a:pt x="633" y="1733"/>
                        <a:pt x="627" y="1754"/>
                      </a:cubicBezTo>
                      <a:cubicBezTo>
                        <a:pt x="622" y="1775"/>
                        <a:pt x="633" y="1796"/>
                        <a:pt x="653" y="1801"/>
                      </a:cubicBezTo>
                      <a:cubicBezTo>
                        <a:pt x="674" y="1812"/>
                        <a:pt x="695" y="1796"/>
                        <a:pt x="700" y="1775"/>
                      </a:cubicBezTo>
                      <a:cubicBezTo>
                        <a:pt x="711" y="1754"/>
                        <a:pt x="695" y="1733"/>
                        <a:pt x="674" y="1728"/>
                      </a:cubicBezTo>
                      <a:close/>
                      <a:moveTo>
                        <a:pt x="424" y="1613"/>
                      </a:moveTo>
                      <a:cubicBezTo>
                        <a:pt x="408" y="1628"/>
                        <a:pt x="408" y="1655"/>
                        <a:pt x="424" y="1670"/>
                      </a:cubicBezTo>
                      <a:cubicBezTo>
                        <a:pt x="439" y="1686"/>
                        <a:pt x="465" y="1686"/>
                        <a:pt x="476" y="1670"/>
                      </a:cubicBezTo>
                      <a:cubicBezTo>
                        <a:pt x="491" y="1655"/>
                        <a:pt x="491" y="1628"/>
                        <a:pt x="476" y="1613"/>
                      </a:cubicBezTo>
                      <a:cubicBezTo>
                        <a:pt x="465" y="1602"/>
                        <a:pt x="439" y="1602"/>
                        <a:pt x="424" y="1613"/>
                      </a:cubicBezTo>
                      <a:close/>
                      <a:moveTo>
                        <a:pt x="319" y="1388"/>
                      </a:moveTo>
                      <a:cubicBezTo>
                        <a:pt x="298" y="1398"/>
                        <a:pt x="282" y="1419"/>
                        <a:pt x="288" y="1440"/>
                      </a:cubicBezTo>
                      <a:cubicBezTo>
                        <a:pt x="293" y="1456"/>
                        <a:pt x="319" y="1471"/>
                        <a:pt x="335" y="1466"/>
                      </a:cubicBezTo>
                      <a:cubicBezTo>
                        <a:pt x="356" y="1461"/>
                        <a:pt x="371" y="1440"/>
                        <a:pt x="366" y="1419"/>
                      </a:cubicBezTo>
                      <a:cubicBezTo>
                        <a:pt x="361" y="1398"/>
                        <a:pt x="340" y="1382"/>
                        <a:pt x="319" y="1388"/>
                      </a:cubicBezTo>
                      <a:close/>
                      <a:moveTo>
                        <a:pt x="319" y="1215"/>
                      </a:moveTo>
                      <a:cubicBezTo>
                        <a:pt x="340" y="1220"/>
                        <a:pt x="361" y="1210"/>
                        <a:pt x="366" y="1189"/>
                      </a:cubicBezTo>
                      <a:cubicBezTo>
                        <a:pt x="371" y="1168"/>
                        <a:pt x="356" y="1147"/>
                        <a:pt x="335" y="1141"/>
                      </a:cubicBezTo>
                      <a:cubicBezTo>
                        <a:pt x="319" y="1136"/>
                        <a:pt x="293" y="1147"/>
                        <a:pt x="288" y="1168"/>
                      </a:cubicBezTo>
                      <a:cubicBezTo>
                        <a:pt x="282" y="1189"/>
                        <a:pt x="298" y="1210"/>
                        <a:pt x="319" y="1215"/>
                      </a:cubicBezTo>
                      <a:close/>
                      <a:moveTo>
                        <a:pt x="862" y="1230"/>
                      </a:moveTo>
                      <a:cubicBezTo>
                        <a:pt x="857" y="1225"/>
                        <a:pt x="852" y="1220"/>
                        <a:pt x="847" y="1215"/>
                      </a:cubicBezTo>
                      <a:cubicBezTo>
                        <a:pt x="847" y="1215"/>
                        <a:pt x="847" y="1215"/>
                        <a:pt x="847" y="1215"/>
                      </a:cubicBezTo>
                      <a:cubicBezTo>
                        <a:pt x="476" y="937"/>
                        <a:pt x="476" y="937"/>
                        <a:pt x="476" y="937"/>
                      </a:cubicBezTo>
                      <a:cubicBezTo>
                        <a:pt x="465" y="922"/>
                        <a:pt x="439" y="922"/>
                        <a:pt x="424" y="937"/>
                      </a:cubicBezTo>
                      <a:cubicBezTo>
                        <a:pt x="408" y="953"/>
                        <a:pt x="408" y="974"/>
                        <a:pt x="424" y="990"/>
                      </a:cubicBezTo>
                      <a:cubicBezTo>
                        <a:pt x="700" y="1361"/>
                        <a:pt x="700" y="1361"/>
                        <a:pt x="700" y="1361"/>
                      </a:cubicBezTo>
                      <a:cubicBezTo>
                        <a:pt x="706" y="1361"/>
                        <a:pt x="706" y="1361"/>
                        <a:pt x="706" y="1361"/>
                      </a:cubicBezTo>
                      <a:cubicBezTo>
                        <a:pt x="706" y="1367"/>
                        <a:pt x="711" y="1372"/>
                        <a:pt x="716" y="1377"/>
                      </a:cubicBezTo>
                      <a:cubicBezTo>
                        <a:pt x="758" y="1419"/>
                        <a:pt x="821" y="1419"/>
                        <a:pt x="862" y="1377"/>
                      </a:cubicBezTo>
                      <a:cubicBezTo>
                        <a:pt x="904" y="1335"/>
                        <a:pt x="904" y="1272"/>
                        <a:pt x="862" y="1230"/>
                      </a:cubicBezTo>
                      <a:close/>
                      <a:moveTo>
                        <a:pt x="1395" y="796"/>
                      </a:moveTo>
                      <a:cubicBezTo>
                        <a:pt x="1432" y="754"/>
                        <a:pt x="1432" y="754"/>
                        <a:pt x="1432" y="754"/>
                      </a:cubicBezTo>
                      <a:cubicBezTo>
                        <a:pt x="1448" y="770"/>
                        <a:pt x="1448" y="770"/>
                        <a:pt x="1448" y="770"/>
                      </a:cubicBezTo>
                      <a:cubicBezTo>
                        <a:pt x="1458" y="780"/>
                        <a:pt x="1474" y="780"/>
                        <a:pt x="1489" y="770"/>
                      </a:cubicBezTo>
                      <a:cubicBezTo>
                        <a:pt x="1536" y="717"/>
                        <a:pt x="1536" y="717"/>
                        <a:pt x="1536" y="717"/>
                      </a:cubicBezTo>
                      <a:cubicBezTo>
                        <a:pt x="1552" y="707"/>
                        <a:pt x="1552" y="691"/>
                        <a:pt x="1536" y="676"/>
                      </a:cubicBezTo>
                      <a:cubicBezTo>
                        <a:pt x="1536" y="676"/>
                        <a:pt x="1536" y="676"/>
                        <a:pt x="1536" y="676"/>
                      </a:cubicBezTo>
                      <a:cubicBezTo>
                        <a:pt x="1416" y="555"/>
                        <a:pt x="1416" y="555"/>
                        <a:pt x="1416" y="555"/>
                      </a:cubicBezTo>
                      <a:cubicBezTo>
                        <a:pt x="1416" y="555"/>
                        <a:pt x="1416" y="555"/>
                        <a:pt x="1416" y="555"/>
                      </a:cubicBezTo>
                      <a:cubicBezTo>
                        <a:pt x="1406" y="545"/>
                        <a:pt x="1385" y="545"/>
                        <a:pt x="1374" y="555"/>
                      </a:cubicBezTo>
                      <a:cubicBezTo>
                        <a:pt x="1322" y="608"/>
                        <a:pt x="1322" y="608"/>
                        <a:pt x="1322" y="608"/>
                      </a:cubicBezTo>
                      <a:cubicBezTo>
                        <a:pt x="1312" y="618"/>
                        <a:pt x="1312" y="634"/>
                        <a:pt x="1322" y="649"/>
                      </a:cubicBezTo>
                      <a:cubicBezTo>
                        <a:pt x="1338" y="660"/>
                        <a:pt x="1338" y="660"/>
                        <a:pt x="1338" y="660"/>
                      </a:cubicBezTo>
                      <a:cubicBezTo>
                        <a:pt x="1301" y="702"/>
                        <a:pt x="1301" y="702"/>
                        <a:pt x="1301" y="702"/>
                      </a:cubicBezTo>
                      <a:cubicBezTo>
                        <a:pt x="1207" y="623"/>
                        <a:pt x="1098" y="566"/>
                        <a:pt x="977" y="534"/>
                      </a:cubicBezTo>
                      <a:cubicBezTo>
                        <a:pt x="1045" y="482"/>
                        <a:pt x="1092" y="398"/>
                        <a:pt x="1092" y="304"/>
                      </a:cubicBezTo>
                      <a:cubicBezTo>
                        <a:pt x="1092" y="136"/>
                        <a:pt x="956" y="0"/>
                        <a:pt x="789" y="0"/>
                      </a:cubicBezTo>
                      <a:cubicBezTo>
                        <a:pt x="622" y="0"/>
                        <a:pt x="486" y="136"/>
                        <a:pt x="486" y="304"/>
                      </a:cubicBezTo>
                      <a:cubicBezTo>
                        <a:pt x="486" y="398"/>
                        <a:pt x="533" y="482"/>
                        <a:pt x="601" y="534"/>
                      </a:cubicBezTo>
                      <a:cubicBezTo>
                        <a:pt x="481" y="566"/>
                        <a:pt x="371" y="623"/>
                        <a:pt x="277" y="702"/>
                      </a:cubicBezTo>
                      <a:cubicBezTo>
                        <a:pt x="241" y="660"/>
                        <a:pt x="241" y="660"/>
                        <a:pt x="241" y="660"/>
                      </a:cubicBezTo>
                      <a:cubicBezTo>
                        <a:pt x="256" y="649"/>
                        <a:pt x="256" y="649"/>
                        <a:pt x="256" y="649"/>
                      </a:cubicBezTo>
                      <a:cubicBezTo>
                        <a:pt x="267" y="634"/>
                        <a:pt x="267" y="618"/>
                        <a:pt x="256" y="608"/>
                      </a:cubicBezTo>
                      <a:cubicBezTo>
                        <a:pt x="204" y="555"/>
                        <a:pt x="204" y="555"/>
                        <a:pt x="204" y="555"/>
                      </a:cubicBezTo>
                      <a:cubicBezTo>
                        <a:pt x="194" y="545"/>
                        <a:pt x="173" y="545"/>
                        <a:pt x="162" y="555"/>
                      </a:cubicBezTo>
                      <a:cubicBezTo>
                        <a:pt x="162" y="555"/>
                        <a:pt x="162" y="555"/>
                        <a:pt x="162" y="555"/>
                      </a:cubicBezTo>
                      <a:cubicBezTo>
                        <a:pt x="42" y="676"/>
                        <a:pt x="42" y="676"/>
                        <a:pt x="42" y="676"/>
                      </a:cubicBezTo>
                      <a:cubicBezTo>
                        <a:pt x="42" y="676"/>
                        <a:pt x="42" y="676"/>
                        <a:pt x="42" y="676"/>
                      </a:cubicBezTo>
                      <a:cubicBezTo>
                        <a:pt x="26" y="691"/>
                        <a:pt x="26" y="707"/>
                        <a:pt x="42" y="717"/>
                      </a:cubicBezTo>
                      <a:cubicBezTo>
                        <a:pt x="89" y="770"/>
                        <a:pt x="89" y="770"/>
                        <a:pt x="89" y="770"/>
                      </a:cubicBezTo>
                      <a:cubicBezTo>
                        <a:pt x="105" y="780"/>
                        <a:pt x="120" y="780"/>
                        <a:pt x="131" y="770"/>
                      </a:cubicBezTo>
                      <a:cubicBezTo>
                        <a:pt x="147" y="754"/>
                        <a:pt x="147" y="754"/>
                        <a:pt x="147" y="754"/>
                      </a:cubicBezTo>
                      <a:cubicBezTo>
                        <a:pt x="183" y="796"/>
                        <a:pt x="183" y="796"/>
                        <a:pt x="183" y="796"/>
                      </a:cubicBezTo>
                      <a:cubicBezTo>
                        <a:pt x="68" y="932"/>
                        <a:pt x="0" y="1110"/>
                        <a:pt x="0" y="1304"/>
                      </a:cubicBezTo>
                      <a:cubicBezTo>
                        <a:pt x="0" y="1738"/>
                        <a:pt x="356" y="2094"/>
                        <a:pt x="789" y="2094"/>
                      </a:cubicBezTo>
                      <a:cubicBezTo>
                        <a:pt x="1223" y="2094"/>
                        <a:pt x="1578" y="1738"/>
                        <a:pt x="1578" y="1304"/>
                      </a:cubicBezTo>
                      <a:cubicBezTo>
                        <a:pt x="1578" y="1110"/>
                        <a:pt x="1510" y="932"/>
                        <a:pt x="1395" y="796"/>
                      </a:cubicBezTo>
                      <a:close/>
                      <a:moveTo>
                        <a:pt x="585" y="304"/>
                      </a:moveTo>
                      <a:cubicBezTo>
                        <a:pt x="585" y="189"/>
                        <a:pt x="680" y="100"/>
                        <a:pt x="789" y="100"/>
                      </a:cubicBezTo>
                      <a:cubicBezTo>
                        <a:pt x="899" y="100"/>
                        <a:pt x="993" y="189"/>
                        <a:pt x="993" y="304"/>
                      </a:cubicBezTo>
                      <a:cubicBezTo>
                        <a:pt x="993" y="388"/>
                        <a:pt x="936" y="466"/>
                        <a:pt x="857" y="492"/>
                      </a:cubicBezTo>
                      <a:cubicBezTo>
                        <a:pt x="857" y="361"/>
                        <a:pt x="857" y="361"/>
                        <a:pt x="857" y="361"/>
                      </a:cubicBezTo>
                      <a:cubicBezTo>
                        <a:pt x="878" y="361"/>
                        <a:pt x="878" y="361"/>
                        <a:pt x="878" y="361"/>
                      </a:cubicBezTo>
                      <a:cubicBezTo>
                        <a:pt x="894" y="361"/>
                        <a:pt x="904" y="351"/>
                        <a:pt x="904" y="335"/>
                      </a:cubicBezTo>
                      <a:cubicBezTo>
                        <a:pt x="904" y="262"/>
                        <a:pt x="904" y="262"/>
                        <a:pt x="904" y="262"/>
                      </a:cubicBezTo>
                      <a:cubicBezTo>
                        <a:pt x="904" y="246"/>
                        <a:pt x="894" y="231"/>
                        <a:pt x="878" y="231"/>
                      </a:cubicBezTo>
                      <a:cubicBezTo>
                        <a:pt x="878" y="231"/>
                        <a:pt x="878" y="231"/>
                        <a:pt x="878" y="231"/>
                      </a:cubicBezTo>
                      <a:cubicBezTo>
                        <a:pt x="706" y="231"/>
                        <a:pt x="706" y="231"/>
                        <a:pt x="706" y="231"/>
                      </a:cubicBezTo>
                      <a:cubicBezTo>
                        <a:pt x="706" y="231"/>
                        <a:pt x="706" y="231"/>
                        <a:pt x="706" y="231"/>
                      </a:cubicBezTo>
                      <a:cubicBezTo>
                        <a:pt x="690" y="231"/>
                        <a:pt x="674" y="246"/>
                        <a:pt x="674" y="262"/>
                      </a:cubicBezTo>
                      <a:cubicBezTo>
                        <a:pt x="674" y="335"/>
                        <a:pt x="674" y="335"/>
                        <a:pt x="674" y="335"/>
                      </a:cubicBezTo>
                      <a:cubicBezTo>
                        <a:pt x="674" y="351"/>
                        <a:pt x="690" y="361"/>
                        <a:pt x="706" y="361"/>
                      </a:cubicBezTo>
                      <a:cubicBezTo>
                        <a:pt x="721" y="361"/>
                        <a:pt x="721" y="361"/>
                        <a:pt x="721" y="361"/>
                      </a:cubicBezTo>
                      <a:cubicBezTo>
                        <a:pt x="721" y="492"/>
                        <a:pt x="721" y="492"/>
                        <a:pt x="721" y="492"/>
                      </a:cubicBezTo>
                      <a:cubicBezTo>
                        <a:pt x="643" y="466"/>
                        <a:pt x="585" y="393"/>
                        <a:pt x="585" y="304"/>
                      </a:cubicBezTo>
                      <a:close/>
                      <a:moveTo>
                        <a:pt x="789" y="1901"/>
                      </a:moveTo>
                      <a:cubicBezTo>
                        <a:pt x="460" y="1901"/>
                        <a:pt x="194" y="1634"/>
                        <a:pt x="194" y="1304"/>
                      </a:cubicBezTo>
                      <a:cubicBezTo>
                        <a:pt x="194" y="974"/>
                        <a:pt x="460" y="707"/>
                        <a:pt x="789" y="707"/>
                      </a:cubicBezTo>
                      <a:cubicBezTo>
                        <a:pt x="1118" y="707"/>
                        <a:pt x="1385" y="974"/>
                        <a:pt x="1385" y="1304"/>
                      </a:cubicBezTo>
                      <a:cubicBezTo>
                        <a:pt x="1385" y="1634"/>
                        <a:pt x="1118" y="1901"/>
                        <a:pt x="789" y="190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201" name="Group 200"/>
          <p:cNvGrpSpPr/>
          <p:nvPr/>
        </p:nvGrpSpPr>
        <p:grpSpPr>
          <a:xfrm>
            <a:off x="246061" y="3753850"/>
            <a:ext cx="2743265" cy="1797040"/>
            <a:chOff x="246061" y="3753850"/>
            <a:chExt cx="2743265" cy="1797040"/>
          </a:xfrm>
        </p:grpSpPr>
        <p:sp>
          <p:nvSpPr>
            <p:cNvPr id="102" name="Oval 101"/>
            <p:cNvSpPr/>
            <p:nvPr/>
          </p:nvSpPr>
          <p:spPr bwMode="auto">
            <a:xfrm>
              <a:off x="246061" y="3753850"/>
              <a:ext cx="438150" cy="43815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b="1" dirty="0" smtClean="0">
                  <a:gradFill>
                    <a:gsLst>
                      <a:gs pos="0">
                        <a:srgbClr val="FFFFFF"/>
                      </a:gs>
                      <a:gs pos="100000">
                        <a:srgbClr val="FFFFFF"/>
                      </a:gs>
                    </a:gsLst>
                    <a:lin ang="5400000" scaled="0"/>
                  </a:gradFill>
                </a:rPr>
                <a:t>6</a:t>
              </a:r>
              <a:endParaRPr lang="en-US" sz="1800" b="1" dirty="0">
                <a:gradFill>
                  <a:gsLst>
                    <a:gs pos="0">
                      <a:srgbClr val="FFFFFF"/>
                    </a:gs>
                    <a:gs pos="100000">
                      <a:srgbClr val="FFFFFF"/>
                    </a:gs>
                  </a:gsLst>
                  <a:lin ang="5400000" scaled="0"/>
                </a:gradFill>
              </a:endParaRPr>
            </a:p>
          </p:txBody>
        </p:sp>
        <p:grpSp>
          <p:nvGrpSpPr>
            <p:cNvPr id="185" name="Group 184"/>
            <p:cNvGrpSpPr/>
            <p:nvPr/>
          </p:nvGrpSpPr>
          <p:grpSpPr>
            <a:xfrm>
              <a:off x="1447920" y="4462266"/>
              <a:ext cx="1541406" cy="1088624"/>
              <a:chOff x="1330621" y="4307846"/>
              <a:chExt cx="1541406" cy="1088624"/>
            </a:xfrm>
          </p:grpSpPr>
          <p:sp>
            <p:nvSpPr>
              <p:cNvPr id="178" name="Freeform 13"/>
              <p:cNvSpPr>
                <a:spLocks noEditPoints="1"/>
              </p:cNvSpPr>
              <p:nvPr/>
            </p:nvSpPr>
            <p:spPr bwMode="auto">
              <a:xfrm flipH="1">
                <a:off x="1330621" y="4773775"/>
                <a:ext cx="887234" cy="622695"/>
              </a:xfrm>
              <a:custGeom>
                <a:avLst/>
                <a:gdLst>
                  <a:gd name="T0" fmla="*/ 45 w 1931"/>
                  <a:gd name="T1" fmla="*/ 0 h 1354"/>
                  <a:gd name="T2" fmla="*/ 1886 w 1931"/>
                  <a:gd name="T3" fmla="*/ 0 h 1354"/>
                  <a:gd name="T4" fmla="*/ 965 w 1931"/>
                  <a:gd name="T5" fmla="*/ 774 h 1354"/>
                  <a:gd name="T6" fmla="*/ 45 w 1931"/>
                  <a:gd name="T7" fmla="*/ 0 h 1354"/>
                  <a:gd name="T8" fmla="*/ 45 w 1931"/>
                  <a:gd name="T9" fmla="*/ 0 h 1354"/>
                  <a:gd name="T10" fmla="*/ 985 w 1931"/>
                  <a:gd name="T11" fmla="*/ 838 h 1354"/>
                  <a:gd name="T12" fmla="*/ 985 w 1931"/>
                  <a:gd name="T13" fmla="*/ 838 h 1354"/>
                  <a:gd name="T14" fmla="*/ 985 w 1931"/>
                  <a:gd name="T15" fmla="*/ 845 h 1354"/>
                  <a:gd name="T16" fmla="*/ 978 w 1931"/>
                  <a:gd name="T17" fmla="*/ 845 h 1354"/>
                  <a:gd name="T18" fmla="*/ 978 w 1931"/>
                  <a:gd name="T19" fmla="*/ 845 h 1354"/>
                  <a:gd name="T20" fmla="*/ 972 w 1931"/>
                  <a:gd name="T21" fmla="*/ 845 h 1354"/>
                  <a:gd name="T22" fmla="*/ 972 w 1931"/>
                  <a:gd name="T23" fmla="*/ 845 h 1354"/>
                  <a:gd name="T24" fmla="*/ 965 w 1931"/>
                  <a:gd name="T25" fmla="*/ 845 h 1354"/>
                  <a:gd name="T26" fmla="*/ 965 w 1931"/>
                  <a:gd name="T27" fmla="*/ 845 h 1354"/>
                  <a:gd name="T28" fmla="*/ 965 w 1931"/>
                  <a:gd name="T29" fmla="*/ 845 h 1354"/>
                  <a:gd name="T30" fmla="*/ 959 w 1931"/>
                  <a:gd name="T31" fmla="*/ 845 h 1354"/>
                  <a:gd name="T32" fmla="*/ 959 w 1931"/>
                  <a:gd name="T33" fmla="*/ 845 h 1354"/>
                  <a:gd name="T34" fmla="*/ 952 w 1931"/>
                  <a:gd name="T35" fmla="*/ 845 h 1354"/>
                  <a:gd name="T36" fmla="*/ 952 w 1931"/>
                  <a:gd name="T37" fmla="*/ 845 h 1354"/>
                  <a:gd name="T38" fmla="*/ 946 w 1931"/>
                  <a:gd name="T39" fmla="*/ 845 h 1354"/>
                  <a:gd name="T40" fmla="*/ 946 w 1931"/>
                  <a:gd name="T41" fmla="*/ 838 h 1354"/>
                  <a:gd name="T42" fmla="*/ 946 w 1931"/>
                  <a:gd name="T43" fmla="*/ 838 h 1354"/>
                  <a:gd name="T44" fmla="*/ 804 w 1931"/>
                  <a:gd name="T45" fmla="*/ 722 h 1354"/>
                  <a:gd name="T46" fmla="*/ 51 w 1931"/>
                  <a:gd name="T47" fmla="*/ 1354 h 1354"/>
                  <a:gd name="T48" fmla="*/ 1886 w 1931"/>
                  <a:gd name="T49" fmla="*/ 1354 h 1354"/>
                  <a:gd name="T50" fmla="*/ 1126 w 1931"/>
                  <a:gd name="T51" fmla="*/ 722 h 1354"/>
                  <a:gd name="T52" fmla="*/ 985 w 1931"/>
                  <a:gd name="T53" fmla="*/ 838 h 1354"/>
                  <a:gd name="T54" fmla="*/ 985 w 1931"/>
                  <a:gd name="T55" fmla="*/ 838 h 1354"/>
                  <a:gd name="T56" fmla="*/ 0 w 1931"/>
                  <a:gd name="T57" fmla="*/ 39 h 1354"/>
                  <a:gd name="T58" fmla="*/ 0 w 1931"/>
                  <a:gd name="T59" fmla="*/ 1316 h 1354"/>
                  <a:gd name="T60" fmla="*/ 759 w 1931"/>
                  <a:gd name="T61" fmla="*/ 684 h 1354"/>
                  <a:gd name="T62" fmla="*/ 0 w 1931"/>
                  <a:gd name="T63" fmla="*/ 39 h 1354"/>
                  <a:gd name="T64" fmla="*/ 0 w 1931"/>
                  <a:gd name="T65" fmla="*/ 39 h 1354"/>
                  <a:gd name="T66" fmla="*/ 1171 w 1931"/>
                  <a:gd name="T67" fmla="*/ 684 h 1354"/>
                  <a:gd name="T68" fmla="*/ 1931 w 1931"/>
                  <a:gd name="T69" fmla="*/ 1316 h 1354"/>
                  <a:gd name="T70" fmla="*/ 1931 w 1931"/>
                  <a:gd name="T71" fmla="*/ 39 h 1354"/>
                  <a:gd name="T72" fmla="*/ 1171 w 1931"/>
                  <a:gd name="T73" fmla="*/ 684 h 1354"/>
                  <a:gd name="T74" fmla="*/ 1171 w 1931"/>
                  <a:gd name="T75" fmla="*/ 6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1" h="1354">
                    <a:moveTo>
                      <a:pt x="45" y="0"/>
                    </a:moveTo>
                    <a:cubicBezTo>
                      <a:pt x="1886" y="0"/>
                      <a:pt x="1886" y="0"/>
                      <a:pt x="1886" y="0"/>
                    </a:cubicBezTo>
                    <a:cubicBezTo>
                      <a:pt x="965" y="774"/>
                      <a:pt x="965" y="774"/>
                      <a:pt x="965" y="774"/>
                    </a:cubicBezTo>
                    <a:cubicBezTo>
                      <a:pt x="45" y="0"/>
                      <a:pt x="45" y="0"/>
                      <a:pt x="45" y="0"/>
                    </a:cubicBezTo>
                    <a:cubicBezTo>
                      <a:pt x="45" y="0"/>
                      <a:pt x="45" y="0"/>
                      <a:pt x="45" y="0"/>
                    </a:cubicBezTo>
                    <a:close/>
                    <a:moveTo>
                      <a:pt x="985" y="838"/>
                    </a:moveTo>
                    <a:cubicBezTo>
                      <a:pt x="985" y="838"/>
                      <a:pt x="985" y="838"/>
                      <a:pt x="985" y="838"/>
                    </a:cubicBezTo>
                    <a:cubicBezTo>
                      <a:pt x="985" y="838"/>
                      <a:pt x="985" y="838"/>
                      <a:pt x="985" y="845"/>
                    </a:cubicBezTo>
                    <a:cubicBezTo>
                      <a:pt x="978" y="845"/>
                      <a:pt x="978" y="845"/>
                      <a:pt x="978" y="845"/>
                    </a:cubicBezTo>
                    <a:cubicBezTo>
                      <a:pt x="978" y="845"/>
                      <a:pt x="978" y="845"/>
                      <a:pt x="978" y="845"/>
                    </a:cubicBezTo>
                    <a:cubicBezTo>
                      <a:pt x="972" y="845"/>
                      <a:pt x="972" y="845"/>
                      <a:pt x="972" y="845"/>
                    </a:cubicBezTo>
                    <a:cubicBezTo>
                      <a:pt x="972" y="845"/>
                      <a:pt x="972" y="845"/>
                      <a:pt x="972" y="845"/>
                    </a:cubicBezTo>
                    <a:cubicBezTo>
                      <a:pt x="965" y="845"/>
                      <a:pt x="965" y="845"/>
                      <a:pt x="965" y="845"/>
                    </a:cubicBezTo>
                    <a:cubicBezTo>
                      <a:pt x="965" y="845"/>
                      <a:pt x="965" y="845"/>
                      <a:pt x="965" y="845"/>
                    </a:cubicBezTo>
                    <a:cubicBezTo>
                      <a:pt x="965" y="845"/>
                      <a:pt x="965" y="845"/>
                      <a:pt x="965" y="845"/>
                    </a:cubicBezTo>
                    <a:cubicBezTo>
                      <a:pt x="959" y="845"/>
                      <a:pt x="959" y="845"/>
                      <a:pt x="959" y="845"/>
                    </a:cubicBezTo>
                    <a:cubicBezTo>
                      <a:pt x="959" y="845"/>
                      <a:pt x="959" y="845"/>
                      <a:pt x="959" y="845"/>
                    </a:cubicBezTo>
                    <a:cubicBezTo>
                      <a:pt x="952" y="845"/>
                      <a:pt x="952" y="845"/>
                      <a:pt x="952" y="845"/>
                    </a:cubicBezTo>
                    <a:cubicBezTo>
                      <a:pt x="952" y="845"/>
                      <a:pt x="952" y="845"/>
                      <a:pt x="952" y="845"/>
                    </a:cubicBezTo>
                    <a:cubicBezTo>
                      <a:pt x="952" y="845"/>
                      <a:pt x="952" y="845"/>
                      <a:pt x="946" y="845"/>
                    </a:cubicBezTo>
                    <a:cubicBezTo>
                      <a:pt x="946" y="838"/>
                      <a:pt x="946" y="838"/>
                      <a:pt x="946" y="838"/>
                    </a:cubicBezTo>
                    <a:cubicBezTo>
                      <a:pt x="946" y="838"/>
                      <a:pt x="946" y="838"/>
                      <a:pt x="946" y="838"/>
                    </a:cubicBezTo>
                    <a:cubicBezTo>
                      <a:pt x="804" y="722"/>
                      <a:pt x="804" y="722"/>
                      <a:pt x="804" y="722"/>
                    </a:cubicBezTo>
                    <a:cubicBezTo>
                      <a:pt x="51" y="1354"/>
                      <a:pt x="51" y="1354"/>
                      <a:pt x="51" y="1354"/>
                    </a:cubicBezTo>
                    <a:cubicBezTo>
                      <a:pt x="1886" y="1354"/>
                      <a:pt x="1886" y="1354"/>
                      <a:pt x="1886" y="1354"/>
                    </a:cubicBezTo>
                    <a:cubicBezTo>
                      <a:pt x="1126" y="722"/>
                      <a:pt x="1126" y="722"/>
                      <a:pt x="1126" y="722"/>
                    </a:cubicBezTo>
                    <a:cubicBezTo>
                      <a:pt x="985" y="838"/>
                      <a:pt x="985" y="838"/>
                      <a:pt x="985" y="838"/>
                    </a:cubicBezTo>
                    <a:cubicBezTo>
                      <a:pt x="985" y="838"/>
                      <a:pt x="985" y="838"/>
                      <a:pt x="985" y="838"/>
                    </a:cubicBezTo>
                    <a:close/>
                    <a:moveTo>
                      <a:pt x="0" y="39"/>
                    </a:moveTo>
                    <a:cubicBezTo>
                      <a:pt x="0" y="1316"/>
                      <a:pt x="0" y="1316"/>
                      <a:pt x="0" y="1316"/>
                    </a:cubicBezTo>
                    <a:cubicBezTo>
                      <a:pt x="759" y="684"/>
                      <a:pt x="759" y="684"/>
                      <a:pt x="759" y="684"/>
                    </a:cubicBezTo>
                    <a:cubicBezTo>
                      <a:pt x="0" y="39"/>
                      <a:pt x="0" y="39"/>
                      <a:pt x="0" y="39"/>
                    </a:cubicBezTo>
                    <a:cubicBezTo>
                      <a:pt x="0" y="39"/>
                      <a:pt x="0" y="39"/>
                      <a:pt x="0" y="39"/>
                    </a:cubicBezTo>
                    <a:close/>
                    <a:moveTo>
                      <a:pt x="1171" y="684"/>
                    </a:moveTo>
                    <a:cubicBezTo>
                      <a:pt x="1931" y="1316"/>
                      <a:pt x="1931" y="1316"/>
                      <a:pt x="1931" y="1316"/>
                    </a:cubicBezTo>
                    <a:cubicBezTo>
                      <a:pt x="1931" y="39"/>
                      <a:pt x="1931" y="39"/>
                      <a:pt x="1931" y="39"/>
                    </a:cubicBezTo>
                    <a:cubicBezTo>
                      <a:pt x="1171" y="684"/>
                      <a:pt x="1171" y="684"/>
                      <a:pt x="1171" y="684"/>
                    </a:cubicBezTo>
                    <a:cubicBezTo>
                      <a:pt x="1171" y="684"/>
                      <a:pt x="1171" y="684"/>
                      <a:pt x="1171" y="684"/>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Rectangle 182"/>
              <p:cNvSpPr/>
              <p:nvPr/>
            </p:nvSpPr>
            <p:spPr bwMode="auto">
              <a:xfrm>
                <a:off x="1966913" y="4667251"/>
                <a:ext cx="890587" cy="43815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2" name="Freeform 17"/>
              <p:cNvSpPr>
                <a:spLocks noEditPoints="1"/>
              </p:cNvSpPr>
              <p:nvPr/>
            </p:nvSpPr>
            <p:spPr bwMode="auto">
              <a:xfrm>
                <a:off x="1966948" y="4307846"/>
                <a:ext cx="905079" cy="801687"/>
              </a:xfrm>
              <a:custGeom>
                <a:avLst/>
                <a:gdLst>
                  <a:gd name="T0" fmla="*/ 3739 w 5690"/>
                  <a:gd name="T1" fmla="*/ 3657 h 5040"/>
                  <a:gd name="T2" fmla="*/ 5538 w 5690"/>
                  <a:gd name="T3" fmla="*/ 5040 h 5040"/>
                  <a:gd name="T4" fmla="*/ 151 w 5690"/>
                  <a:gd name="T5" fmla="*/ 5040 h 5040"/>
                  <a:gd name="T6" fmla="*/ 1951 w 5690"/>
                  <a:gd name="T7" fmla="*/ 3657 h 5040"/>
                  <a:gd name="T8" fmla="*/ 3739 w 5690"/>
                  <a:gd name="T9" fmla="*/ 3657 h 5040"/>
                  <a:gd name="T10" fmla="*/ 3739 w 5690"/>
                  <a:gd name="T11" fmla="*/ 3657 h 5040"/>
                  <a:gd name="T12" fmla="*/ 3739 w 5690"/>
                  <a:gd name="T13" fmla="*/ 3657 h 5040"/>
                  <a:gd name="T14" fmla="*/ 5690 w 5690"/>
                  <a:gd name="T15" fmla="*/ 2247 h 5040"/>
                  <a:gd name="T16" fmla="*/ 5690 w 5690"/>
                  <a:gd name="T17" fmla="*/ 2032 h 5040"/>
                  <a:gd name="T18" fmla="*/ 2837 w 5690"/>
                  <a:gd name="T19" fmla="*/ 0 h 5040"/>
                  <a:gd name="T20" fmla="*/ 0 w 5690"/>
                  <a:gd name="T21" fmla="*/ 2032 h 5040"/>
                  <a:gd name="T22" fmla="*/ 0 w 5690"/>
                  <a:gd name="T23" fmla="*/ 2247 h 5040"/>
                  <a:gd name="T24" fmla="*/ 0 w 5690"/>
                  <a:gd name="T25" fmla="*/ 2424 h 5040"/>
                  <a:gd name="T26" fmla="*/ 0 w 5690"/>
                  <a:gd name="T27" fmla="*/ 4825 h 5040"/>
                  <a:gd name="T28" fmla="*/ 1709 w 5690"/>
                  <a:gd name="T29" fmla="*/ 3529 h 5040"/>
                  <a:gd name="T30" fmla="*/ 113 w 5690"/>
                  <a:gd name="T31" fmla="*/ 2337 h 5040"/>
                  <a:gd name="T32" fmla="*/ 2837 w 5690"/>
                  <a:gd name="T33" fmla="*/ 381 h 5040"/>
                  <a:gd name="T34" fmla="*/ 5576 w 5690"/>
                  <a:gd name="T35" fmla="*/ 2337 h 5040"/>
                  <a:gd name="T36" fmla="*/ 3954 w 5690"/>
                  <a:gd name="T37" fmla="*/ 3529 h 5040"/>
                  <a:gd name="T38" fmla="*/ 5690 w 5690"/>
                  <a:gd name="T39" fmla="*/ 4825 h 5040"/>
                  <a:gd name="T40" fmla="*/ 5690 w 5690"/>
                  <a:gd name="T41" fmla="*/ 2247 h 5040"/>
                  <a:gd name="T42" fmla="*/ 5690 w 5690"/>
                  <a:gd name="T43" fmla="*/ 2247 h 5040"/>
                  <a:gd name="T44" fmla="*/ 5690 w 5690"/>
                  <a:gd name="T45" fmla="*/ 2247 h 5040"/>
                  <a:gd name="T46" fmla="*/ 5690 w 5690"/>
                  <a:gd name="T47" fmla="*/ 2247 h 5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90" h="5040">
                    <a:moveTo>
                      <a:pt x="3739" y="3657"/>
                    </a:moveTo>
                    <a:lnTo>
                      <a:pt x="5538" y="5040"/>
                    </a:lnTo>
                    <a:lnTo>
                      <a:pt x="151" y="5040"/>
                    </a:lnTo>
                    <a:lnTo>
                      <a:pt x="1951" y="3657"/>
                    </a:lnTo>
                    <a:lnTo>
                      <a:pt x="3739" y="3657"/>
                    </a:lnTo>
                    <a:lnTo>
                      <a:pt x="3739" y="3657"/>
                    </a:lnTo>
                    <a:lnTo>
                      <a:pt x="3739" y="3657"/>
                    </a:lnTo>
                    <a:close/>
                    <a:moveTo>
                      <a:pt x="5690" y="2247"/>
                    </a:moveTo>
                    <a:lnTo>
                      <a:pt x="5690" y="2032"/>
                    </a:lnTo>
                    <a:lnTo>
                      <a:pt x="2837" y="0"/>
                    </a:lnTo>
                    <a:lnTo>
                      <a:pt x="0" y="2032"/>
                    </a:lnTo>
                    <a:lnTo>
                      <a:pt x="0" y="2247"/>
                    </a:lnTo>
                    <a:lnTo>
                      <a:pt x="0" y="2424"/>
                    </a:lnTo>
                    <a:lnTo>
                      <a:pt x="0" y="4825"/>
                    </a:lnTo>
                    <a:lnTo>
                      <a:pt x="1709" y="3529"/>
                    </a:lnTo>
                    <a:lnTo>
                      <a:pt x="113" y="2337"/>
                    </a:lnTo>
                    <a:lnTo>
                      <a:pt x="2837" y="381"/>
                    </a:lnTo>
                    <a:lnTo>
                      <a:pt x="5576" y="2337"/>
                    </a:lnTo>
                    <a:lnTo>
                      <a:pt x="3954" y="3529"/>
                    </a:lnTo>
                    <a:lnTo>
                      <a:pt x="5690" y="4825"/>
                    </a:lnTo>
                    <a:lnTo>
                      <a:pt x="5690" y="2247"/>
                    </a:lnTo>
                    <a:lnTo>
                      <a:pt x="5690" y="2247"/>
                    </a:lnTo>
                    <a:lnTo>
                      <a:pt x="5690" y="2247"/>
                    </a:lnTo>
                    <a:lnTo>
                      <a:pt x="5690" y="2247"/>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cxnSp>
        <p:nvCxnSpPr>
          <p:cNvPr id="188" name="Straight Arrow Connector 187"/>
          <p:cNvCxnSpPr/>
          <p:nvPr/>
        </p:nvCxnSpPr>
        <p:spPr>
          <a:xfrm>
            <a:off x="7825626" y="2464191"/>
            <a:ext cx="792834" cy="0"/>
          </a:xfrm>
          <a:prstGeom prst="straightConnector1">
            <a:avLst/>
          </a:prstGeom>
          <a:ln w="22225">
            <a:solidFill>
              <a:schemeClr val="accent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flipH="1">
            <a:off x="6494726" y="3032452"/>
            <a:ext cx="2249077" cy="922011"/>
          </a:xfrm>
          <a:prstGeom prst="straightConnector1">
            <a:avLst/>
          </a:prstGeom>
          <a:ln w="22225">
            <a:solidFill>
              <a:schemeClr val="accent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a:off x="6908076" y="5153542"/>
            <a:ext cx="1422375" cy="0"/>
          </a:xfrm>
          <a:prstGeom prst="straightConnector1">
            <a:avLst/>
          </a:prstGeom>
          <a:ln w="22225">
            <a:solidFill>
              <a:schemeClr val="accent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flipH="1">
            <a:off x="4121533" y="5154567"/>
            <a:ext cx="1422375" cy="0"/>
          </a:xfrm>
          <a:prstGeom prst="straightConnector1">
            <a:avLst/>
          </a:prstGeom>
          <a:ln w="22225">
            <a:solidFill>
              <a:schemeClr val="accent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a:off x="3777448" y="2496125"/>
            <a:ext cx="792834" cy="0"/>
          </a:xfrm>
          <a:prstGeom prst="straightConnector1">
            <a:avLst/>
          </a:prstGeom>
          <a:ln w="22225">
            <a:solidFill>
              <a:schemeClr val="accent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7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par>
                                <p:cTn id="8" presetID="63" presetClass="path" presetSubtype="0" decel="100000" fill="hold" nodeType="withEffect">
                                  <p:stCondLst>
                                    <p:cond delay="0"/>
                                  </p:stCondLst>
                                  <p:childTnLst>
                                    <p:animMotion origin="layout" path="M 3.71202E-6 -2.91875E-6 L 0.03753 -2.91875E-6 " pathEditMode="relative" rAng="0" ptsTypes="AA">
                                      <p:cBhvr>
                                        <p:cTn id="9" dur="500" spd="-100000" fill="hold"/>
                                        <p:tgtEl>
                                          <p:spTgt spid="198"/>
                                        </p:tgtEl>
                                        <p:attrNameLst>
                                          <p:attrName>ppt_x</p:attrName>
                                          <p:attrName>ppt_y</p:attrName>
                                        </p:attrNameLst>
                                      </p:cBhvr>
                                      <p:rCtr x="1876"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9"/>
                                        </p:tgtEl>
                                        <p:attrNameLst>
                                          <p:attrName>style.visibility</p:attrName>
                                        </p:attrNameLst>
                                      </p:cBhvr>
                                      <p:to>
                                        <p:strVal val="visible"/>
                                      </p:to>
                                    </p:set>
                                    <p:animEffect transition="in" filter="fade">
                                      <p:cBhvr>
                                        <p:cTn id="14" dur="500"/>
                                        <p:tgtEl>
                                          <p:spTgt spid="199"/>
                                        </p:tgtEl>
                                      </p:cBhvr>
                                    </p:animEffect>
                                  </p:childTnLst>
                                </p:cTn>
                              </p:par>
                              <p:par>
                                <p:cTn id="15" presetID="63" presetClass="path" presetSubtype="0" decel="100000" fill="hold" nodeType="withEffect">
                                  <p:stCondLst>
                                    <p:cond delay="0"/>
                                  </p:stCondLst>
                                  <p:childTnLst>
                                    <p:animMotion origin="layout" path="M 3.71202E-6 -2.91875E-6 L 0.03753 -2.91875E-6 " pathEditMode="relative" rAng="0" ptsTypes="AA">
                                      <p:cBhvr>
                                        <p:cTn id="16" dur="500" spd="-100000" fill="hold"/>
                                        <p:tgtEl>
                                          <p:spTgt spid="199"/>
                                        </p:tgtEl>
                                        <p:attrNameLst>
                                          <p:attrName>ppt_x</p:attrName>
                                          <p:attrName>ppt_y</p:attrName>
                                        </p:attrNameLst>
                                      </p:cBhvr>
                                      <p:rCtr x="1876" y="0"/>
                                    </p:animMotion>
                                  </p:childTnLst>
                                </p:cTn>
                              </p:par>
                              <p:par>
                                <p:cTn id="17" presetID="22" presetClass="entr" presetSubtype="8" fill="hold" nodeType="withEffect">
                                  <p:stCondLst>
                                    <p:cond delay="0"/>
                                  </p:stCondLst>
                                  <p:childTnLst>
                                    <p:set>
                                      <p:cBhvr>
                                        <p:cTn id="18" dur="1" fill="hold">
                                          <p:stCondLst>
                                            <p:cond delay="0"/>
                                          </p:stCondLst>
                                        </p:cTn>
                                        <p:tgtEl>
                                          <p:spTgt spid="197"/>
                                        </p:tgtEl>
                                        <p:attrNameLst>
                                          <p:attrName>style.visibility</p:attrName>
                                        </p:attrNameLst>
                                      </p:cBhvr>
                                      <p:to>
                                        <p:strVal val="visible"/>
                                      </p:to>
                                    </p:set>
                                    <p:animEffect transition="in" filter="wipe(left)">
                                      <p:cBhvr>
                                        <p:cTn id="19" dur="500"/>
                                        <p:tgtEl>
                                          <p:spTgt spid="19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0"/>
                                        </p:tgtEl>
                                        <p:attrNameLst>
                                          <p:attrName>style.visibility</p:attrName>
                                        </p:attrNameLst>
                                      </p:cBhvr>
                                      <p:to>
                                        <p:strVal val="visible"/>
                                      </p:to>
                                    </p:set>
                                    <p:animEffect transition="in" filter="fade">
                                      <p:cBhvr>
                                        <p:cTn id="24" dur="500"/>
                                        <p:tgtEl>
                                          <p:spTgt spid="200"/>
                                        </p:tgtEl>
                                      </p:cBhvr>
                                    </p:animEffect>
                                  </p:childTnLst>
                                </p:cTn>
                              </p:par>
                              <p:par>
                                <p:cTn id="25" presetID="63" presetClass="path" presetSubtype="0" decel="100000" fill="hold" nodeType="withEffect">
                                  <p:stCondLst>
                                    <p:cond delay="0"/>
                                  </p:stCondLst>
                                  <p:childTnLst>
                                    <p:animMotion origin="layout" path="M 3.71202E-6 -2.91875E-6 L 0.03753 -2.91875E-6 " pathEditMode="relative" rAng="0" ptsTypes="AA">
                                      <p:cBhvr>
                                        <p:cTn id="26" dur="500" spd="-100000" fill="hold"/>
                                        <p:tgtEl>
                                          <p:spTgt spid="200"/>
                                        </p:tgtEl>
                                        <p:attrNameLst>
                                          <p:attrName>ppt_x</p:attrName>
                                          <p:attrName>ppt_y</p:attrName>
                                        </p:attrNameLst>
                                      </p:cBhvr>
                                      <p:rCtr x="1876" y="0"/>
                                    </p:animMotion>
                                  </p:childTnLst>
                                </p:cTn>
                              </p:par>
                              <p:par>
                                <p:cTn id="27" presetID="10" presetClass="entr" presetSubtype="0" fill="hold" nodeType="with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fade">
                                      <p:cBhvr>
                                        <p:cTn id="29" dur="500"/>
                                        <p:tgtEl>
                                          <p:spTgt spid="136"/>
                                        </p:tgtEl>
                                      </p:cBhvr>
                                    </p:animEffect>
                                  </p:childTnLst>
                                </p:cTn>
                              </p:par>
                              <p:par>
                                <p:cTn id="30" presetID="63" presetClass="path" presetSubtype="0" decel="100000" fill="hold" nodeType="withEffect">
                                  <p:stCondLst>
                                    <p:cond delay="0"/>
                                  </p:stCondLst>
                                  <p:childTnLst>
                                    <p:animMotion origin="layout" path="M 3.71202E-6 -2.91875E-6 L 0.03753 -2.91875E-6 " pathEditMode="relative" rAng="0" ptsTypes="AA">
                                      <p:cBhvr>
                                        <p:cTn id="31" dur="500" spd="-100000" fill="hold"/>
                                        <p:tgtEl>
                                          <p:spTgt spid="136"/>
                                        </p:tgtEl>
                                        <p:attrNameLst>
                                          <p:attrName>ppt_x</p:attrName>
                                          <p:attrName>ppt_y</p:attrName>
                                        </p:attrNameLst>
                                      </p:cBhvr>
                                      <p:rCtr x="1876" y="0"/>
                                    </p:animMotion>
                                  </p:childTnLst>
                                </p:cTn>
                              </p:par>
                              <p:par>
                                <p:cTn id="32" presetID="22" presetClass="entr" presetSubtype="8" fill="hold" nodeType="with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fade">
                                      <p:cBhvr>
                                        <p:cTn id="39" dur="500"/>
                                        <p:tgtEl>
                                          <p:spTgt spid="202"/>
                                        </p:tgtEl>
                                      </p:cBhvr>
                                    </p:animEffect>
                                  </p:childTnLst>
                                </p:cTn>
                              </p:par>
                              <p:par>
                                <p:cTn id="40" presetID="63" presetClass="path" presetSubtype="0" decel="100000" fill="hold" nodeType="withEffect">
                                  <p:stCondLst>
                                    <p:cond delay="0"/>
                                  </p:stCondLst>
                                  <p:childTnLst>
                                    <p:animMotion origin="layout" path="M 3.71202E-6 -2.91875E-6 L 0.03753 -2.91875E-6 " pathEditMode="relative" rAng="0" ptsTypes="AA">
                                      <p:cBhvr>
                                        <p:cTn id="41" dur="500" spd="-100000" fill="hold"/>
                                        <p:tgtEl>
                                          <p:spTgt spid="202"/>
                                        </p:tgtEl>
                                        <p:attrNameLst>
                                          <p:attrName>ppt_x</p:attrName>
                                          <p:attrName>ppt_y</p:attrName>
                                        </p:attrNameLst>
                                      </p:cBhvr>
                                      <p:rCtr x="1876" y="0"/>
                                    </p:animMotion>
                                  </p:childTnLst>
                                </p:cTn>
                              </p:par>
                              <p:par>
                                <p:cTn id="42" presetID="22" presetClass="entr" presetSubtype="2" fill="hold" nodeType="withEffect">
                                  <p:stCondLst>
                                    <p:cond delay="0"/>
                                  </p:stCondLst>
                                  <p:childTnLst>
                                    <p:set>
                                      <p:cBhvr>
                                        <p:cTn id="43" dur="1" fill="hold">
                                          <p:stCondLst>
                                            <p:cond delay="0"/>
                                          </p:stCondLst>
                                        </p:cTn>
                                        <p:tgtEl>
                                          <p:spTgt spid="189"/>
                                        </p:tgtEl>
                                        <p:attrNameLst>
                                          <p:attrName>style.visibility</p:attrName>
                                        </p:attrNameLst>
                                      </p:cBhvr>
                                      <p:to>
                                        <p:strVal val="visible"/>
                                      </p:to>
                                    </p:set>
                                    <p:animEffect transition="in" filter="wipe(right)">
                                      <p:cBhvr>
                                        <p:cTn id="44" dur="500"/>
                                        <p:tgtEl>
                                          <p:spTgt spid="1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3"/>
                                        </p:tgtEl>
                                        <p:attrNameLst>
                                          <p:attrName>style.visibility</p:attrName>
                                        </p:attrNameLst>
                                      </p:cBhvr>
                                      <p:to>
                                        <p:strVal val="visible"/>
                                      </p:to>
                                    </p:set>
                                    <p:animEffect transition="in" filter="fade">
                                      <p:cBhvr>
                                        <p:cTn id="49" dur="500"/>
                                        <p:tgtEl>
                                          <p:spTgt spid="203"/>
                                        </p:tgtEl>
                                      </p:cBhvr>
                                    </p:animEffect>
                                  </p:childTnLst>
                                </p:cTn>
                              </p:par>
                              <p:par>
                                <p:cTn id="50" presetID="63" presetClass="path" presetSubtype="0" decel="100000" fill="hold" nodeType="withEffect">
                                  <p:stCondLst>
                                    <p:cond delay="0"/>
                                  </p:stCondLst>
                                  <p:childTnLst>
                                    <p:animMotion origin="layout" path="M 3.71202E-6 -2.91875E-6 L 0.03753 -2.91875E-6 " pathEditMode="relative" rAng="0" ptsTypes="AA">
                                      <p:cBhvr>
                                        <p:cTn id="51" dur="500" spd="-100000" fill="hold"/>
                                        <p:tgtEl>
                                          <p:spTgt spid="203"/>
                                        </p:tgtEl>
                                        <p:attrNameLst>
                                          <p:attrName>ppt_x</p:attrName>
                                          <p:attrName>ppt_y</p:attrName>
                                        </p:attrNameLst>
                                      </p:cBhvr>
                                      <p:rCtr x="1876" y="0"/>
                                    </p:animMotion>
                                  </p:childTnLst>
                                </p:cTn>
                              </p:par>
                              <p:par>
                                <p:cTn id="52" presetID="22" presetClass="entr" presetSubtype="8" fill="hold" nodeType="withEffect">
                                  <p:stCondLst>
                                    <p:cond delay="0"/>
                                  </p:stCondLst>
                                  <p:childTnLst>
                                    <p:set>
                                      <p:cBhvr>
                                        <p:cTn id="53" dur="1" fill="hold">
                                          <p:stCondLst>
                                            <p:cond delay="0"/>
                                          </p:stCondLst>
                                        </p:cTn>
                                        <p:tgtEl>
                                          <p:spTgt spid="192"/>
                                        </p:tgtEl>
                                        <p:attrNameLst>
                                          <p:attrName>style.visibility</p:attrName>
                                        </p:attrNameLst>
                                      </p:cBhvr>
                                      <p:to>
                                        <p:strVal val="visible"/>
                                      </p:to>
                                    </p:set>
                                    <p:animEffect transition="in" filter="wipe(left)">
                                      <p:cBhvr>
                                        <p:cTn id="54" dur="500"/>
                                        <p:tgtEl>
                                          <p:spTgt spid="19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01"/>
                                        </p:tgtEl>
                                        <p:attrNameLst>
                                          <p:attrName>style.visibility</p:attrName>
                                        </p:attrNameLst>
                                      </p:cBhvr>
                                      <p:to>
                                        <p:strVal val="visible"/>
                                      </p:to>
                                    </p:set>
                                    <p:animEffect transition="in" filter="fade">
                                      <p:cBhvr>
                                        <p:cTn id="59" dur="500"/>
                                        <p:tgtEl>
                                          <p:spTgt spid="201"/>
                                        </p:tgtEl>
                                      </p:cBhvr>
                                    </p:animEffect>
                                  </p:childTnLst>
                                </p:cTn>
                              </p:par>
                              <p:par>
                                <p:cTn id="60" presetID="63" presetClass="path" presetSubtype="0" decel="100000" fill="hold" nodeType="withEffect">
                                  <p:stCondLst>
                                    <p:cond delay="0"/>
                                  </p:stCondLst>
                                  <p:childTnLst>
                                    <p:animMotion origin="layout" path="M 3.71202E-6 -2.91875E-6 L 0.03753 -2.91875E-6 " pathEditMode="relative" rAng="0" ptsTypes="AA">
                                      <p:cBhvr>
                                        <p:cTn id="61" dur="500" spd="-100000" fill="hold"/>
                                        <p:tgtEl>
                                          <p:spTgt spid="201"/>
                                        </p:tgtEl>
                                        <p:attrNameLst>
                                          <p:attrName>ppt_x</p:attrName>
                                          <p:attrName>ppt_y</p:attrName>
                                        </p:attrNameLst>
                                      </p:cBhvr>
                                      <p:rCtr x="1876" y="0"/>
                                    </p:animMotion>
                                  </p:childTnLst>
                                </p:cTn>
                              </p:par>
                              <p:par>
                                <p:cTn id="62" presetID="22" presetClass="entr" presetSubtype="2" fill="hold" nodeType="withEffect">
                                  <p:stCondLst>
                                    <p:cond delay="0"/>
                                  </p:stCondLst>
                                  <p:childTnLst>
                                    <p:set>
                                      <p:cBhvr>
                                        <p:cTn id="63" dur="1" fill="hold">
                                          <p:stCondLst>
                                            <p:cond delay="0"/>
                                          </p:stCondLst>
                                        </p:cTn>
                                        <p:tgtEl>
                                          <p:spTgt spid="194"/>
                                        </p:tgtEl>
                                        <p:attrNameLst>
                                          <p:attrName>style.visibility</p:attrName>
                                        </p:attrNameLst>
                                      </p:cBhvr>
                                      <p:to>
                                        <p:strVal val="visible"/>
                                      </p:to>
                                    </p:set>
                                    <p:animEffect transition="in" filter="wipe(right)">
                                      <p:cBhvr>
                                        <p:cTn id="64"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Straight Arrow Connector 83"/>
          <p:cNvCxnSpPr/>
          <p:nvPr/>
        </p:nvCxnSpPr>
        <p:spPr>
          <a:xfrm>
            <a:off x="2783803" y="3576638"/>
            <a:ext cx="1445297" cy="0"/>
          </a:xfrm>
          <a:prstGeom prst="straightConnector1">
            <a:avLst/>
          </a:prstGeom>
          <a:ln w="22225">
            <a:solidFill>
              <a:schemeClr val="accent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lstStyle/>
          <a:p>
            <a:r>
              <a:rPr lang="en-US" dirty="0" smtClean="0"/>
              <a:t>Provisioning time logic</a:t>
            </a:r>
            <a:endParaRPr lang="en-US" dirty="0"/>
          </a:p>
        </p:txBody>
      </p:sp>
      <p:grpSp>
        <p:nvGrpSpPr>
          <p:cNvPr id="51" name="Group 50"/>
          <p:cNvGrpSpPr/>
          <p:nvPr/>
        </p:nvGrpSpPr>
        <p:grpSpPr>
          <a:xfrm>
            <a:off x="9481453" y="182358"/>
            <a:ext cx="2881993" cy="287338"/>
            <a:chOff x="9481453" y="182358"/>
            <a:chExt cx="2881993" cy="287338"/>
          </a:xfrm>
        </p:grpSpPr>
        <p:sp>
          <p:nvSpPr>
            <p:cNvPr id="67" name="Text To Outline"/>
            <p:cNvSpPr/>
            <p:nvPr/>
          </p:nvSpPr>
          <p:spPr bwMode="auto">
            <a:xfrm>
              <a:off x="9491118" y="288528"/>
              <a:ext cx="106001" cy="140097"/>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8" name="TextBox 67"/>
            <p:cNvSpPr txBox="1"/>
            <p:nvPr/>
          </p:nvSpPr>
          <p:spPr>
            <a:xfrm>
              <a:off x="9481453" y="182358"/>
              <a:ext cx="288199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Remote “jobs” and provisioning</a:t>
              </a:r>
            </a:p>
          </p:txBody>
        </p:sp>
      </p:grpSp>
      <p:sp>
        <p:nvSpPr>
          <p:cNvPr id="71" name="Rectangle 70"/>
          <p:cNvSpPr/>
          <p:nvPr/>
        </p:nvSpPr>
        <p:spPr bwMode="auto">
          <a:xfrm>
            <a:off x="950120" y="2209946"/>
            <a:ext cx="2306636" cy="110617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548640" tIns="91440" rIns="0" bIns="46637"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13274">
                      <a:schemeClr val="tx1"/>
                    </a:gs>
                    <a:gs pos="30000">
                      <a:schemeClr val="tx1"/>
                    </a:gs>
                  </a:gsLst>
                  <a:lin ang="5400000" scaled="0"/>
                </a:gradFill>
              </a:rPr>
              <a:t>Remote timer job</a:t>
            </a:r>
          </a:p>
        </p:txBody>
      </p:sp>
      <p:sp>
        <p:nvSpPr>
          <p:cNvPr id="72" name="Oval 71"/>
          <p:cNvSpPr/>
          <p:nvPr/>
        </p:nvSpPr>
        <p:spPr bwMode="auto">
          <a:xfrm>
            <a:off x="950119" y="2202922"/>
            <a:ext cx="438150" cy="43815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b="1" dirty="0" smtClean="0">
                <a:gradFill>
                  <a:gsLst>
                    <a:gs pos="0">
                      <a:srgbClr val="FFFFFF"/>
                    </a:gs>
                    <a:gs pos="100000">
                      <a:srgbClr val="FFFFFF"/>
                    </a:gs>
                  </a:gsLst>
                  <a:lin ang="5400000" scaled="0"/>
                </a:gradFill>
              </a:rPr>
              <a:t>1</a:t>
            </a:r>
            <a:endParaRPr lang="en-US" sz="1800" b="1" dirty="0">
              <a:gradFill>
                <a:gsLst>
                  <a:gs pos="0">
                    <a:srgbClr val="FFFFFF"/>
                  </a:gs>
                  <a:gs pos="100000">
                    <a:srgbClr val="FFFFFF"/>
                  </a:gs>
                </a:gsLst>
                <a:lin ang="5400000" scaled="0"/>
              </a:gradFill>
            </a:endParaRPr>
          </a:p>
        </p:txBody>
      </p:sp>
      <p:grpSp>
        <p:nvGrpSpPr>
          <p:cNvPr id="73" name="Group 72"/>
          <p:cNvGrpSpPr/>
          <p:nvPr/>
        </p:nvGrpSpPr>
        <p:grpSpPr>
          <a:xfrm>
            <a:off x="1461359" y="2792065"/>
            <a:ext cx="1322444" cy="1517204"/>
            <a:chOff x="4878331" y="4756150"/>
            <a:chExt cx="1322444" cy="1517204"/>
          </a:xfrm>
        </p:grpSpPr>
        <p:sp>
          <p:nvSpPr>
            <p:cNvPr id="74" name="Oval 73"/>
            <p:cNvSpPr/>
            <p:nvPr/>
          </p:nvSpPr>
          <p:spPr bwMode="auto">
            <a:xfrm>
              <a:off x="4878331" y="4849352"/>
              <a:ext cx="1322444" cy="1322445"/>
            </a:xfrm>
            <a:prstGeom prst="ellipse">
              <a:avLst/>
            </a:prstGeom>
            <a:noFill/>
            <a:ln w="28575">
              <a:solidFill>
                <a:schemeClr val="bg1">
                  <a:lumMod val="8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75" name="Group 74"/>
            <p:cNvGrpSpPr/>
            <p:nvPr/>
          </p:nvGrpSpPr>
          <p:grpSpPr>
            <a:xfrm>
              <a:off x="5484903" y="4756150"/>
              <a:ext cx="181500" cy="186404"/>
              <a:chOff x="3824288" y="2578099"/>
              <a:chExt cx="176212" cy="180975"/>
            </a:xfrm>
          </p:grpSpPr>
          <p:sp>
            <p:nvSpPr>
              <p:cNvPr id="82" name="Isosceles Triangle 81"/>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3" name="Isosceles Triangle 82"/>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76" name="Group 75"/>
            <p:cNvGrpSpPr/>
            <p:nvPr/>
          </p:nvGrpSpPr>
          <p:grpSpPr>
            <a:xfrm flipH="1">
              <a:off x="5431703" y="6086950"/>
              <a:ext cx="181500" cy="186404"/>
              <a:chOff x="3824288" y="2578099"/>
              <a:chExt cx="176212" cy="180975"/>
            </a:xfrm>
          </p:grpSpPr>
          <p:sp>
            <p:nvSpPr>
              <p:cNvPr id="80" name="Isosceles Triangle 79"/>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1" name="Isosceles Triangle 80"/>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77" name="Group 76"/>
            <p:cNvGrpSpPr/>
            <p:nvPr/>
          </p:nvGrpSpPr>
          <p:grpSpPr>
            <a:xfrm>
              <a:off x="5183154" y="4953587"/>
              <a:ext cx="735261" cy="975491"/>
              <a:chOff x="5137538" y="4878906"/>
              <a:chExt cx="735261" cy="975491"/>
            </a:xfrm>
          </p:grpSpPr>
          <p:sp>
            <p:nvSpPr>
              <p:cNvPr id="78" name="Oval 77"/>
              <p:cNvSpPr/>
              <p:nvPr/>
            </p:nvSpPr>
            <p:spPr bwMode="auto">
              <a:xfrm>
                <a:off x="5212033" y="5205521"/>
                <a:ext cx="571500" cy="571500"/>
              </a:xfrm>
              <a:prstGeom prst="ellips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9" name="Freeform 9"/>
              <p:cNvSpPr>
                <a:spLocks noEditPoints="1"/>
              </p:cNvSpPr>
              <p:nvPr/>
            </p:nvSpPr>
            <p:spPr bwMode="auto">
              <a:xfrm>
                <a:off x="5137538" y="4878906"/>
                <a:ext cx="735261" cy="975491"/>
              </a:xfrm>
              <a:custGeom>
                <a:avLst/>
                <a:gdLst>
                  <a:gd name="T0" fmla="*/ 700 w 1578"/>
                  <a:gd name="T1" fmla="*/ 833 h 2094"/>
                  <a:gd name="T2" fmla="*/ 627 w 1578"/>
                  <a:gd name="T3" fmla="*/ 848 h 2094"/>
                  <a:gd name="T4" fmla="*/ 904 w 1578"/>
                  <a:gd name="T5" fmla="*/ 880 h 2094"/>
                  <a:gd name="T6" fmla="*/ 925 w 1578"/>
                  <a:gd name="T7" fmla="*/ 801 h 2094"/>
                  <a:gd name="T8" fmla="*/ 904 w 1578"/>
                  <a:gd name="T9" fmla="*/ 880 h 2094"/>
                  <a:gd name="T10" fmla="*/ 1103 w 1578"/>
                  <a:gd name="T11" fmla="*/ 990 h 2094"/>
                  <a:gd name="T12" fmla="*/ 1155 w 1578"/>
                  <a:gd name="T13" fmla="*/ 937 h 2094"/>
                  <a:gd name="T14" fmla="*/ 1259 w 1578"/>
                  <a:gd name="T15" fmla="*/ 1215 h 2094"/>
                  <a:gd name="T16" fmla="*/ 1244 w 1578"/>
                  <a:gd name="T17" fmla="*/ 1141 h 2094"/>
                  <a:gd name="T18" fmla="*/ 1259 w 1578"/>
                  <a:gd name="T19" fmla="*/ 1215 h 2094"/>
                  <a:gd name="T20" fmla="*/ 1212 w 1578"/>
                  <a:gd name="T21" fmla="*/ 1419 h 2094"/>
                  <a:gd name="T22" fmla="*/ 1291 w 1578"/>
                  <a:gd name="T23" fmla="*/ 1440 h 2094"/>
                  <a:gd name="T24" fmla="*/ 1103 w 1578"/>
                  <a:gd name="T25" fmla="*/ 1613 h 2094"/>
                  <a:gd name="T26" fmla="*/ 1155 w 1578"/>
                  <a:gd name="T27" fmla="*/ 1670 h 2094"/>
                  <a:gd name="T28" fmla="*/ 1103 w 1578"/>
                  <a:gd name="T29" fmla="*/ 1613 h 2094"/>
                  <a:gd name="T30" fmla="*/ 878 w 1578"/>
                  <a:gd name="T31" fmla="*/ 1775 h 2094"/>
                  <a:gd name="T32" fmla="*/ 951 w 1578"/>
                  <a:gd name="T33" fmla="*/ 1754 h 2094"/>
                  <a:gd name="T34" fmla="*/ 674 w 1578"/>
                  <a:gd name="T35" fmla="*/ 1728 h 2094"/>
                  <a:gd name="T36" fmla="*/ 653 w 1578"/>
                  <a:gd name="T37" fmla="*/ 1801 h 2094"/>
                  <a:gd name="T38" fmla="*/ 674 w 1578"/>
                  <a:gd name="T39" fmla="*/ 1728 h 2094"/>
                  <a:gd name="T40" fmla="*/ 424 w 1578"/>
                  <a:gd name="T41" fmla="*/ 1670 h 2094"/>
                  <a:gd name="T42" fmla="*/ 476 w 1578"/>
                  <a:gd name="T43" fmla="*/ 1613 h 2094"/>
                  <a:gd name="T44" fmla="*/ 319 w 1578"/>
                  <a:gd name="T45" fmla="*/ 1388 h 2094"/>
                  <a:gd name="T46" fmla="*/ 335 w 1578"/>
                  <a:gd name="T47" fmla="*/ 1466 h 2094"/>
                  <a:gd name="T48" fmla="*/ 319 w 1578"/>
                  <a:gd name="T49" fmla="*/ 1388 h 2094"/>
                  <a:gd name="T50" fmla="*/ 366 w 1578"/>
                  <a:gd name="T51" fmla="*/ 1189 h 2094"/>
                  <a:gd name="T52" fmla="*/ 288 w 1578"/>
                  <a:gd name="T53" fmla="*/ 1168 h 2094"/>
                  <a:gd name="T54" fmla="*/ 862 w 1578"/>
                  <a:gd name="T55" fmla="*/ 1230 h 2094"/>
                  <a:gd name="T56" fmla="*/ 847 w 1578"/>
                  <a:gd name="T57" fmla="*/ 1215 h 2094"/>
                  <a:gd name="T58" fmla="*/ 424 w 1578"/>
                  <a:gd name="T59" fmla="*/ 937 h 2094"/>
                  <a:gd name="T60" fmla="*/ 700 w 1578"/>
                  <a:gd name="T61" fmla="*/ 1361 h 2094"/>
                  <a:gd name="T62" fmla="*/ 716 w 1578"/>
                  <a:gd name="T63" fmla="*/ 1377 h 2094"/>
                  <a:gd name="T64" fmla="*/ 862 w 1578"/>
                  <a:gd name="T65" fmla="*/ 1230 h 2094"/>
                  <a:gd name="T66" fmla="*/ 1432 w 1578"/>
                  <a:gd name="T67" fmla="*/ 754 h 2094"/>
                  <a:gd name="T68" fmla="*/ 1489 w 1578"/>
                  <a:gd name="T69" fmla="*/ 770 h 2094"/>
                  <a:gd name="T70" fmla="*/ 1536 w 1578"/>
                  <a:gd name="T71" fmla="*/ 676 h 2094"/>
                  <a:gd name="T72" fmla="*/ 1416 w 1578"/>
                  <a:gd name="T73" fmla="*/ 555 h 2094"/>
                  <a:gd name="T74" fmla="*/ 1374 w 1578"/>
                  <a:gd name="T75" fmla="*/ 555 h 2094"/>
                  <a:gd name="T76" fmla="*/ 1322 w 1578"/>
                  <a:gd name="T77" fmla="*/ 649 h 2094"/>
                  <a:gd name="T78" fmla="*/ 1301 w 1578"/>
                  <a:gd name="T79" fmla="*/ 702 h 2094"/>
                  <a:gd name="T80" fmla="*/ 1092 w 1578"/>
                  <a:gd name="T81" fmla="*/ 304 h 2094"/>
                  <a:gd name="T82" fmla="*/ 486 w 1578"/>
                  <a:gd name="T83" fmla="*/ 304 h 2094"/>
                  <a:gd name="T84" fmla="*/ 277 w 1578"/>
                  <a:gd name="T85" fmla="*/ 702 h 2094"/>
                  <a:gd name="T86" fmla="*/ 256 w 1578"/>
                  <a:gd name="T87" fmla="*/ 649 h 2094"/>
                  <a:gd name="T88" fmla="*/ 204 w 1578"/>
                  <a:gd name="T89" fmla="*/ 555 h 2094"/>
                  <a:gd name="T90" fmla="*/ 162 w 1578"/>
                  <a:gd name="T91" fmla="*/ 555 h 2094"/>
                  <a:gd name="T92" fmla="*/ 42 w 1578"/>
                  <a:gd name="T93" fmla="*/ 676 h 2094"/>
                  <a:gd name="T94" fmla="*/ 89 w 1578"/>
                  <a:gd name="T95" fmla="*/ 770 h 2094"/>
                  <a:gd name="T96" fmla="*/ 147 w 1578"/>
                  <a:gd name="T97" fmla="*/ 754 h 2094"/>
                  <a:gd name="T98" fmla="*/ 0 w 1578"/>
                  <a:gd name="T99" fmla="*/ 1304 h 2094"/>
                  <a:gd name="T100" fmla="*/ 1578 w 1578"/>
                  <a:gd name="T101" fmla="*/ 1304 h 2094"/>
                  <a:gd name="T102" fmla="*/ 585 w 1578"/>
                  <a:gd name="T103" fmla="*/ 304 h 2094"/>
                  <a:gd name="T104" fmla="*/ 993 w 1578"/>
                  <a:gd name="T105" fmla="*/ 304 h 2094"/>
                  <a:gd name="T106" fmla="*/ 857 w 1578"/>
                  <a:gd name="T107" fmla="*/ 361 h 2094"/>
                  <a:gd name="T108" fmla="*/ 904 w 1578"/>
                  <a:gd name="T109" fmla="*/ 335 h 2094"/>
                  <a:gd name="T110" fmla="*/ 878 w 1578"/>
                  <a:gd name="T111" fmla="*/ 231 h 2094"/>
                  <a:gd name="T112" fmla="*/ 706 w 1578"/>
                  <a:gd name="T113" fmla="*/ 231 h 2094"/>
                  <a:gd name="T114" fmla="*/ 674 w 1578"/>
                  <a:gd name="T115" fmla="*/ 262 h 2094"/>
                  <a:gd name="T116" fmla="*/ 706 w 1578"/>
                  <a:gd name="T117" fmla="*/ 361 h 2094"/>
                  <a:gd name="T118" fmla="*/ 721 w 1578"/>
                  <a:gd name="T119" fmla="*/ 492 h 2094"/>
                  <a:gd name="T120" fmla="*/ 789 w 1578"/>
                  <a:gd name="T121" fmla="*/ 1901 h 2094"/>
                  <a:gd name="T122" fmla="*/ 789 w 1578"/>
                  <a:gd name="T123" fmla="*/ 707 h 2094"/>
                  <a:gd name="T124" fmla="*/ 789 w 1578"/>
                  <a:gd name="T125" fmla="*/ 1901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78" h="2094">
                    <a:moveTo>
                      <a:pt x="674" y="880"/>
                    </a:moveTo>
                    <a:cubicBezTo>
                      <a:pt x="695" y="874"/>
                      <a:pt x="711" y="854"/>
                      <a:pt x="700" y="833"/>
                    </a:cubicBezTo>
                    <a:cubicBezTo>
                      <a:pt x="695" y="812"/>
                      <a:pt x="674" y="796"/>
                      <a:pt x="653" y="801"/>
                    </a:cubicBezTo>
                    <a:cubicBezTo>
                      <a:pt x="633" y="806"/>
                      <a:pt x="622" y="827"/>
                      <a:pt x="627" y="848"/>
                    </a:cubicBezTo>
                    <a:cubicBezTo>
                      <a:pt x="633" y="869"/>
                      <a:pt x="653" y="885"/>
                      <a:pt x="674" y="880"/>
                    </a:cubicBezTo>
                    <a:close/>
                    <a:moveTo>
                      <a:pt x="904" y="880"/>
                    </a:moveTo>
                    <a:cubicBezTo>
                      <a:pt x="925" y="885"/>
                      <a:pt x="946" y="869"/>
                      <a:pt x="951" y="848"/>
                    </a:cubicBezTo>
                    <a:cubicBezTo>
                      <a:pt x="956" y="827"/>
                      <a:pt x="946" y="806"/>
                      <a:pt x="925" y="801"/>
                    </a:cubicBezTo>
                    <a:cubicBezTo>
                      <a:pt x="904" y="796"/>
                      <a:pt x="883" y="812"/>
                      <a:pt x="878" y="833"/>
                    </a:cubicBezTo>
                    <a:cubicBezTo>
                      <a:pt x="873" y="854"/>
                      <a:pt x="883" y="874"/>
                      <a:pt x="904" y="880"/>
                    </a:cubicBezTo>
                    <a:close/>
                    <a:moveTo>
                      <a:pt x="1103" y="937"/>
                    </a:moveTo>
                    <a:cubicBezTo>
                      <a:pt x="1087" y="953"/>
                      <a:pt x="1087" y="974"/>
                      <a:pt x="1103" y="990"/>
                    </a:cubicBezTo>
                    <a:cubicBezTo>
                      <a:pt x="1113" y="1005"/>
                      <a:pt x="1139" y="1005"/>
                      <a:pt x="1155" y="990"/>
                    </a:cubicBezTo>
                    <a:cubicBezTo>
                      <a:pt x="1171" y="974"/>
                      <a:pt x="1171" y="953"/>
                      <a:pt x="1155" y="937"/>
                    </a:cubicBezTo>
                    <a:cubicBezTo>
                      <a:pt x="1139" y="922"/>
                      <a:pt x="1113" y="922"/>
                      <a:pt x="1103" y="937"/>
                    </a:cubicBezTo>
                    <a:close/>
                    <a:moveTo>
                      <a:pt x="1259" y="1215"/>
                    </a:moveTo>
                    <a:cubicBezTo>
                      <a:pt x="1280" y="1210"/>
                      <a:pt x="1296" y="1189"/>
                      <a:pt x="1291" y="1168"/>
                    </a:cubicBezTo>
                    <a:cubicBezTo>
                      <a:pt x="1286" y="1147"/>
                      <a:pt x="1259" y="1136"/>
                      <a:pt x="1244" y="1141"/>
                    </a:cubicBezTo>
                    <a:cubicBezTo>
                      <a:pt x="1223" y="1147"/>
                      <a:pt x="1207" y="1168"/>
                      <a:pt x="1212" y="1189"/>
                    </a:cubicBezTo>
                    <a:cubicBezTo>
                      <a:pt x="1218" y="1210"/>
                      <a:pt x="1239" y="1220"/>
                      <a:pt x="1259" y="1215"/>
                    </a:cubicBezTo>
                    <a:close/>
                    <a:moveTo>
                      <a:pt x="1259" y="1388"/>
                    </a:moveTo>
                    <a:cubicBezTo>
                      <a:pt x="1239" y="1382"/>
                      <a:pt x="1218" y="1398"/>
                      <a:pt x="1212" y="1419"/>
                    </a:cubicBezTo>
                    <a:cubicBezTo>
                      <a:pt x="1207" y="1440"/>
                      <a:pt x="1223" y="1461"/>
                      <a:pt x="1244" y="1466"/>
                    </a:cubicBezTo>
                    <a:cubicBezTo>
                      <a:pt x="1259" y="1471"/>
                      <a:pt x="1286" y="1456"/>
                      <a:pt x="1291" y="1440"/>
                    </a:cubicBezTo>
                    <a:cubicBezTo>
                      <a:pt x="1296" y="1419"/>
                      <a:pt x="1280" y="1398"/>
                      <a:pt x="1259" y="1388"/>
                    </a:cubicBezTo>
                    <a:close/>
                    <a:moveTo>
                      <a:pt x="1103" y="1613"/>
                    </a:moveTo>
                    <a:cubicBezTo>
                      <a:pt x="1087" y="1628"/>
                      <a:pt x="1087" y="1655"/>
                      <a:pt x="1103" y="1670"/>
                    </a:cubicBezTo>
                    <a:cubicBezTo>
                      <a:pt x="1113" y="1686"/>
                      <a:pt x="1139" y="1686"/>
                      <a:pt x="1155" y="1670"/>
                    </a:cubicBezTo>
                    <a:cubicBezTo>
                      <a:pt x="1171" y="1655"/>
                      <a:pt x="1171" y="1628"/>
                      <a:pt x="1155" y="1613"/>
                    </a:cubicBezTo>
                    <a:cubicBezTo>
                      <a:pt x="1139" y="1602"/>
                      <a:pt x="1113" y="1602"/>
                      <a:pt x="1103" y="1613"/>
                    </a:cubicBezTo>
                    <a:close/>
                    <a:moveTo>
                      <a:pt x="904" y="1728"/>
                    </a:moveTo>
                    <a:cubicBezTo>
                      <a:pt x="883" y="1733"/>
                      <a:pt x="873" y="1754"/>
                      <a:pt x="878" y="1775"/>
                    </a:cubicBezTo>
                    <a:cubicBezTo>
                      <a:pt x="883" y="1796"/>
                      <a:pt x="904" y="1812"/>
                      <a:pt x="925" y="1801"/>
                    </a:cubicBezTo>
                    <a:cubicBezTo>
                      <a:pt x="946" y="1796"/>
                      <a:pt x="956" y="1775"/>
                      <a:pt x="951" y="1754"/>
                    </a:cubicBezTo>
                    <a:cubicBezTo>
                      <a:pt x="946" y="1733"/>
                      <a:pt x="925" y="1723"/>
                      <a:pt x="904" y="1728"/>
                    </a:cubicBezTo>
                    <a:close/>
                    <a:moveTo>
                      <a:pt x="674" y="1728"/>
                    </a:moveTo>
                    <a:cubicBezTo>
                      <a:pt x="653" y="1723"/>
                      <a:pt x="633" y="1733"/>
                      <a:pt x="627" y="1754"/>
                    </a:cubicBezTo>
                    <a:cubicBezTo>
                      <a:pt x="622" y="1775"/>
                      <a:pt x="633" y="1796"/>
                      <a:pt x="653" y="1801"/>
                    </a:cubicBezTo>
                    <a:cubicBezTo>
                      <a:pt x="674" y="1812"/>
                      <a:pt x="695" y="1796"/>
                      <a:pt x="700" y="1775"/>
                    </a:cubicBezTo>
                    <a:cubicBezTo>
                      <a:pt x="711" y="1754"/>
                      <a:pt x="695" y="1733"/>
                      <a:pt x="674" y="1728"/>
                    </a:cubicBezTo>
                    <a:close/>
                    <a:moveTo>
                      <a:pt x="424" y="1613"/>
                    </a:moveTo>
                    <a:cubicBezTo>
                      <a:pt x="408" y="1628"/>
                      <a:pt x="408" y="1655"/>
                      <a:pt x="424" y="1670"/>
                    </a:cubicBezTo>
                    <a:cubicBezTo>
                      <a:pt x="439" y="1686"/>
                      <a:pt x="465" y="1686"/>
                      <a:pt x="476" y="1670"/>
                    </a:cubicBezTo>
                    <a:cubicBezTo>
                      <a:pt x="491" y="1655"/>
                      <a:pt x="491" y="1628"/>
                      <a:pt x="476" y="1613"/>
                    </a:cubicBezTo>
                    <a:cubicBezTo>
                      <a:pt x="465" y="1602"/>
                      <a:pt x="439" y="1602"/>
                      <a:pt x="424" y="1613"/>
                    </a:cubicBezTo>
                    <a:close/>
                    <a:moveTo>
                      <a:pt x="319" y="1388"/>
                    </a:moveTo>
                    <a:cubicBezTo>
                      <a:pt x="298" y="1398"/>
                      <a:pt x="282" y="1419"/>
                      <a:pt x="288" y="1440"/>
                    </a:cubicBezTo>
                    <a:cubicBezTo>
                      <a:pt x="293" y="1456"/>
                      <a:pt x="319" y="1471"/>
                      <a:pt x="335" y="1466"/>
                    </a:cubicBezTo>
                    <a:cubicBezTo>
                      <a:pt x="356" y="1461"/>
                      <a:pt x="371" y="1440"/>
                      <a:pt x="366" y="1419"/>
                    </a:cubicBezTo>
                    <a:cubicBezTo>
                      <a:pt x="361" y="1398"/>
                      <a:pt x="340" y="1382"/>
                      <a:pt x="319" y="1388"/>
                    </a:cubicBezTo>
                    <a:close/>
                    <a:moveTo>
                      <a:pt x="319" y="1215"/>
                    </a:moveTo>
                    <a:cubicBezTo>
                      <a:pt x="340" y="1220"/>
                      <a:pt x="361" y="1210"/>
                      <a:pt x="366" y="1189"/>
                    </a:cubicBezTo>
                    <a:cubicBezTo>
                      <a:pt x="371" y="1168"/>
                      <a:pt x="356" y="1147"/>
                      <a:pt x="335" y="1141"/>
                    </a:cubicBezTo>
                    <a:cubicBezTo>
                      <a:pt x="319" y="1136"/>
                      <a:pt x="293" y="1147"/>
                      <a:pt x="288" y="1168"/>
                    </a:cubicBezTo>
                    <a:cubicBezTo>
                      <a:pt x="282" y="1189"/>
                      <a:pt x="298" y="1210"/>
                      <a:pt x="319" y="1215"/>
                    </a:cubicBezTo>
                    <a:close/>
                    <a:moveTo>
                      <a:pt x="862" y="1230"/>
                    </a:moveTo>
                    <a:cubicBezTo>
                      <a:pt x="857" y="1225"/>
                      <a:pt x="852" y="1220"/>
                      <a:pt x="847" y="1215"/>
                    </a:cubicBezTo>
                    <a:cubicBezTo>
                      <a:pt x="847" y="1215"/>
                      <a:pt x="847" y="1215"/>
                      <a:pt x="847" y="1215"/>
                    </a:cubicBezTo>
                    <a:cubicBezTo>
                      <a:pt x="476" y="937"/>
                      <a:pt x="476" y="937"/>
                      <a:pt x="476" y="937"/>
                    </a:cubicBezTo>
                    <a:cubicBezTo>
                      <a:pt x="465" y="922"/>
                      <a:pt x="439" y="922"/>
                      <a:pt x="424" y="937"/>
                    </a:cubicBezTo>
                    <a:cubicBezTo>
                      <a:pt x="408" y="953"/>
                      <a:pt x="408" y="974"/>
                      <a:pt x="424" y="990"/>
                    </a:cubicBezTo>
                    <a:cubicBezTo>
                      <a:pt x="700" y="1361"/>
                      <a:pt x="700" y="1361"/>
                      <a:pt x="700" y="1361"/>
                    </a:cubicBezTo>
                    <a:cubicBezTo>
                      <a:pt x="706" y="1361"/>
                      <a:pt x="706" y="1361"/>
                      <a:pt x="706" y="1361"/>
                    </a:cubicBezTo>
                    <a:cubicBezTo>
                      <a:pt x="706" y="1367"/>
                      <a:pt x="711" y="1372"/>
                      <a:pt x="716" y="1377"/>
                    </a:cubicBezTo>
                    <a:cubicBezTo>
                      <a:pt x="758" y="1419"/>
                      <a:pt x="821" y="1419"/>
                      <a:pt x="862" y="1377"/>
                    </a:cubicBezTo>
                    <a:cubicBezTo>
                      <a:pt x="904" y="1335"/>
                      <a:pt x="904" y="1272"/>
                      <a:pt x="862" y="1230"/>
                    </a:cubicBezTo>
                    <a:close/>
                    <a:moveTo>
                      <a:pt x="1395" y="796"/>
                    </a:moveTo>
                    <a:cubicBezTo>
                      <a:pt x="1432" y="754"/>
                      <a:pt x="1432" y="754"/>
                      <a:pt x="1432" y="754"/>
                    </a:cubicBezTo>
                    <a:cubicBezTo>
                      <a:pt x="1448" y="770"/>
                      <a:pt x="1448" y="770"/>
                      <a:pt x="1448" y="770"/>
                    </a:cubicBezTo>
                    <a:cubicBezTo>
                      <a:pt x="1458" y="780"/>
                      <a:pt x="1474" y="780"/>
                      <a:pt x="1489" y="770"/>
                    </a:cubicBezTo>
                    <a:cubicBezTo>
                      <a:pt x="1536" y="717"/>
                      <a:pt x="1536" y="717"/>
                      <a:pt x="1536" y="717"/>
                    </a:cubicBezTo>
                    <a:cubicBezTo>
                      <a:pt x="1552" y="707"/>
                      <a:pt x="1552" y="691"/>
                      <a:pt x="1536" y="676"/>
                    </a:cubicBezTo>
                    <a:cubicBezTo>
                      <a:pt x="1536" y="676"/>
                      <a:pt x="1536" y="676"/>
                      <a:pt x="1536" y="676"/>
                    </a:cubicBezTo>
                    <a:cubicBezTo>
                      <a:pt x="1416" y="555"/>
                      <a:pt x="1416" y="555"/>
                      <a:pt x="1416" y="555"/>
                    </a:cubicBezTo>
                    <a:cubicBezTo>
                      <a:pt x="1416" y="555"/>
                      <a:pt x="1416" y="555"/>
                      <a:pt x="1416" y="555"/>
                    </a:cubicBezTo>
                    <a:cubicBezTo>
                      <a:pt x="1406" y="545"/>
                      <a:pt x="1385" y="545"/>
                      <a:pt x="1374" y="555"/>
                    </a:cubicBezTo>
                    <a:cubicBezTo>
                      <a:pt x="1322" y="608"/>
                      <a:pt x="1322" y="608"/>
                      <a:pt x="1322" y="608"/>
                    </a:cubicBezTo>
                    <a:cubicBezTo>
                      <a:pt x="1312" y="618"/>
                      <a:pt x="1312" y="634"/>
                      <a:pt x="1322" y="649"/>
                    </a:cubicBezTo>
                    <a:cubicBezTo>
                      <a:pt x="1338" y="660"/>
                      <a:pt x="1338" y="660"/>
                      <a:pt x="1338" y="660"/>
                    </a:cubicBezTo>
                    <a:cubicBezTo>
                      <a:pt x="1301" y="702"/>
                      <a:pt x="1301" y="702"/>
                      <a:pt x="1301" y="702"/>
                    </a:cubicBezTo>
                    <a:cubicBezTo>
                      <a:pt x="1207" y="623"/>
                      <a:pt x="1098" y="566"/>
                      <a:pt x="977" y="534"/>
                    </a:cubicBezTo>
                    <a:cubicBezTo>
                      <a:pt x="1045" y="482"/>
                      <a:pt x="1092" y="398"/>
                      <a:pt x="1092" y="304"/>
                    </a:cubicBezTo>
                    <a:cubicBezTo>
                      <a:pt x="1092" y="136"/>
                      <a:pt x="956" y="0"/>
                      <a:pt x="789" y="0"/>
                    </a:cubicBezTo>
                    <a:cubicBezTo>
                      <a:pt x="622" y="0"/>
                      <a:pt x="486" y="136"/>
                      <a:pt x="486" y="304"/>
                    </a:cubicBezTo>
                    <a:cubicBezTo>
                      <a:pt x="486" y="398"/>
                      <a:pt x="533" y="482"/>
                      <a:pt x="601" y="534"/>
                    </a:cubicBezTo>
                    <a:cubicBezTo>
                      <a:pt x="481" y="566"/>
                      <a:pt x="371" y="623"/>
                      <a:pt x="277" y="702"/>
                    </a:cubicBezTo>
                    <a:cubicBezTo>
                      <a:pt x="241" y="660"/>
                      <a:pt x="241" y="660"/>
                      <a:pt x="241" y="660"/>
                    </a:cubicBezTo>
                    <a:cubicBezTo>
                      <a:pt x="256" y="649"/>
                      <a:pt x="256" y="649"/>
                      <a:pt x="256" y="649"/>
                    </a:cubicBezTo>
                    <a:cubicBezTo>
                      <a:pt x="267" y="634"/>
                      <a:pt x="267" y="618"/>
                      <a:pt x="256" y="608"/>
                    </a:cubicBezTo>
                    <a:cubicBezTo>
                      <a:pt x="204" y="555"/>
                      <a:pt x="204" y="555"/>
                      <a:pt x="204" y="555"/>
                    </a:cubicBezTo>
                    <a:cubicBezTo>
                      <a:pt x="194" y="545"/>
                      <a:pt x="173" y="545"/>
                      <a:pt x="162" y="555"/>
                    </a:cubicBezTo>
                    <a:cubicBezTo>
                      <a:pt x="162" y="555"/>
                      <a:pt x="162" y="555"/>
                      <a:pt x="162" y="555"/>
                    </a:cubicBezTo>
                    <a:cubicBezTo>
                      <a:pt x="42" y="676"/>
                      <a:pt x="42" y="676"/>
                      <a:pt x="42" y="676"/>
                    </a:cubicBezTo>
                    <a:cubicBezTo>
                      <a:pt x="42" y="676"/>
                      <a:pt x="42" y="676"/>
                      <a:pt x="42" y="676"/>
                    </a:cubicBezTo>
                    <a:cubicBezTo>
                      <a:pt x="26" y="691"/>
                      <a:pt x="26" y="707"/>
                      <a:pt x="42" y="717"/>
                    </a:cubicBezTo>
                    <a:cubicBezTo>
                      <a:pt x="89" y="770"/>
                      <a:pt x="89" y="770"/>
                      <a:pt x="89" y="770"/>
                    </a:cubicBezTo>
                    <a:cubicBezTo>
                      <a:pt x="105" y="780"/>
                      <a:pt x="120" y="780"/>
                      <a:pt x="131" y="770"/>
                    </a:cubicBezTo>
                    <a:cubicBezTo>
                      <a:pt x="147" y="754"/>
                      <a:pt x="147" y="754"/>
                      <a:pt x="147" y="754"/>
                    </a:cubicBezTo>
                    <a:cubicBezTo>
                      <a:pt x="183" y="796"/>
                      <a:pt x="183" y="796"/>
                      <a:pt x="183" y="796"/>
                    </a:cubicBezTo>
                    <a:cubicBezTo>
                      <a:pt x="68" y="932"/>
                      <a:pt x="0" y="1110"/>
                      <a:pt x="0" y="1304"/>
                    </a:cubicBezTo>
                    <a:cubicBezTo>
                      <a:pt x="0" y="1738"/>
                      <a:pt x="356" y="2094"/>
                      <a:pt x="789" y="2094"/>
                    </a:cubicBezTo>
                    <a:cubicBezTo>
                      <a:pt x="1223" y="2094"/>
                      <a:pt x="1578" y="1738"/>
                      <a:pt x="1578" y="1304"/>
                    </a:cubicBezTo>
                    <a:cubicBezTo>
                      <a:pt x="1578" y="1110"/>
                      <a:pt x="1510" y="932"/>
                      <a:pt x="1395" y="796"/>
                    </a:cubicBezTo>
                    <a:close/>
                    <a:moveTo>
                      <a:pt x="585" y="304"/>
                    </a:moveTo>
                    <a:cubicBezTo>
                      <a:pt x="585" y="189"/>
                      <a:pt x="680" y="100"/>
                      <a:pt x="789" y="100"/>
                    </a:cubicBezTo>
                    <a:cubicBezTo>
                      <a:pt x="899" y="100"/>
                      <a:pt x="993" y="189"/>
                      <a:pt x="993" y="304"/>
                    </a:cubicBezTo>
                    <a:cubicBezTo>
                      <a:pt x="993" y="388"/>
                      <a:pt x="936" y="466"/>
                      <a:pt x="857" y="492"/>
                    </a:cubicBezTo>
                    <a:cubicBezTo>
                      <a:pt x="857" y="361"/>
                      <a:pt x="857" y="361"/>
                      <a:pt x="857" y="361"/>
                    </a:cubicBezTo>
                    <a:cubicBezTo>
                      <a:pt x="878" y="361"/>
                      <a:pt x="878" y="361"/>
                      <a:pt x="878" y="361"/>
                    </a:cubicBezTo>
                    <a:cubicBezTo>
                      <a:pt x="894" y="361"/>
                      <a:pt x="904" y="351"/>
                      <a:pt x="904" y="335"/>
                    </a:cubicBezTo>
                    <a:cubicBezTo>
                      <a:pt x="904" y="262"/>
                      <a:pt x="904" y="262"/>
                      <a:pt x="904" y="262"/>
                    </a:cubicBezTo>
                    <a:cubicBezTo>
                      <a:pt x="904" y="246"/>
                      <a:pt x="894" y="231"/>
                      <a:pt x="878" y="231"/>
                    </a:cubicBezTo>
                    <a:cubicBezTo>
                      <a:pt x="878" y="231"/>
                      <a:pt x="878" y="231"/>
                      <a:pt x="878" y="231"/>
                    </a:cubicBezTo>
                    <a:cubicBezTo>
                      <a:pt x="706" y="231"/>
                      <a:pt x="706" y="231"/>
                      <a:pt x="706" y="231"/>
                    </a:cubicBezTo>
                    <a:cubicBezTo>
                      <a:pt x="706" y="231"/>
                      <a:pt x="706" y="231"/>
                      <a:pt x="706" y="231"/>
                    </a:cubicBezTo>
                    <a:cubicBezTo>
                      <a:pt x="690" y="231"/>
                      <a:pt x="674" y="246"/>
                      <a:pt x="674" y="262"/>
                    </a:cubicBezTo>
                    <a:cubicBezTo>
                      <a:pt x="674" y="335"/>
                      <a:pt x="674" y="335"/>
                      <a:pt x="674" y="335"/>
                    </a:cubicBezTo>
                    <a:cubicBezTo>
                      <a:pt x="674" y="351"/>
                      <a:pt x="690" y="361"/>
                      <a:pt x="706" y="361"/>
                    </a:cubicBezTo>
                    <a:cubicBezTo>
                      <a:pt x="721" y="361"/>
                      <a:pt x="721" y="361"/>
                      <a:pt x="721" y="361"/>
                    </a:cubicBezTo>
                    <a:cubicBezTo>
                      <a:pt x="721" y="492"/>
                      <a:pt x="721" y="492"/>
                      <a:pt x="721" y="492"/>
                    </a:cubicBezTo>
                    <a:cubicBezTo>
                      <a:pt x="643" y="466"/>
                      <a:pt x="585" y="393"/>
                      <a:pt x="585" y="304"/>
                    </a:cubicBezTo>
                    <a:close/>
                    <a:moveTo>
                      <a:pt x="789" y="1901"/>
                    </a:moveTo>
                    <a:cubicBezTo>
                      <a:pt x="460" y="1901"/>
                      <a:pt x="194" y="1634"/>
                      <a:pt x="194" y="1304"/>
                    </a:cubicBezTo>
                    <a:cubicBezTo>
                      <a:pt x="194" y="974"/>
                      <a:pt x="460" y="707"/>
                      <a:pt x="789" y="707"/>
                    </a:cubicBezTo>
                    <a:cubicBezTo>
                      <a:pt x="1118" y="707"/>
                      <a:pt x="1385" y="974"/>
                      <a:pt x="1385" y="1304"/>
                    </a:cubicBezTo>
                    <a:cubicBezTo>
                      <a:pt x="1385" y="1634"/>
                      <a:pt x="1118" y="1901"/>
                      <a:pt x="789" y="190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 name="Group 19"/>
          <p:cNvGrpSpPr/>
          <p:nvPr/>
        </p:nvGrpSpPr>
        <p:grpSpPr>
          <a:xfrm>
            <a:off x="4332763" y="2202922"/>
            <a:ext cx="2194610" cy="2026046"/>
            <a:chOff x="4332763" y="2202922"/>
            <a:chExt cx="2194610" cy="2026046"/>
          </a:xfrm>
        </p:grpSpPr>
        <p:pic>
          <p:nvPicPr>
            <p:cNvPr id="85" name="Picture 84"/>
            <p:cNvPicPr>
              <a:picLocks noChangeAspect="1"/>
            </p:cNvPicPr>
            <p:nvPr/>
          </p:nvPicPr>
          <p:blipFill>
            <a:blip r:embed="rId3"/>
            <a:stretch>
              <a:fillRect/>
            </a:stretch>
          </p:blipFill>
          <p:spPr>
            <a:xfrm>
              <a:off x="4332763" y="2943225"/>
              <a:ext cx="2194610" cy="1285743"/>
            </a:xfrm>
            <a:prstGeom prst="rect">
              <a:avLst/>
            </a:prstGeom>
            <a:ln w="19050">
              <a:solidFill>
                <a:schemeClr val="bg1">
                  <a:lumMod val="85000"/>
                </a:schemeClr>
              </a:solidFill>
            </a:ln>
          </p:spPr>
        </p:pic>
        <p:sp>
          <p:nvSpPr>
            <p:cNvPr id="86" name="Oval 85"/>
            <p:cNvSpPr/>
            <p:nvPr/>
          </p:nvSpPr>
          <p:spPr bwMode="auto">
            <a:xfrm>
              <a:off x="4332763" y="2202922"/>
              <a:ext cx="438150" cy="43815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b="1" dirty="0" smtClean="0">
                  <a:gradFill>
                    <a:gsLst>
                      <a:gs pos="0">
                        <a:srgbClr val="FFFFFF"/>
                      </a:gs>
                      <a:gs pos="100000">
                        <a:srgbClr val="FFFFFF"/>
                      </a:gs>
                    </a:gsLst>
                    <a:lin ang="5400000" scaled="0"/>
                  </a:gradFill>
                </a:rPr>
                <a:t>2</a:t>
              </a:r>
              <a:endParaRPr lang="en-US" sz="1800" b="1" dirty="0">
                <a:gradFill>
                  <a:gsLst>
                    <a:gs pos="0">
                      <a:srgbClr val="FFFFFF"/>
                    </a:gs>
                    <a:gs pos="100000">
                      <a:srgbClr val="FFFFFF"/>
                    </a:gs>
                  </a:gsLst>
                  <a:lin ang="5400000" scaled="0"/>
                </a:gradFill>
              </a:endParaRPr>
            </a:p>
          </p:txBody>
        </p:sp>
      </p:grpSp>
      <p:cxnSp>
        <p:nvCxnSpPr>
          <p:cNvPr id="90" name="Straight Connector 89"/>
          <p:cNvCxnSpPr/>
          <p:nvPr/>
        </p:nvCxnSpPr>
        <p:spPr>
          <a:xfrm>
            <a:off x="7117139" y="1857374"/>
            <a:ext cx="0" cy="3438526"/>
          </a:xfrm>
          <a:prstGeom prst="line">
            <a:avLst/>
          </a:prstGeom>
          <a:ln w="22225">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117139" y="1857374"/>
            <a:ext cx="1036261" cy="0"/>
          </a:xfrm>
          <a:prstGeom prst="line">
            <a:avLst/>
          </a:prstGeom>
          <a:ln w="22225">
            <a:solidFill>
              <a:schemeClr val="accent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526950" y="3576638"/>
            <a:ext cx="1626450" cy="0"/>
          </a:xfrm>
          <a:prstGeom prst="line">
            <a:avLst/>
          </a:prstGeom>
          <a:ln w="22225">
            <a:solidFill>
              <a:schemeClr val="accent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117139" y="5295900"/>
            <a:ext cx="1036261" cy="0"/>
          </a:xfrm>
          <a:prstGeom prst="line">
            <a:avLst/>
          </a:prstGeom>
          <a:ln w="22225">
            <a:solidFill>
              <a:schemeClr val="accent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8137659" y="985970"/>
            <a:ext cx="4298816" cy="4943315"/>
            <a:chOff x="8137659" y="985970"/>
            <a:chExt cx="4298816" cy="4943315"/>
          </a:xfrm>
        </p:grpSpPr>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411" y="1065240"/>
              <a:ext cx="2402135" cy="1412455"/>
            </a:xfrm>
            <a:prstGeom prst="rect">
              <a:avLst/>
            </a:prstGeom>
          </p:spPr>
        </p:pic>
        <p:pic>
          <p:nvPicPr>
            <p:cNvPr id="88" name="Picture 8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83410" y="2766507"/>
              <a:ext cx="2402135" cy="1419914"/>
            </a:xfrm>
            <a:prstGeom prst="rect">
              <a:avLst/>
            </a:prstGeom>
          </p:spPr>
        </p:pic>
        <p:pic>
          <p:nvPicPr>
            <p:cNvPr id="89" name="Picture 8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83412" y="4475233"/>
              <a:ext cx="2402134" cy="1454052"/>
            </a:xfrm>
            <a:prstGeom prst="rect">
              <a:avLst/>
            </a:prstGeom>
          </p:spPr>
        </p:pic>
        <p:sp>
          <p:nvSpPr>
            <p:cNvPr id="94" name="Rectangle 93"/>
            <p:cNvSpPr/>
            <p:nvPr/>
          </p:nvSpPr>
          <p:spPr bwMode="auto">
            <a:xfrm>
              <a:off x="10829322" y="1535314"/>
              <a:ext cx="1607153"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smtClean="0">
                  <a:gradFill>
                    <a:gsLst>
                      <a:gs pos="11504">
                        <a:schemeClr val="tx1"/>
                      </a:gs>
                      <a:gs pos="38000">
                        <a:schemeClr val="tx1"/>
                      </a:gs>
                    </a:gsLst>
                    <a:lin ang="5400000" scaled="0"/>
                  </a:gradFill>
                </a:rPr>
                <a:t>Project site</a:t>
              </a:r>
              <a:endParaRPr lang="en-US" sz="1600" dirty="0">
                <a:gradFill>
                  <a:gsLst>
                    <a:gs pos="11504">
                      <a:schemeClr val="tx1"/>
                    </a:gs>
                    <a:gs pos="38000">
                      <a:schemeClr val="tx1"/>
                    </a:gs>
                  </a:gsLst>
                  <a:lin ang="5400000" scaled="0"/>
                </a:gradFill>
              </a:endParaRPr>
            </a:p>
          </p:txBody>
        </p:sp>
        <p:sp>
          <p:nvSpPr>
            <p:cNvPr id="95" name="Rectangle 94"/>
            <p:cNvSpPr/>
            <p:nvPr/>
          </p:nvSpPr>
          <p:spPr bwMode="auto">
            <a:xfrm>
              <a:off x="10829322" y="3240311"/>
              <a:ext cx="1607153"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smtClean="0">
                  <a:gradFill>
                    <a:gsLst>
                      <a:gs pos="11504">
                        <a:schemeClr val="tx1"/>
                      </a:gs>
                      <a:gs pos="38000">
                        <a:schemeClr val="tx1"/>
                      </a:gs>
                    </a:gsLst>
                    <a:lin ang="5400000" scaled="0"/>
                  </a:gradFill>
                </a:rPr>
                <a:t>Organizational</a:t>
              </a:r>
              <a:endParaRPr lang="en-US" sz="1600" dirty="0">
                <a:gradFill>
                  <a:gsLst>
                    <a:gs pos="11504">
                      <a:schemeClr val="tx1"/>
                    </a:gs>
                    <a:gs pos="38000">
                      <a:schemeClr val="tx1"/>
                    </a:gs>
                  </a:gsLst>
                  <a:lin ang="5400000" scaled="0"/>
                </a:gradFill>
              </a:endParaRPr>
            </a:p>
          </p:txBody>
        </p:sp>
        <p:sp>
          <p:nvSpPr>
            <p:cNvPr id="96" name="Rectangle 95"/>
            <p:cNvSpPr/>
            <p:nvPr/>
          </p:nvSpPr>
          <p:spPr bwMode="auto">
            <a:xfrm>
              <a:off x="10829322" y="4966106"/>
              <a:ext cx="1607153"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smtClean="0">
                  <a:gradFill>
                    <a:gsLst>
                      <a:gs pos="11504">
                        <a:schemeClr val="tx1"/>
                      </a:gs>
                      <a:gs pos="38000">
                        <a:schemeClr val="tx1"/>
                      </a:gs>
                    </a:gsLst>
                    <a:lin ang="5400000" scaled="0"/>
                  </a:gradFill>
                </a:rPr>
                <a:t>Workgroup</a:t>
              </a:r>
              <a:endParaRPr lang="en-US" sz="1600" dirty="0">
                <a:gradFill>
                  <a:gsLst>
                    <a:gs pos="11504">
                      <a:schemeClr val="tx1"/>
                    </a:gs>
                    <a:gs pos="38000">
                      <a:schemeClr val="tx1"/>
                    </a:gs>
                  </a:gsLst>
                  <a:lin ang="5400000" scaled="0"/>
                </a:gradFill>
              </a:endParaRPr>
            </a:p>
          </p:txBody>
        </p:sp>
        <p:sp>
          <p:nvSpPr>
            <p:cNvPr id="97" name="Oval 96"/>
            <p:cNvSpPr/>
            <p:nvPr/>
          </p:nvSpPr>
          <p:spPr bwMode="auto">
            <a:xfrm>
              <a:off x="8137659" y="985970"/>
              <a:ext cx="438150" cy="43815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b="1" dirty="0" smtClean="0">
                  <a:gradFill>
                    <a:gsLst>
                      <a:gs pos="0">
                        <a:srgbClr val="FFFFFF"/>
                      </a:gs>
                      <a:gs pos="100000">
                        <a:srgbClr val="FFFFFF"/>
                      </a:gs>
                    </a:gsLst>
                    <a:lin ang="5400000" scaled="0"/>
                  </a:gradFill>
                </a:rPr>
                <a:t>3</a:t>
              </a:r>
              <a:endParaRPr lang="en-US" sz="1800" b="1" dirty="0">
                <a:gradFill>
                  <a:gsLst>
                    <a:gs pos="0">
                      <a:srgbClr val="FFFFFF"/>
                    </a:gs>
                    <a:gs pos="100000">
                      <a:srgbClr val="FFFFFF"/>
                    </a:gs>
                  </a:gsLst>
                  <a:lin ang="5400000" scaled="0"/>
                </a:gradFill>
              </a:endParaRPr>
            </a:p>
          </p:txBody>
        </p:sp>
        <p:sp>
          <p:nvSpPr>
            <p:cNvPr id="98" name="Oval 97"/>
            <p:cNvSpPr/>
            <p:nvPr/>
          </p:nvSpPr>
          <p:spPr bwMode="auto">
            <a:xfrm>
              <a:off x="8137659" y="2680100"/>
              <a:ext cx="438150" cy="43815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b="1" dirty="0" smtClean="0">
                  <a:gradFill>
                    <a:gsLst>
                      <a:gs pos="0">
                        <a:srgbClr val="FFFFFF"/>
                      </a:gs>
                      <a:gs pos="100000">
                        <a:srgbClr val="FFFFFF"/>
                      </a:gs>
                    </a:gsLst>
                    <a:lin ang="5400000" scaled="0"/>
                  </a:gradFill>
                </a:rPr>
                <a:t>3</a:t>
              </a:r>
              <a:endParaRPr lang="en-US" sz="1800" b="1" dirty="0">
                <a:gradFill>
                  <a:gsLst>
                    <a:gs pos="0">
                      <a:srgbClr val="FFFFFF"/>
                    </a:gs>
                    <a:gs pos="100000">
                      <a:srgbClr val="FFFFFF"/>
                    </a:gs>
                  </a:gsLst>
                  <a:lin ang="5400000" scaled="0"/>
                </a:gradFill>
              </a:endParaRPr>
            </a:p>
          </p:txBody>
        </p:sp>
        <p:sp>
          <p:nvSpPr>
            <p:cNvPr id="99" name="Oval 98"/>
            <p:cNvSpPr/>
            <p:nvPr/>
          </p:nvSpPr>
          <p:spPr bwMode="auto">
            <a:xfrm>
              <a:off x="8137659" y="4374230"/>
              <a:ext cx="438150" cy="438150"/>
            </a:xfrm>
            <a:prstGeom prst="ellips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b="1" dirty="0">
                  <a:gradFill>
                    <a:gsLst>
                      <a:gs pos="0">
                        <a:srgbClr val="FFFFFF"/>
                      </a:gs>
                      <a:gs pos="100000">
                        <a:srgbClr val="FFFFFF"/>
                      </a:gs>
                    </a:gsLst>
                    <a:lin ang="5400000" scaled="0"/>
                  </a:gradFill>
                </a:rPr>
                <a:t>3</a:t>
              </a:r>
            </a:p>
          </p:txBody>
        </p:sp>
      </p:grpSp>
      <p:sp>
        <p:nvSpPr>
          <p:cNvPr id="104" name="TextBox 103"/>
          <p:cNvSpPr txBox="1"/>
          <p:nvPr/>
        </p:nvSpPr>
        <p:spPr>
          <a:xfrm>
            <a:off x="950120" y="4286823"/>
            <a:ext cx="2948780" cy="492443"/>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548640" tIns="91440" rIns="0" bIns="4663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1600">
                <a:gradFill>
                  <a:gsLst>
                    <a:gs pos="13274">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90000"/>
              </a:lnSpc>
              <a:spcBef>
                <a:spcPts val="600"/>
              </a:spcBef>
            </a:pPr>
            <a:r>
              <a:rPr lang="en-US" dirty="0"/>
              <a:t>Assets and </a:t>
            </a:r>
            <a:r>
              <a:rPr lang="en-US" dirty="0" smtClean="0"/>
              <a:t>configuration</a:t>
            </a:r>
          </a:p>
          <a:p>
            <a:pPr marL="171450" indent="-171450">
              <a:lnSpc>
                <a:spcPct val="90000"/>
              </a:lnSpc>
              <a:spcBef>
                <a:spcPts val="600"/>
              </a:spcBef>
              <a:buFont typeface="Arial" panose="020B0604020202020204" pitchFamily="34" charset="0"/>
              <a:buChar char="•"/>
            </a:pPr>
            <a:r>
              <a:rPr lang="en-US" sz="1200" dirty="0"/>
              <a:t>Branding </a:t>
            </a:r>
            <a:r>
              <a:rPr lang="en-US" sz="1200" dirty="0" smtClean="0"/>
              <a:t>images</a:t>
            </a:r>
            <a:endParaRPr lang="en-US" sz="1200" dirty="0"/>
          </a:p>
          <a:p>
            <a:pPr marL="171450" indent="-171450">
              <a:lnSpc>
                <a:spcPct val="90000"/>
              </a:lnSpc>
              <a:spcBef>
                <a:spcPts val="600"/>
              </a:spcBef>
              <a:buFont typeface="Arial" panose="020B0604020202020204" pitchFamily="34" charset="0"/>
              <a:buChar char="•"/>
            </a:pPr>
            <a:r>
              <a:rPr lang="en-US" sz="1200" dirty="0"/>
              <a:t>Master </a:t>
            </a:r>
            <a:r>
              <a:rPr lang="en-US" sz="1200" dirty="0" smtClean="0"/>
              <a:t>pages</a:t>
            </a:r>
            <a:endParaRPr lang="en-US" sz="1200" dirty="0"/>
          </a:p>
          <a:p>
            <a:pPr marL="171450" indent="-171450">
              <a:lnSpc>
                <a:spcPct val="90000"/>
              </a:lnSpc>
              <a:spcBef>
                <a:spcPts val="600"/>
              </a:spcBef>
              <a:buFont typeface="Arial" panose="020B0604020202020204" pitchFamily="34" charset="0"/>
              <a:buChar char="•"/>
            </a:pPr>
            <a:r>
              <a:rPr lang="en-US" sz="1200" dirty="0"/>
              <a:t>Page </a:t>
            </a:r>
            <a:r>
              <a:rPr lang="en-US" sz="1200" dirty="0" smtClean="0"/>
              <a:t>layouts</a:t>
            </a:r>
            <a:endParaRPr lang="en-US" sz="1200" dirty="0"/>
          </a:p>
          <a:p>
            <a:pPr marL="171450" indent="-171450">
              <a:lnSpc>
                <a:spcPct val="90000"/>
              </a:lnSpc>
              <a:spcBef>
                <a:spcPts val="600"/>
              </a:spcBef>
              <a:buFont typeface="Arial" panose="020B0604020202020204" pitchFamily="34" charset="0"/>
              <a:buChar char="•"/>
            </a:pPr>
            <a:r>
              <a:rPr lang="en-US" sz="1200" dirty="0"/>
              <a:t>Other settings</a:t>
            </a:r>
          </a:p>
        </p:txBody>
      </p:sp>
      <p:sp>
        <p:nvSpPr>
          <p:cNvPr id="105" name="TextBox 4"/>
          <p:cNvSpPr txBox="1"/>
          <p:nvPr/>
        </p:nvSpPr>
        <p:spPr>
          <a:xfrm>
            <a:off x="3933825" y="4321916"/>
            <a:ext cx="3089276" cy="869210"/>
          </a:xfrm>
          <a:prstGeom prst="rect">
            <a:avLst/>
          </a:prstGeom>
          <a:solidFill>
            <a:schemeClr val="bg1"/>
          </a:solidFill>
          <a:ln w="22225">
            <a:solidFill>
              <a:schemeClr val="accent2"/>
            </a:solidFill>
            <a:prstDash val="solid"/>
            <a:miter lim="800000"/>
          </a:ln>
          <a:effectLst/>
        </p:spPr>
        <p:txBody>
          <a:bodyPr wrap="square" lIns="91440" tIns="91440" rIns="91440" bIns="91440" rtlCol="0" anchor="ctr" anchorCtr="0">
            <a:no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lnSpc>
                <a:spcPct val="90000"/>
              </a:lnSpc>
            </a:pPr>
            <a:r>
              <a:rPr lang="en-US" sz="1200" dirty="0">
                <a:gradFill>
                  <a:gsLst>
                    <a:gs pos="13274">
                      <a:schemeClr val="tx1"/>
                    </a:gs>
                    <a:gs pos="30000">
                      <a:schemeClr val="tx1"/>
                    </a:gs>
                  </a:gsLst>
                  <a:lin ang="5400000" scaled="0"/>
                </a:gradFill>
              </a:rPr>
              <a:t>Initial provisioning based on the out of </a:t>
            </a:r>
            <a:r>
              <a:rPr lang="en-US" sz="1200" dirty="0" smtClean="0">
                <a:gradFill>
                  <a:gsLst>
                    <a:gs pos="13274">
                      <a:schemeClr val="tx1"/>
                    </a:gs>
                    <a:gs pos="30000">
                      <a:schemeClr val="tx1"/>
                    </a:gs>
                  </a:gsLst>
                  <a:lin ang="5400000" scaled="0"/>
                </a:gradFill>
              </a:rPr>
              <a:t/>
            </a:r>
            <a:br>
              <a:rPr lang="en-US" sz="1200" dirty="0" smtClean="0">
                <a:gradFill>
                  <a:gsLst>
                    <a:gs pos="13274">
                      <a:schemeClr val="tx1"/>
                    </a:gs>
                    <a:gs pos="30000">
                      <a:schemeClr val="tx1"/>
                    </a:gs>
                  </a:gsLst>
                  <a:lin ang="5400000" scaled="0"/>
                </a:gradFill>
              </a:rPr>
            </a:br>
            <a:r>
              <a:rPr lang="en-US" sz="1200" dirty="0" smtClean="0">
                <a:gradFill>
                  <a:gsLst>
                    <a:gs pos="13274">
                      <a:schemeClr val="tx1"/>
                    </a:gs>
                    <a:gs pos="30000">
                      <a:schemeClr val="tx1"/>
                    </a:gs>
                  </a:gsLst>
                  <a:lin ang="5400000" scaled="0"/>
                </a:gradFill>
              </a:rPr>
              <a:t>the </a:t>
            </a:r>
            <a:r>
              <a:rPr lang="en-US" sz="1200" dirty="0">
                <a:gradFill>
                  <a:gsLst>
                    <a:gs pos="13274">
                      <a:schemeClr val="tx1"/>
                    </a:gs>
                    <a:gs pos="30000">
                      <a:schemeClr val="tx1"/>
                    </a:gs>
                  </a:gsLst>
                  <a:lin ang="5400000" scaled="0"/>
                </a:gradFill>
              </a:rPr>
              <a:t>box site. Usually either team site or publishing </a:t>
            </a:r>
            <a:r>
              <a:rPr lang="en-US" sz="1200" dirty="0" smtClean="0">
                <a:gradFill>
                  <a:gsLst>
                    <a:gs pos="13274">
                      <a:schemeClr val="tx1"/>
                    </a:gs>
                    <a:gs pos="30000">
                      <a:schemeClr val="tx1"/>
                    </a:gs>
                  </a:gsLst>
                  <a:lin ang="5400000" scaled="0"/>
                </a:gradFill>
              </a:rPr>
              <a:t>site. Assets </a:t>
            </a:r>
            <a:r>
              <a:rPr lang="en-US" sz="1200" dirty="0">
                <a:gradFill>
                  <a:gsLst>
                    <a:gs pos="13274">
                      <a:schemeClr val="tx1"/>
                    </a:gs>
                    <a:gs pos="30000">
                      <a:schemeClr val="tx1"/>
                    </a:gs>
                  </a:gsLst>
                  <a:lin ang="5400000" scaled="0"/>
                </a:gradFill>
              </a:rPr>
              <a:t>are uploaded from the provisioning engine using CSOM/REST</a:t>
            </a:r>
          </a:p>
        </p:txBody>
      </p:sp>
      <p:sp>
        <p:nvSpPr>
          <p:cNvPr id="106" name="TextBox 4"/>
          <p:cNvSpPr txBox="1"/>
          <p:nvPr/>
        </p:nvSpPr>
        <p:spPr>
          <a:xfrm>
            <a:off x="3933825" y="5294547"/>
            <a:ext cx="3089276" cy="1165595"/>
          </a:xfrm>
          <a:prstGeom prst="rect">
            <a:avLst/>
          </a:prstGeom>
          <a:solidFill>
            <a:schemeClr val="bg1"/>
          </a:solidFill>
          <a:ln w="22225">
            <a:solidFill>
              <a:schemeClr val="accent2"/>
            </a:solidFill>
            <a:prstDash val="solid"/>
            <a:miter lim="800000"/>
          </a:ln>
          <a:effectLst/>
        </p:spPr>
        <p:txBody>
          <a:bodyPr wrap="square" lIns="91440" tIns="91440" rIns="91440" bIns="91440" rtlCol="0" anchor="ctr" anchorCtr="0">
            <a:no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lnSpc>
                <a:spcPct val="90000"/>
              </a:lnSpc>
            </a:pPr>
            <a:r>
              <a:rPr lang="en-US" sz="1200" dirty="0">
                <a:gradFill>
                  <a:gsLst>
                    <a:gs pos="13274">
                      <a:schemeClr val="tx1"/>
                    </a:gs>
                    <a:gs pos="30000">
                      <a:schemeClr val="tx1"/>
                    </a:gs>
                  </a:gsLst>
                  <a:lin ang="5400000" scaled="0"/>
                </a:gradFill>
              </a:rPr>
              <a:t>Apply the needed changes (configurations etc.) on top of the out of the box site based on the user </a:t>
            </a:r>
            <a:r>
              <a:rPr lang="en-US" sz="1200" dirty="0" smtClean="0">
                <a:gradFill>
                  <a:gsLst>
                    <a:gs pos="13274">
                      <a:schemeClr val="tx1"/>
                    </a:gs>
                    <a:gs pos="30000">
                      <a:schemeClr val="tx1"/>
                    </a:gs>
                  </a:gsLst>
                  <a:lin ang="5400000" scaled="0"/>
                </a:gradFill>
              </a:rPr>
              <a:t>selection. This </a:t>
            </a:r>
            <a:r>
              <a:rPr lang="en-US" sz="1200" dirty="0">
                <a:gradFill>
                  <a:gsLst>
                    <a:gs pos="13274">
                      <a:schemeClr val="tx1"/>
                    </a:gs>
                    <a:gs pos="30000">
                      <a:schemeClr val="tx1"/>
                    </a:gs>
                  </a:gsLst>
                  <a:lin ang="5400000" scaled="0"/>
                </a:gradFill>
              </a:rPr>
              <a:t>is the specialization part, but since we start </a:t>
            </a:r>
            <a:r>
              <a:rPr lang="en-US" sz="1200" dirty="0" smtClean="0">
                <a:gradFill>
                  <a:gsLst>
                    <a:gs pos="13274">
                      <a:schemeClr val="tx1"/>
                    </a:gs>
                    <a:gs pos="30000">
                      <a:schemeClr val="tx1"/>
                    </a:gs>
                  </a:gsLst>
                  <a:lin ang="5400000" scaled="0"/>
                </a:gradFill>
              </a:rPr>
              <a:t/>
            </a:r>
            <a:br>
              <a:rPr lang="en-US" sz="1200" dirty="0" smtClean="0">
                <a:gradFill>
                  <a:gsLst>
                    <a:gs pos="13274">
                      <a:schemeClr val="tx1"/>
                    </a:gs>
                    <a:gs pos="30000">
                      <a:schemeClr val="tx1"/>
                    </a:gs>
                  </a:gsLst>
                  <a:lin ang="5400000" scaled="0"/>
                </a:gradFill>
              </a:rPr>
            </a:br>
            <a:r>
              <a:rPr lang="en-US" sz="1200" dirty="0" smtClean="0">
                <a:gradFill>
                  <a:gsLst>
                    <a:gs pos="13274">
                      <a:schemeClr val="tx1"/>
                    </a:gs>
                    <a:gs pos="30000">
                      <a:schemeClr val="tx1"/>
                    </a:gs>
                  </a:gsLst>
                  <a:lin ang="5400000" scaled="0"/>
                </a:gradFill>
              </a:rPr>
              <a:t>from OOB </a:t>
            </a:r>
            <a:r>
              <a:rPr lang="en-US" sz="1200" dirty="0">
                <a:gradFill>
                  <a:gsLst>
                    <a:gs pos="13274">
                      <a:schemeClr val="tx1"/>
                    </a:gs>
                    <a:gs pos="30000">
                      <a:schemeClr val="tx1"/>
                    </a:gs>
                  </a:gsLst>
                  <a:lin ang="5400000" scaled="0"/>
                </a:gradFill>
              </a:rPr>
              <a:t>site, we always get the latest improvements to it as a base line.</a:t>
            </a:r>
          </a:p>
        </p:txBody>
      </p:sp>
      <p:cxnSp>
        <p:nvCxnSpPr>
          <p:cNvPr id="9" name="Straight Connector 8"/>
          <p:cNvCxnSpPr/>
          <p:nvPr/>
        </p:nvCxnSpPr>
        <p:spPr>
          <a:xfrm flipV="1">
            <a:off x="4448175" y="3990976"/>
            <a:ext cx="0" cy="328612"/>
          </a:xfrm>
          <a:prstGeom prst="line">
            <a:avLst/>
          </a:prstGeom>
          <a:ln w="22225" cap="rnd">
            <a:solidFill>
              <a:schemeClr val="accent2"/>
            </a:solidFill>
            <a:prstDash val="solid"/>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7562850" y="3590926"/>
            <a:ext cx="0" cy="2282824"/>
          </a:xfrm>
          <a:prstGeom prst="line">
            <a:avLst/>
          </a:prstGeom>
          <a:ln w="22225" cap="rnd">
            <a:solidFill>
              <a:schemeClr val="accent2"/>
            </a:solidFill>
            <a:prstDash val="solid"/>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035800" y="5877344"/>
            <a:ext cx="527050" cy="0"/>
          </a:xfrm>
          <a:prstGeom prst="line">
            <a:avLst/>
          </a:prstGeom>
          <a:ln w="22225" cap="rnd">
            <a:solidFill>
              <a:schemeClr val="accent2"/>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3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3" presetClass="path" presetSubtype="0" decel="100000" fill="hold" nodeType="withEffect">
                                  <p:stCondLst>
                                    <p:cond delay="0"/>
                                  </p:stCondLst>
                                  <p:childTnLst>
                                    <p:animMotion origin="layout" path="M 3.71202E-6 -2.91875E-6 L 0.03753 -2.91875E-6 " pathEditMode="relative" rAng="0" ptsTypes="AA">
                                      <p:cBhvr>
                                        <p:cTn id="9" dur="500" spd="-100000" fill="hold"/>
                                        <p:tgtEl>
                                          <p:spTgt spid="20"/>
                                        </p:tgtEl>
                                        <p:attrNameLst>
                                          <p:attrName>ppt_x</p:attrName>
                                          <p:attrName>ppt_y</p:attrName>
                                        </p:attrNameLst>
                                      </p:cBhvr>
                                      <p:rCtr x="1876" y="0"/>
                                    </p:animMotion>
                                  </p:childTnLst>
                                </p:cTn>
                              </p:par>
                              <p:par>
                                <p:cTn id="10" presetID="22" presetClass="entr" presetSubtype="8" fill="hold" nodeType="with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wipe(left)">
                                      <p:cBhvr>
                                        <p:cTn id="24" dur="500"/>
                                        <p:tgtEl>
                                          <p:spTgt spid="92"/>
                                        </p:tgtEl>
                                      </p:cBhvr>
                                    </p:animEffect>
                                  </p:childTnLst>
                                </p:cTn>
                              </p:par>
                              <p:par>
                                <p:cTn id="25" presetID="16" presetClass="entr" presetSubtype="42"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barn(outHorizontal)">
                                      <p:cBhvr>
                                        <p:cTn id="27" dur="500"/>
                                        <p:tgtEl>
                                          <p:spTgt spid="9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left)">
                                      <p:cBhvr>
                                        <p:cTn id="31" dur="500"/>
                                        <p:tgtEl>
                                          <p:spTgt spid="91"/>
                                        </p:tgtEl>
                                      </p:cBhvr>
                                    </p:animEffect>
                                  </p:childTnLst>
                                </p:cTn>
                              </p:par>
                              <p:par>
                                <p:cTn id="32" presetID="22" presetClass="entr" presetSubtype="8"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wipe(left)">
                                      <p:cBhvr>
                                        <p:cTn id="34" dur="500"/>
                                        <p:tgtEl>
                                          <p:spTgt spid="93"/>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63" presetClass="path" presetSubtype="0" decel="100000" fill="hold" nodeType="withEffect">
                                  <p:stCondLst>
                                    <p:cond delay="0"/>
                                  </p:stCondLst>
                                  <p:childTnLst>
                                    <p:animMotion origin="layout" path="M 3.71202E-6 -2.91875E-6 L 0.03753 -2.91875E-6 " pathEditMode="relative" rAng="0" ptsTypes="AA">
                                      <p:cBhvr>
                                        <p:cTn id="39" dur="500" spd="-100000" fill="hold"/>
                                        <p:tgtEl>
                                          <p:spTgt spid="21"/>
                                        </p:tgtEl>
                                        <p:attrNameLst>
                                          <p:attrName>ppt_x</p:attrName>
                                          <p:attrName>ppt_y</p:attrName>
                                        </p:attrNameLst>
                                      </p:cBhvr>
                                      <p:rCtr x="1876" y="0"/>
                                    </p:animMotion>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wipe(up)">
                                      <p:cBhvr>
                                        <p:cTn id="43" dur="500"/>
                                        <p:tgtEl>
                                          <p:spTgt spid="107"/>
                                        </p:tgtEl>
                                      </p:cBhvr>
                                    </p:animEffect>
                                  </p:childTnLst>
                                </p:cTn>
                              </p:par>
                            </p:childTnLst>
                          </p:cTn>
                        </p:par>
                        <p:par>
                          <p:cTn id="44" fill="hold">
                            <p:stCondLst>
                              <p:cond delay="1500"/>
                            </p:stCondLst>
                            <p:childTnLst>
                              <p:par>
                                <p:cTn id="45" presetID="22" presetClass="entr" presetSubtype="2"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6"/>
                                        </p:tgtEl>
                                        <p:attrNameLst>
                                          <p:attrName>style.visibility</p:attrName>
                                        </p:attrNameLst>
                                      </p:cBhvr>
                                      <p:to>
                                        <p:strVal val="visible"/>
                                      </p:to>
                                    </p:set>
                                    <p:animEffect transition="in" filter="fade">
                                      <p:cBhvr>
                                        <p:cTn id="5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2" name="Text Placeholder 1"/>
          <p:cNvSpPr>
            <a:spLocks noGrp="1"/>
          </p:cNvSpPr>
          <p:nvPr>
            <p:ph type="body" sz="quarter" idx="12"/>
          </p:nvPr>
        </p:nvSpPr>
        <p:spPr/>
        <p:txBody>
          <a:bodyPr/>
          <a:lstStyle/>
          <a:p>
            <a:r>
              <a:rPr lang="en-US" dirty="0"/>
              <a:t>Remote </a:t>
            </a:r>
            <a:r>
              <a:rPr lang="en-US" dirty="0" smtClean="0"/>
              <a:t>“jobs” </a:t>
            </a:r>
            <a:r>
              <a:rPr lang="en-US" dirty="0"/>
              <a:t>and </a:t>
            </a:r>
            <a:r>
              <a:rPr lang="en-US" dirty="0" smtClean="0"/>
              <a:t>provisioning</a:t>
            </a:r>
            <a:endParaRPr lang="en-US" dirty="0"/>
          </a:p>
        </p:txBody>
      </p:sp>
      <p:grpSp>
        <p:nvGrpSpPr>
          <p:cNvPr id="6" name="Group 4"/>
          <p:cNvGrpSpPr>
            <a:grpSpLocks noChangeAspect="1"/>
          </p:cNvGrpSpPr>
          <p:nvPr/>
        </p:nvGrpSpPr>
        <p:grpSpPr bwMode="auto">
          <a:xfrm>
            <a:off x="8497888" y="479425"/>
            <a:ext cx="3581400" cy="6051550"/>
            <a:chOff x="5353" y="302"/>
            <a:chExt cx="2256" cy="3812"/>
          </a:xfrm>
        </p:grpSpPr>
        <p:sp>
          <p:nvSpPr>
            <p:cNvPr id="8" name="Freeform 5"/>
            <p:cNvSpPr>
              <a:spLocks/>
            </p:cNvSpPr>
            <p:nvPr/>
          </p:nvSpPr>
          <p:spPr bwMode="auto">
            <a:xfrm>
              <a:off x="5353" y="3957"/>
              <a:ext cx="2196" cy="157"/>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C5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p:cNvSpPr>
              <a:spLocks/>
            </p:cNvSpPr>
            <p:nvPr/>
          </p:nvSpPr>
          <p:spPr bwMode="auto">
            <a:xfrm>
              <a:off x="5784" y="3114"/>
              <a:ext cx="1569" cy="967"/>
            </a:xfrm>
            <a:custGeom>
              <a:avLst/>
              <a:gdLst>
                <a:gd name="T0" fmla="*/ 0 w 1569"/>
                <a:gd name="T1" fmla="*/ 0 h 967"/>
                <a:gd name="T2" fmla="*/ 0 w 1569"/>
                <a:gd name="T3" fmla="*/ 121 h 967"/>
                <a:gd name="T4" fmla="*/ 934 w 1569"/>
                <a:gd name="T5" fmla="*/ 121 h 967"/>
                <a:gd name="T6" fmla="*/ 934 w 1569"/>
                <a:gd name="T7" fmla="*/ 967 h 967"/>
                <a:gd name="T8" fmla="*/ 1039 w 1569"/>
                <a:gd name="T9" fmla="*/ 967 h 967"/>
                <a:gd name="T10" fmla="*/ 1039 w 1569"/>
                <a:gd name="T11" fmla="*/ 121 h 967"/>
                <a:gd name="T12" fmla="*/ 1464 w 1569"/>
                <a:gd name="T13" fmla="*/ 121 h 967"/>
                <a:gd name="T14" fmla="*/ 1464 w 1569"/>
                <a:gd name="T15" fmla="*/ 967 h 967"/>
                <a:gd name="T16" fmla="*/ 1569 w 1569"/>
                <a:gd name="T17" fmla="*/ 967 h 967"/>
                <a:gd name="T18" fmla="*/ 1569 w 1569"/>
                <a:gd name="T19" fmla="*/ 121 h 967"/>
                <a:gd name="T20" fmla="*/ 1569 w 1569"/>
                <a:gd name="T21" fmla="*/ 111 h 967"/>
                <a:gd name="T22" fmla="*/ 1569 w 1569"/>
                <a:gd name="T23" fmla="*/ 0 h 967"/>
                <a:gd name="T24" fmla="*/ 0 w 1569"/>
                <a:gd name="T25"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9" h="967">
                  <a:moveTo>
                    <a:pt x="0" y="0"/>
                  </a:moveTo>
                  <a:lnTo>
                    <a:pt x="0" y="121"/>
                  </a:lnTo>
                  <a:lnTo>
                    <a:pt x="934" y="121"/>
                  </a:lnTo>
                  <a:lnTo>
                    <a:pt x="934" y="967"/>
                  </a:lnTo>
                  <a:lnTo>
                    <a:pt x="1039" y="967"/>
                  </a:lnTo>
                  <a:lnTo>
                    <a:pt x="1039" y="121"/>
                  </a:lnTo>
                  <a:lnTo>
                    <a:pt x="1464" y="121"/>
                  </a:lnTo>
                  <a:lnTo>
                    <a:pt x="1464" y="967"/>
                  </a:lnTo>
                  <a:lnTo>
                    <a:pt x="1569" y="967"/>
                  </a:lnTo>
                  <a:lnTo>
                    <a:pt x="1569" y="121"/>
                  </a:lnTo>
                  <a:lnTo>
                    <a:pt x="1569" y="111"/>
                  </a:lnTo>
                  <a:lnTo>
                    <a:pt x="1569"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p:nvSpPr>
          <p:spPr bwMode="auto">
            <a:xfrm>
              <a:off x="5784" y="3114"/>
              <a:ext cx="1569" cy="967"/>
            </a:xfrm>
            <a:custGeom>
              <a:avLst/>
              <a:gdLst>
                <a:gd name="T0" fmla="*/ 0 w 1569"/>
                <a:gd name="T1" fmla="*/ 0 h 967"/>
                <a:gd name="T2" fmla="*/ 0 w 1569"/>
                <a:gd name="T3" fmla="*/ 121 h 967"/>
                <a:gd name="T4" fmla="*/ 934 w 1569"/>
                <a:gd name="T5" fmla="*/ 121 h 967"/>
                <a:gd name="T6" fmla="*/ 934 w 1569"/>
                <a:gd name="T7" fmla="*/ 967 h 967"/>
                <a:gd name="T8" fmla="*/ 1039 w 1569"/>
                <a:gd name="T9" fmla="*/ 967 h 967"/>
                <a:gd name="T10" fmla="*/ 1039 w 1569"/>
                <a:gd name="T11" fmla="*/ 121 h 967"/>
                <a:gd name="T12" fmla="*/ 1464 w 1569"/>
                <a:gd name="T13" fmla="*/ 121 h 967"/>
                <a:gd name="T14" fmla="*/ 1464 w 1569"/>
                <a:gd name="T15" fmla="*/ 967 h 967"/>
                <a:gd name="T16" fmla="*/ 1569 w 1569"/>
                <a:gd name="T17" fmla="*/ 967 h 967"/>
                <a:gd name="T18" fmla="*/ 1569 w 1569"/>
                <a:gd name="T19" fmla="*/ 121 h 967"/>
                <a:gd name="T20" fmla="*/ 1569 w 1569"/>
                <a:gd name="T21" fmla="*/ 111 h 967"/>
                <a:gd name="T22" fmla="*/ 1569 w 1569"/>
                <a:gd name="T23" fmla="*/ 0 h 967"/>
                <a:gd name="T24" fmla="*/ 0 w 1569"/>
                <a:gd name="T25"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9" h="967">
                  <a:moveTo>
                    <a:pt x="0" y="0"/>
                  </a:moveTo>
                  <a:lnTo>
                    <a:pt x="0" y="121"/>
                  </a:lnTo>
                  <a:lnTo>
                    <a:pt x="934" y="121"/>
                  </a:lnTo>
                  <a:lnTo>
                    <a:pt x="934" y="967"/>
                  </a:lnTo>
                  <a:lnTo>
                    <a:pt x="1039" y="967"/>
                  </a:lnTo>
                  <a:lnTo>
                    <a:pt x="1039" y="121"/>
                  </a:lnTo>
                  <a:lnTo>
                    <a:pt x="1464" y="121"/>
                  </a:lnTo>
                  <a:lnTo>
                    <a:pt x="1464" y="967"/>
                  </a:lnTo>
                  <a:lnTo>
                    <a:pt x="1569" y="967"/>
                  </a:lnTo>
                  <a:lnTo>
                    <a:pt x="1569" y="121"/>
                  </a:lnTo>
                  <a:lnTo>
                    <a:pt x="1569" y="111"/>
                  </a:lnTo>
                  <a:lnTo>
                    <a:pt x="15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p:cNvSpPr>
            <p:nvPr/>
          </p:nvSpPr>
          <p:spPr bwMode="auto">
            <a:xfrm>
              <a:off x="6771" y="3114"/>
              <a:ext cx="582" cy="967"/>
            </a:xfrm>
            <a:custGeom>
              <a:avLst/>
              <a:gdLst>
                <a:gd name="T0" fmla="*/ 582 w 582"/>
                <a:gd name="T1" fmla="*/ 0 h 967"/>
                <a:gd name="T2" fmla="*/ 0 w 582"/>
                <a:gd name="T3" fmla="*/ 0 h 967"/>
                <a:gd name="T4" fmla="*/ 0 w 582"/>
                <a:gd name="T5" fmla="*/ 108 h 967"/>
                <a:gd name="T6" fmla="*/ 0 w 582"/>
                <a:gd name="T7" fmla="*/ 121 h 967"/>
                <a:gd name="T8" fmla="*/ 0 w 582"/>
                <a:gd name="T9" fmla="*/ 967 h 967"/>
                <a:gd name="T10" fmla="*/ 52 w 582"/>
                <a:gd name="T11" fmla="*/ 967 h 967"/>
                <a:gd name="T12" fmla="*/ 52 w 582"/>
                <a:gd name="T13" fmla="*/ 843 h 967"/>
                <a:gd name="T14" fmla="*/ 52 w 582"/>
                <a:gd name="T15" fmla="*/ 121 h 967"/>
                <a:gd name="T16" fmla="*/ 530 w 582"/>
                <a:gd name="T17" fmla="*/ 121 h 967"/>
                <a:gd name="T18" fmla="*/ 530 w 582"/>
                <a:gd name="T19" fmla="*/ 967 h 967"/>
                <a:gd name="T20" fmla="*/ 582 w 582"/>
                <a:gd name="T21" fmla="*/ 967 h 967"/>
                <a:gd name="T22" fmla="*/ 582 w 582"/>
                <a:gd name="T23" fmla="*/ 843 h 967"/>
                <a:gd name="T24" fmla="*/ 582 w 582"/>
                <a:gd name="T25" fmla="*/ 121 h 967"/>
                <a:gd name="T26" fmla="*/ 582 w 582"/>
                <a:gd name="T27" fmla="*/ 111 h 967"/>
                <a:gd name="T28" fmla="*/ 582 w 582"/>
                <a:gd name="T2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2" h="967">
                  <a:moveTo>
                    <a:pt x="582" y="0"/>
                  </a:moveTo>
                  <a:lnTo>
                    <a:pt x="0" y="0"/>
                  </a:lnTo>
                  <a:lnTo>
                    <a:pt x="0" y="108"/>
                  </a:lnTo>
                  <a:lnTo>
                    <a:pt x="0" y="121"/>
                  </a:lnTo>
                  <a:lnTo>
                    <a:pt x="0" y="967"/>
                  </a:lnTo>
                  <a:lnTo>
                    <a:pt x="52" y="967"/>
                  </a:lnTo>
                  <a:lnTo>
                    <a:pt x="52" y="843"/>
                  </a:lnTo>
                  <a:lnTo>
                    <a:pt x="52" y="121"/>
                  </a:lnTo>
                  <a:lnTo>
                    <a:pt x="530" y="121"/>
                  </a:lnTo>
                  <a:lnTo>
                    <a:pt x="530" y="967"/>
                  </a:lnTo>
                  <a:lnTo>
                    <a:pt x="582" y="967"/>
                  </a:lnTo>
                  <a:lnTo>
                    <a:pt x="582" y="843"/>
                  </a:lnTo>
                  <a:lnTo>
                    <a:pt x="582" y="121"/>
                  </a:lnTo>
                  <a:lnTo>
                    <a:pt x="582" y="111"/>
                  </a:lnTo>
                  <a:lnTo>
                    <a:pt x="582"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p:nvSpPr>
          <p:spPr bwMode="auto">
            <a:xfrm>
              <a:off x="6771" y="3114"/>
              <a:ext cx="582" cy="967"/>
            </a:xfrm>
            <a:custGeom>
              <a:avLst/>
              <a:gdLst>
                <a:gd name="T0" fmla="*/ 582 w 582"/>
                <a:gd name="T1" fmla="*/ 0 h 967"/>
                <a:gd name="T2" fmla="*/ 0 w 582"/>
                <a:gd name="T3" fmla="*/ 0 h 967"/>
                <a:gd name="T4" fmla="*/ 0 w 582"/>
                <a:gd name="T5" fmla="*/ 108 h 967"/>
                <a:gd name="T6" fmla="*/ 0 w 582"/>
                <a:gd name="T7" fmla="*/ 121 h 967"/>
                <a:gd name="T8" fmla="*/ 0 w 582"/>
                <a:gd name="T9" fmla="*/ 967 h 967"/>
                <a:gd name="T10" fmla="*/ 52 w 582"/>
                <a:gd name="T11" fmla="*/ 967 h 967"/>
                <a:gd name="T12" fmla="*/ 52 w 582"/>
                <a:gd name="T13" fmla="*/ 843 h 967"/>
                <a:gd name="T14" fmla="*/ 52 w 582"/>
                <a:gd name="T15" fmla="*/ 121 h 967"/>
                <a:gd name="T16" fmla="*/ 530 w 582"/>
                <a:gd name="T17" fmla="*/ 121 h 967"/>
                <a:gd name="T18" fmla="*/ 530 w 582"/>
                <a:gd name="T19" fmla="*/ 967 h 967"/>
                <a:gd name="T20" fmla="*/ 582 w 582"/>
                <a:gd name="T21" fmla="*/ 967 h 967"/>
                <a:gd name="T22" fmla="*/ 582 w 582"/>
                <a:gd name="T23" fmla="*/ 843 h 967"/>
                <a:gd name="T24" fmla="*/ 582 w 582"/>
                <a:gd name="T25" fmla="*/ 121 h 967"/>
                <a:gd name="T26" fmla="*/ 582 w 582"/>
                <a:gd name="T27" fmla="*/ 111 h 967"/>
                <a:gd name="T28" fmla="*/ 582 w 582"/>
                <a:gd name="T2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2" h="967">
                  <a:moveTo>
                    <a:pt x="582" y="0"/>
                  </a:moveTo>
                  <a:lnTo>
                    <a:pt x="0" y="0"/>
                  </a:lnTo>
                  <a:lnTo>
                    <a:pt x="0" y="108"/>
                  </a:lnTo>
                  <a:lnTo>
                    <a:pt x="0" y="121"/>
                  </a:lnTo>
                  <a:lnTo>
                    <a:pt x="0" y="967"/>
                  </a:lnTo>
                  <a:lnTo>
                    <a:pt x="52" y="967"/>
                  </a:lnTo>
                  <a:lnTo>
                    <a:pt x="52" y="843"/>
                  </a:lnTo>
                  <a:lnTo>
                    <a:pt x="52" y="121"/>
                  </a:lnTo>
                  <a:lnTo>
                    <a:pt x="530" y="121"/>
                  </a:lnTo>
                  <a:lnTo>
                    <a:pt x="530" y="967"/>
                  </a:lnTo>
                  <a:lnTo>
                    <a:pt x="582" y="967"/>
                  </a:lnTo>
                  <a:lnTo>
                    <a:pt x="582" y="843"/>
                  </a:lnTo>
                  <a:lnTo>
                    <a:pt x="582" y="121"/>
                  </a:lnTo>
                  <a:lnTo>
                    <a:pt x="582" y="111"/>
                  </a:lnTo>
                  <a:lnTo>
                    <a:pt x="5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0"/>
            <p:cNvSpPr>
              <a:spLocks/>
            </p:cNvSpPr>
            <p:nvPr/>
          </p:nvSpPr>
          <p:spPr bwMode="auto">
            <a:xfrm>
              <a:off x="6050" y="302"/>
              <a:ext cx="1235" cy="742"/>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1"/>
            <p:cNvSpPr>
              <a:spLocks/>
            </p:cNvSpPr>
            <p:nvPr/>
          </p:nvSpPr>
          <p:spPr bwMode="auto">
            <a:xfrm>
              <a:off x="6196" y="2309"/>
              <a:ext cx="857" cy="698"/>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A7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
            <p:cNvSpPr>
              <a:spLocks/>
            </p:cNvSpPr>
            <p:nvPr/>
          </p:nvSpPr>
          <p:spPr bwMode="auto">
            <a:xfrm>
              <a:off x="6136" y="2309"/>
              <a:ext cx="872" cy="698"/>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3"/>
            <p:cNvSpPr>
              <a:spLocks noChangeArrowheads="1"/>
            </p:cNvSpPr>
            <p:nvPr/>
          </p:nvSpPr>
          <p:spPr bwMode="auto">
            <a:xfrm>
              <a:off x="6179" y="2352"/>
              <a:ext cx="786" cy="524"/>
            </a:xfrm>
            <a:prstGeom prst="rect">
              <a:avLst/>
            </a:prstGeom>
            <a:solidFill>
              <a:srgbClr val="1A75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4"/>
            <p:cNvSpPr>
              <a:spLocks noChangeArrowheads="1"/>
            </p:cNvSpPr>
            <p:nvPr/>
          </p:nvSpPr>
          <p:spPr bwMode="auto">
            <a:xfrm>
              <a:off x="6179" y="2352"/>
              <a:ext cx="786"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5"/>
            <p:cNvSpPr>
              <a:spLocks noEditPoints="1"/>
            </p:cNvSpPr>
            <p:nvPr/>
          </p:nvSpPr>
          <p:spPr bwMode="auto">
            <a:xfrm>
              <a:off x="6136" y="2397"/>
              <a:ext cx="872" cy="61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6"/>
            <p:cNvSpPr>
              <a:spLocks/>
            </p:cNvSpPr>
            <p:nvPr/>
          </p:nvSpPr>
          <p:spPr bwMode="auto">
            <a:xfrm>
              <a:off x="6179" y="2423"/>
              <a:ext cx="757" cy="453"/>
            </a:xfrm>
            <a:custGeom>
              <a:avLst/>
              <a:gdLst>
                <a:gd name="T0" fmla="*/ 0 w 757"/>
                <a:gd name="T1" fmla="*/ 0 h 453"/>
                <a:gd name="T2" fmla="*/ 0 w 757"/>
                <a:gd name="T3" fmla="*/ 74 h 453"/>
                <a:gd name="T4" fmla="*/ 119 w 757"/>
                <a:gd name="T5" fmla="*/ 74 h 453"/>
                <a:gd name="T6" fmla="*/ 119 w 757"/>
                <a:gd name="T7" fmla="*/ 448 h 453"/>
                <a:gd name="T8" fmla="*/ 126 w 757"/>
                <a:gd name="T9" fmla="*/ 453 h 453"/>
                <a:gd name="T10" fmla="*/ 757 w 757"/>
                <a:gd name="T11" fmla="*/ 453 h 453"/>
                <a:gd name="T12" fmla="*/ 0 w 757"/>
                <a:gd name="T13" fmla="*/ 0 h 453"/>
              </a:gdLst>
              <a:ahLst/>
              <a:cxnLst>
                <a:cxn ang="0">
                  <a:pos x="T0" y="T1"/>
                </a:cxn>
                <a:cxn ang="0">
                  <a:pos x="T2" y="T3"/>
                </a:cxn>
                <a:cxn ang="0">
                  <a:pos x="T4" y="T5"/>
                </a:cxn>
                <a:cxn ang="0">
                  <a:pos x="T6" y="T7"/>
                </a:cxn>
                <a:cxn ang="0">
                  <a:pos x="T8" y="T9"/>
                </a:cxn>
                <a:cxn ang="0">
                  <a:pos x="T10" y="T11"/>
                </a:cxn>
                <a:cxn ang="0">
                  <a:pos x="T12" y="T13"/>
                </a:cxn>
              </a:cxnLst>
              <a:rect l="0" t="0" r="r" b="b"/>
              <a:pathLst>
                <a:path w="757" h="453">
                  <a:moveTo>
                    <a:pt x="0" y="0"/>
                  </a:moveTo>
                  <a:lnTo>
                    <a:pt x="0" y="74"/>
                  </a:lnTo>
                  <a:lnTo>
                    <a:pt x="119" y="74"/>
                  </a:lnTo>
                  <a:lnTo>
                    <a:pt x="119" y="448"/>
                  </a:lnTo>
                  <a:lnTo>
                    <a:pt x="126" y="453"/>
                  </a:lnTo>
                  <a:lnTo>
                    <a:pt x="757" y="453"/>
                  </a:lnTo>
                  <a:lnTo>
                    <a:pt x="0" y="0"/>
                  </a:lnTo>
                  <a:close/>
                </a:path>
              </a:pathLst>
            </a:custGeom>
            <a:solidFill>
              <a:srgbClr val="166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7"/>
            <p:cNvSpPr>
              <a:spLocks/>
            </p:cNvSpPr>
            <p:nvPr/>
          </p:nvSpPr>
          <p:spPr bwMode="auto">
            <a:xfrm>
              <a:off x="6179" y="2423"/>
              <a:ext cx="757" cy="453"/>
            </a:xfrm>
            <a:custGeom>
              <a:avLst/>
              <a:gdLst>
                <a:gd name="T0" fmla="*/ 0 w 757"/>
                <a:gd name="T1" fmla="*/ 0 h 453"/>
                <a:gd name="T2" fmla="*/ 0 w 757"/>
                <a:gd name="T3" fmla="*/ 74 h 453"/>
                <a:gd name="T4" fmla="*/ 119 w 757"/>
                <a:gd name="T5" fmla="*/ 74 h 453"/>
                <a:gd name="T6" fmla="*/ 119 w 757"/>
                <a:gd name="T7" fmla="*/ 448 h 453"/>
                <a:gd name="T8" fmla="*/ 126 w 757"/>
                <a:gd name="T9" fmla="*/ 453 h 453"/>
                <a:gd name="T10" fmla="*/ 757 w 757"/>
                <a:gd name="T11" fmla="*/ 453 h 453"/>
                <a:gd name="T12" fmla="*/ 0 w 757"/>
                <a:gd name="T13" fmla="*/ 0 h 453"/>
              </a:gdLst>
              <a:ahLst/>
              <a:cxnLst>
                <a:cxn ang="0">
                  <a:pos x="T0" y="T1"/>
                </a:cxn>
                <a:cxn ang="0">
                  <a:pos x="T2" y="T3"/>
                </a:cxn>
                <a:cxn ang="0">
                  <a:pos x="T4" y="T5"/>
                </a:cxn>
                <a:cxn ang="0">
                  <a:pos x="T6" y="T7"/>
                </a:cxn>
                <a:cxn ang="0">
                  <a:pos x="T8" y="T9"/>
                </a:cxn>
                <a:cxn ang="0">
                  <a:pos x="T10" y="T11"/>
                </a:cxn>
                <a:cxn ang="0">
                  <a:pos x="T12" y="T13"/>
                </a:cxn>
              </a:cxnLst>
              <a:rect l="0" t="0" r="r" b="b"/>
              <a:pathLst>
                <a:path w="757" h="453">
                  <a:moveTo>
                    <a:pt x="0" y="0"/>
                  </a:moveTo>
                  <a:lnTo>
                    <a:pt x="0" y="74"/>
                  </a:lnTo>
                  <a:lnTo>
                    <a:pt x="119" y="74"/>
                  </a:lnTo>
                  <a:lnTo>
                    <a:pt x="119" y="448"/>
                  </a:lnTo>
                  <a:lnTo>
                    <a:pt x="126" y="453"/>
                  </a:lnTo>
                  <a:lnTo>
                    <a:pt x="757" y="4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8"/>
            <p:cNvSpPr>
              <a:spLocks/>
            </p:cNvSpPr>
            <p:nvPr/>
          </p:nvSpPr>
          <p:spPr bwMode="auto">
            <a:xfrm>
              <a:off x="6244" y="2868"/>
              <a:ext cx="148" cy="142"/>
            </a:xfrm>
            <a:custGeom>
              <a:avLst/>
              <a:gdLst>
                <a:gd name="T0" fmla="*/ 100 w 148"/>
                <a:gd name="T1" fmla="*/ 142 h 142"/>
                <a:gd name="T2" fmla="*/ 0 w 148"/>
                <a:gd name="T3" fmla="*/ 86 h 142"/>
                <a:gd name="T4" fmla="*/ 47 w 148"/>
                <a:gd name="T5" fmla="*/ 0 h 142"/>
                <a:gd name="T6" fmla="*/ 148 w 148"/>
                <a:gd name="T7" fmla="*/ 56 h 142"/>
                <a:gd name="T8" fmla="*/ 100 w 148"/>
                <a:gd name="T9" fmla="*/ 142 h 142"/>
              </a:gdLst>
              <a:ahLst/>
              <a:cxnLst>
                <a:cxn ang="0">
                  <a:pos x="T0" y="T1"/>
                </a:cxn>
                <a:cxn ang="0">
                  <a:pos x="T2" y="T3"/>
                </a:cxn>
                <a:cxn ang="0">
                  <a:pos x="T4" y="T5"/>
                </a:cxn>
                <a:cxn ang="0">
                  <a:pos x="T6" y="T7"/>
                </a:cxn>
                <a:cxn ang="0">
                  <a:pos x="T8" y="T9"/>
                </a:cxn>
              </a:cxnLst>
              <a:rect l="0" t="0" r="r" b="b"/>
              <a:pathLst>
                <a:path w="148" h="142">
                  <a:moveTo>
                    <a:pt x="100" y="142"/>
                  </a:moveTo>
                  <a:lnTo>
                    <a:pt x="0" y="86"/>
                  </a:lnTo>
                  <a:lnTo>
                    <a:pt x="47" y="0"/>
                  </a:lnTo>
                  <a:lnTo>
                    <a:pt x="148" y="56"/>
                  </a:lnTo>
                  <a:lnTo>
                    <a:pt x="100" y="14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9"/>
            <p:cNvSpPr>
              <a:spLocks/>
            </p:cNvSpPr>
            <p:nvPr/>
          </p:nvSpPr>
          <p:spPr bwMode="auto">
            <a:xfrm>
              <a:off x="6244" y="2868"/>
              <a:ext cx="148" cy="142"/>
            </a:xfrm>
            <a:custGeom>
              <a:avLst/>
              <a:gdLst>
                <a:gd name="T0" fmla="*/ 100 w 148"/>
                <a:gd name="T1" fmla="*/ 142 h 142"/>
                <a:gd name="T2" fmla="*/ 0 w 148"/>
                <a:gd name="T3" fmla="*/ 86 h 142"/>
                <a:gd name="T4" fmla="*/ 47 w 148"/>
                <a:gd name="T5" fmla="*/ 0 h 142"/>
                <a:gd name="T6" fmla="*/ 148 w 148"/>
                <a:gd name="T7" fmla="*/ 56 h 142"/>
                <a:gd name="T8" fmla="*/ 100 w 148"/>
                <a:gd name="T9" fmla="*/ 142 h 142"/>
              </a:gdLst>
              <a:ahLst/>
              <a:cxnLst>
                <a:cxn ang="0">
                  <a:pos x="T0" y="T1"/>
                </a:cxn>
                <a:cxn ang="0">
                  <a:pos x="T2" y="T3"/>
                </a:cxn>
                <a:cxn ang="0">
                  <a:pos x="T4" y="T5"/>
                </a:cxn>
                <a:cxn ang="0">
                  <a:pos x="T6" y="T7"/>
                </a:cxn>
                <a:cxn ang="0">
                  <a:pos x="T8" y="T9"/>
                </a:cxn>
              </a:cxnLst>
              <a:rect l="0" t="0" r="r" b="b"/>
              <a:pathLst>
                <a:path w="148" h="142">
                  <a:moveTo>
                    <a:pt x="100" y="142"/>
                  </a:moveTo>
                  <a:lnTo>
                    <a:pt x="0" y="86"/>
                  </a:lnTo>
                  <a:lnTo>
                    <a:pt x="47" y="0"/>
                  </a:lnTo>
                  <a:lnTo>
                    <a:pt x="148" y="56"/>
                  </a:lnTo>
                  <a:lnTo>
                    <a:pt x="100" y="1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0"/>
            <p:cNvSpPr>
              <a:spLocks/>
            </p:cNvSpPr>
            <p:nvPr/>
          </p:nvSpPr>
          <p:spPr bwMode="auto">
            <a:xfrm>
              <a:off x="6298" y="2871"/>
              <a:ext cx="94" cy="139"/>
            </a:xfrm>
            <a:custGeom>
              <a:avLst/>
              <a:gdLst>
                <a:gd name="T0" fmla="*/ 0 w 94"/>
                <a:gd name="T1" fmla="*/ 0 h 139"/>
                <a:gd name="T2" fmla="*/ 0 w 94"/>
                <a:gd name="T3" fmla="*/ 114 h 139"/>
                <a:gd name="T4" fmla="*/ 46 w 94"/>
                <a:gd name="T5" fmla="*/ 139 h 139"/>
                <a:gd name="T6" fmla="*/ 94 w 94"/>
                <a:gd name="T7" fmla="*/ 53 h 139"/>
                <a:gd name="T8" fmla="*/ 0 w 94"/>
                <a:gd name="T9" fmla="*/ 0 h 139"/>
              </a:gdLst>
              <a:ahLst/>
              <a:cxnLst>
                <a:cxn ang="0">
                  <a:pos x="T0" y="T1"/>
                </a:cxn>
                <a:cxn ang="0">
                  <a:pos x="T2" y="T3"/>
                </a:cxn>
                <a:cxn ang="0">
                  <a:pos x="T4" y="T5"/>
                </a:cxn>
                <a:cxn ang="0">
                  <a:pos x="T6" y="T7"/>
                </a:cxn>
                <a:cxn ang="0">
                  <a:pos x="T8" y="T9"/>
                </a:cxn>
              </a:cxnLst>
              <a:rect l="0" t="0" r="r" b="b"/>
              <a:pathLst>
                <a:path w="94" h="139">
                  <a:moveTo>
                    <a:pt x="0" y="0"/>
                  </a:moveTo>
                  <a:lnTo>
                    <a:pt x="0" y="114"/>
                  </a:lnTo>
                  <a:lnTo>
                    <a:pt x="46" y="139"/>
                  </a:lnTo>
                  <a:lnTo>
                    <a:pt x="94" y="53"/>
                  </a:lnTo>
                  <a:lnTo>
                    <a:pt x="0" y="0"/>
                  </a:lnTo>
                  <a:close/>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1"/>
            <p:cNvSpPr>
              <a:spLocks/>
            </p:cNvSpPr>
            <p:nvPr/>
          </p:nvSpPr>
          <p:spPr bwMode="auto">
            <a:xfrm>
              <a:off x="6298" y="2871"/>
              <a:ext cx="94" cy="139"/>
            </a:xfrm>
            <a:custGeom>
              <a:avLst/>
              <a:gdLst>
                <a:gd name="T0" fmla="*/ 0 w 94"/>
                <a:gd name="T1" fmla="*/ 0 h 139"/>
                <a:gd name="T2" fmla="*/ 0 w 94"/>
                <a:gd name="T3" fmla="*/ 114 h 139"/>
                <a:gd name="T4" fmla="*/ 46 w 94"/>
                <a:gd name="T5" fmla="*/ 139 h 139"/>
                <a:gd name="T6" fmla="*/ 94 w 94"/>
                <a:gd name="T7" fmla="*/ 53 h 139"/>
                <a:gd name="T8" fmla="*/ 0 w 94"/>
                <a:gd name="T9" fmla="*/ 0 h 139"/>
              </a:gdLst>
              <a:ahLst/>
              <a:cxnLst>
                <a:cxn ang="0">
                  <a:pos x="T0" y="T1"/>
                </a:cxn>
                <a:cxn ang="0">
                  <a:pos x="T2" y="T3"/>
                </a:cxn>
                <a:cxn ang="0">
                  <a:pos x="T4" y="T5"/>
                </a:cxn>
                <a:cxn ang="0">
                  <a:pos x="T6" y="T7"/>
                </a:cxn>
                <a:cxn ang="0">
                  <a:pos x="T8" y="T9"/>
                </a:cxn>
              </a:cxnLst>
              <a:rect l="0" t="0" r="r" b="b"/>
              <a:pathLst>
                <a:path w="94" h="139">
                  <a:moveTo>
                    <a:pt x="0" y="0"/>
                  </a:moveTo>
                  <a:lnTo>
                    <a:pt x="0" y="114"/>
                  </a:lnTo>
                  <a:lnTo>
                    <a:pt x="46" y="139"/>
                  </a:lnTo>
                  <a:lnTo>
                    <a:pt x="94" y="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22"/>
            <p:cNvSpPr>
              <a:spLocks noChangeArrowheads="1"/>
            </p:cNvSpPr>
            <p:nvPr/>
          </p:nvSpPr>
          <p:spPr bwMode="auto">
            <a:xfrm>
              <a:off x="5689" y="2497"/>
              <a:ext cx="609" cy="88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23"/>
            <p:cNvSpPr>
              <a:spLocks noChangeArrowheads="1"/>
            </p:cNvSpPr>
            <p:nvPr/>
          </p:nvSpPr>
          <p:spPr bwMode="auto">
            <a:xfrm>
              <a:off x="5689" y="2497"/>
              <a:ext cx="609"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4"/>
            <p:cNvSpPr>
              <a:spLocks noEditPoints="1"/>
            </p:cNvSpPr>
            <p:nvPr/>
          </p:nvSpPr>
          <p:spPr bwMode="auto">
            <a:xfrm>
              <a:off x="5689" y="2571"/>
              <a:ext cx="609" cy="710"/>
            </a:xfrm>
            <a:custGeom>
              <a:avLst/>
              <a:gdLst>
                <a:gd name="T0" fmla="*/ 547 w 609"/>
                <a:gd name="T1" fmla="*/ 431 h 710"/>
                <a:gd name="T2" fmla="*/ 547 w 609"/>
                <a:gd name="T3" fmla="*/ 710 h 710"/>
                <a:gd name="T4" fmla="*/ 609 w 609"/>
                <a:gd name="T5" fmla="*/ 710 h 710"/>
                <a:gd name="T6" fmla="*/ 609 w 609"/>
                <a:gd name="T7" fmla="*/ 664 h 710"/>
                <a:gd name="T8" fmla="*/ 609 w 609"/>
                <a:gd name="T9" fmla="*/ 543 h 710"/>
                <a:gd name="T10" fmla="*/ 609 w 609"/>
                <a:gd name="T11" fmla="*/ 480 h 710"/>
                <a:gd name="T12" fmla="*/ 547 w 609"/>
                <a:gd name="T13" fmla="*/ 431 h 710"/>
                <a:gd name="T14" fmla="*/ 0 w 609"/>
                <a:gd name="T15" fmla="*/ 0 h 710"/>
                <a:gd name="T16" fmla="*/ 0 w 609"/>
                <a:gd name="T17" fmla="*/ 122 h 710"/>
                <a:gd name="T18" fmla="*/ 154 w 609"/>
                <a:gd name="T19" fmla="*/ 122 h 710"/>
                <a:gd name="T20" fmla="*/ 0 w 609"/>
                <a:gd name="T21"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710">
                  <a:moveTo>
                    <a:pt x="547" y="431"/>
                  </a:moveTo>
                  <a:lnTo>
                    <a:pt x="547" y="710"/>
                  </a:lnTo>
                  <a:lnTo>
                    <a:pt x="609" y="710"/>
                  </a:lnTo>
                  <a:lnTo>
                    <a:pt x="609" y="664"/>
                  </a:lnTo>
                  <a:lnTo>
                    <a:pt x="609" y="543"/>
                  </a:lnTo>
                  <a:lnTo>
                    <a:pt x="609" y="480"/>
                  </a:lnTo>
                  <a:lnTo>
                    <a:pt x="547" y="431"/>
                  </a:lnTo>
                  <a:close/>
                  <a:moveTo>
                    <a:pt x="0" y="0"/>
                  </a:moveTo>
                  <a:lnTo>
                    <a:pt x="0" y="122"/>
                  </a:lnTo>
                  <a:lnTo>
                    <a:pt x="154" y="122"/>
                  </a:lnTo>
                  <a:lnTo>
                    <a:pt x="0" y="0"/>
                  </a:lnTo>
                  <a:close/>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5"/>
            <p:cNvSpPr>
              <a:spLocks noEditPoints="1"/>
            </p:cNvSpPr>
            <p:nvPr/>
          </p:nvSpPr>
          <p:spPr bwMode="auto">
            <a:xfrm>
              <a:off x="5689" y="2571"/>
              <a:ext cx="609" cy="710"/>
            </a:xfrm>
            <a:custGeom>
              <a:avLst/>
              <a:gdLst>
                <a:gd name="T0" fmla="*/ 547 w 609"/>
                <a:gd name="T1" fmla="*/ 431 h 710"/>
                <a:gd name="T2" fmla="*/ 547 w 609"/>
                <a:gd name="T3" fmla="*/ 710 h 710"/>
                <a:gd name="T4" fmla="*/ 609 w 609"/>
                <a:gd name="T5" fmla="*/ 710 h 710"/>
                <a:gd name="T6" fmla="*/ 609 w 609"/>
                <a:gd name="T7" fmla="*/ 664 h 710"/>
                <a:gd name="T8" fmla="*/ 609 w 609"/>
                <a:gd name="T9" fmla="*/ 543 h 710"/>
                <a:gd name="T10" fmla="*/ 609 w 609"/>
                <a:gd name="T11" fmla="*/ 480 h 710"/>
                <a:gd name="T12" fmla="*/ 547 w 609"/>
                <a:gd name="T13" fmla="*/ 431 h 710"/>
                <a:gd name="T14" fmla="*/ 0 w 609"/>
                <a:gd name="T15" fmla="*/ 0 h 710"/>
                <a:gd name="T16" fmla="*/ 0 w 609"/>
                <a:gd name="T17" fmla="*/ 122 h 710"/>
                <a:gd name="T18" fmla="*/ 154 w 609"/>
                <a:gd name="T19" fmla="*/ 122 h 710"/>
                <a:gd name="T20" fmla="*/ 0 w 609"/>
                <a:gd name="T21"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710">
                  <a:moveTo>
                    <a:pt x="547" y="431"/>
                  </a:moveTo>
                  <a:lnTo>
                    <a:pt x="547" y="710"/>
                  </a:lnTo>
                  <a:lnTo>
                    <a:pt x="609" y="710"/>
                  </a:lnTo>
                  <a:lnTo>
                    <a:pt x="609" y="664"/>
                  </a:lnTo>
                  <a:lnTo>
                    <a:pt x="609" y="543"/>
                  </a:lnTo>
                  <a:lnTo>
                    <a:pt x="609" y="480"/>
                  </a:lnTo>
                  <a:lnTo>
                    <a:pt x="547" y="431"/>
                  </a:lnTo>
                  <a:moveTo>
                    <a:pt x="0" y="0"/>
                  </a:moveTo>
                  <a:lnTo>
                    <a:pt x="0" y="122"/>
                  </a:lnTo>
                  <a:lnTo>
                    <a:pt x="154" y="1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6"/>
            <p:cNvSpPr>
              <a:spLocks/>
            </p:cNvSpPr>
            <p:nvPr/>
          </p:nvSpPr>
          <p:spPr bwMode="auto">
            <a:xfrm>
              <a:off x="5949" y="2325"/>
              <a:ext cx="142" cy="17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7"/>
            <p:cNvSpPr>
              <a:spLocks noChangeArrowheads="1"/>
            </p:cNvSpPr>
            <p:nvPr/>
          </p:nvSpPr>
          <p:spPr bwMode="auto">
            <a:xfrm>
              <a:off x="5945" y="2174"/>
              <a:ext cx="21"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8"/>
            <p:cNvSpPr>
              <a:spLocks/>
            </p:cNvSpPr>
            <p:nvPr/>
          </p:nvSpPr>
          <p:spPr bwMode="auto">
            <a:xfrm>
              <a:off x="5919" y="2055"/>
              <a:ext cx="143" cy="97"/>
            </a:xfrm>
            <a:custGeom>
              <a:avLst/>
              <a:gdLst>
                <a:gd name="T0" fmla="*/ 0 w 143"/>
                <a:gd name="T1" fmla="*/ 59 h 97"/>
                <a:gd name="T2" fmla="*/ 118 w 143"/>
                <a:gd name="T3" fmla="*/ 0 h 97"/>
                <a:gd name="T4" fmla="*/ 143 w 143"/>
                <a:gd name="T5" fmla="*/ 97 h 97"/>
                <a:gd name="T6" fmla="*/ 0 w 143"/>
                <a:gd name="T7" fmla="*/ 59 h 97"/>
              </a:gdLst>
              <a:ahLst/>
              <a:cxnLst>
                <a:cxn ang="0">
                  <a:pos x="T0" y="T1"/>
                </a:cxn>
                <a:cxn ang="0">
                  <a:pos x="T2" y="T3"/>
                </a:cxn>
                <a:cxn ang="0">
                  <a:pos x="T4" y="T5"/>
                </a:cxn>
                <a:cxn ang="0">
                  <a:pos x="T6" y="T7"/>
                </a:cxn>
              </a:cxnLst>
              <a:rect l="0" t="0" r="r" b="b"/>
              <a:pathLst>
                <a:path w="143" h="97">
                  <a:moveTo>
                    <a:pt x="0" y="59"/>
                  </a:moveTo>
                  <a:lnTo>
                    <a:pt x="118" y="0"/>
                  </a:lnTo>
                  <a:lnTo>
                    <a:pt x="143" y="97"/>
                  </a:lnTo>
                  <a:lnTo>
                    <a:pt x="0" y="59"/>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9"/>
            <p:cNvSpPr>
              <a:spLocks/>
            </p:cNvSpPr>
            <p:nvPr/>
          </p:nvSpPr>
          <p:spPr bwMode="auto">
            <a:xfrm>
              <a:off x="5818" y="2114"/>
              <a:ext cx="359" cy="258"/>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30"/>
            <p:cNvSpPr>
              <a:spLocks noChangeArrowheads="1"/>
            </p:cNvSpPr>
            <p:nvPr/>
          </p:nvSpPr>
          <p:spPr bwMode="auto">
            <a:xfrm>
              <a:off x="5945" y="2174"/>
              <a:ext cx="21" cy="2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1"/>
            <p:cNvSpPr>
              <a:spLocks/>
            </p:cNvSpPr>
            <p:nvPr/>
          </p:nvSpPr>
          <p:spPr bwMode="auto">
            <a:xfrm>
              <a:off x="6050" y="598"/>
              <a:ext cx="847" cy="446"/>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2"/>
            <p:cNvSpPr>
              <a:spLocks/>
            </p:cNvSpPr>
            <p:nvPr/>
          </p:nvSpPr>
          <p:spPr bwMode="auto">
            <a:xfrm>
              <a:off x="6170" y="967"/>
              <a:ext cx="539" cy="1652"/>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3"/>
            <p:cNvSpPr>
              <a:spLocks/>
            </p:cNvSpPr>
            <p:nvPr/>
          </p:nvSpPr>
          <p:spPr bwMode="auto">
            <a:xfrm>
              <a:off x="6563" y="867"/>
              <a:ext cx="104" cy="109"/>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4"/>
            <p:cNvSpPr>
              <a:spLocks/>
            </p:cNvSpPr>
            <p:nvPr/>
          </p:nvSpPr>
          <p:spPr bwMode="auto">
            <a:xfrm>
              <a:off x="6037" y="3936"/>
              <a:ext cx="264" cy="147"/>
            </a:xfrm>
            <a:custGeom>
              <a:avLst/>
              <a:gdLst>
                <a:gd name="T0" fmla="*/ 264 w 264"/>
                <a:gd name="T1" fmla="*/ 113 h 147"/>
                <a:gd name="T2" fmla="*/ 150 w 264"/>
                <a:gd name="T3" fmla="*/ 0 h 147"/>
                <a:gd name="T4" fmla="*/ 0 w 264"/>
                <a:gd name="T5" fmla="*/ 0 h 147"/>
                <a:gd name="T6" fmla="*/ 0 w 264"/>
                <a:gd name="T7" fmla="*/ 147 h 147"/>
                <a:gd name="T8" fmla="*/ 264 w 264"/>
                <a:gd name="T9" fmla="*/ 147 h 147"/>
                <a:gd name="T10" fmla="*/ 264 w 264"/>
                <a:gd name="T11" fmla="*/ 113 h 147"/>
              </a:gdLst>
              <a:ahLst/>
              <a:cxnLst>
                <a:cxn ang="0">
                  <a:pos x="T0" y="T1"/>
                </a:cxn>
                <a:cxn ang="0">
                  <a:pos x="T2" y="T3"/>
                </a:cxn>
                <a:cxn ang="0">
                  <a:pos x="T4" y="T5"/>
                </a:cxn>
                <a:cxn ang="0">
                  <a:pos x="T6" y="T7"/>
                </a:cxn>
                <a:cxn ang="0">
                  <a:pos x="T8" y="T9"/>
                </a:cxn>
                <a:cxn ang="0">
                  <a:pos x="T10" y="T11"/>
                </a:cxn>
              </a:cxnLst>
              <a:rect l="0" t="0" r="r" b="b"/>
              <a:pathLst>
                <a:path w="264" h="147">
                  <a:moveTo>
                    <a:pt x="264" y="113"/>
                  </a:moveTo>
                  <a:lnTo>
                    <a:pt x="150" y="0"/>
                  </a:lnTo>
                  <a:lnTo>
                    <a:pt x="0" y="0"/>
                  </a:lnTo>
                  <a:lnTo>
                    <a:pt x="0" y="147"/>
                  </a:lnTo>
                  <a:lnTo>
                    <a:pt x="264" y="147"/>
                  </a:lnTo>
                  <a:lnTo>
                    <a:pt x="264" y="1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5"/>
            <p:cNvSpPr>
              <a:spLocks/>
            </p:cNvSpPr>
            <p:nvPr/>
          </p:nvSpPr>
          <p:spPr bwMode="auto">
            <a:xfrm>
              <a:off x="6037" y="3936"/>
              <a:ext cx="264" cy="147"/>
            </a:xfrm>
            <a:custGeom>
              <a:avLst/>
              <a:gdLst>
                <a:gd name="T0" fmla="*/ 264 w 264"/>
                <a:gd name="T1" fmla="*/ 113 h 147"/>
                <a:gd name="T2" fmla="*/ 150 w 264"/>
                <a:gd name="T3" fmla="*/ 0 h 147"/>
                <a:gd name="T4" fmla="*/ 0 w 264"/>
                <a:gd name="T5" fmla="*/ 0 h 147"/>
                <a:gd name="T6" fmla="*/ 0 w 264"/>
                <a:gd name="T7" fmla="*/ 147 h 147"/>
                <a:gd name="T8" fmla="*/ 264 w 264"/>
                <a:gd name="T9" fmla="*/ 147 h 147"/>
                <a:gd name="T10" fmla="*/ 264 w 264"/>
                <a:gd name="T11" fmla="*/ 113 h 147"/>
              </a:gdLst>
              <a:ahLst/>
              <a:cxnLst>
                <a:cxn ang="0">
                  <a:pos x="T0" y="T1"/>
                </a:cxn>
                <a:cxn ang="0">
                  <a:pos x="T2" y="T3"/>
                </a:cxn>
                <a:cxn ang="0">
                  <a:pos x="T4" y="T5"/>
                </a:cxn>
                <a:cxn ang="0">
                  <a:pos x="T6" y="T7"/>
                </a:cxn>
                <a:cxn ang="0">
                  <a:pos x="T8" y="T9"/>
                </a:cxn>
                <a:cxn ang="0">
                  <a:pos x="T10" y="T11"/>
                </a:cxn>
              </a:cxnLst>
              <a:rect l="0" t="0" r="r" b="b"/>
              <a:pathLst>
                <a:path w="264" h="147">
                  <a:moveTo>
                    <a:pt x="264" y="113"/>
                  </a:moveTo>
                  <a:lnTo>
                    <a:pt x="150" y="0"/>
                  </a:lnTo>
                  <a:lnTo>
                    <a:pt x="0" y="0"/>
                  </a:lnTo>
                  <a:lnTo>
                    <a:pt x="0" y="147"/>
                  </a:lnTo>
                  <a:lnTo>
                    <a:pt x="264" y="147"/>
                  </a:lnTo>
                  <a:lnTo>
                    <a:pt x="264" y="1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36"/>
            <p:cNvSpPr>
              <a:spLocks noChangeArrowheads="1"/>
            </p:cNvSpPr>
            <p:nvPr/>
          </p:nvSpPr>
          <p:spPr bwMode="auto">
            <a:xfrm>
              <a:off x="6376" y="3305"/>
              <a:ext cx="150" cy="63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7"/>
            <p:cNvSpPr>
              <a:spLocks noChangeArrowheads="1"/>
            </p:cNvSpPr>
            <p:nvPr/>
          </p:nvSpPr>
          <p:spPr bwMode="auto">
            <a:xfrm>
              <a:off x="6376" y="3305"/>
              <a:ext cx="150"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8"/>
            <p:cNvSpPr>
              <a:spLocks noChangeArrowheads="1"/>
            </p:cNvSpPr>
            <p:nvPr/>
          </p:nvSpPr>
          <p:spPr bwMode="auto">
            <a:xfrm>
              <a:off x="6037" y="3279"/>
              <a:ext cx="148" cy="65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9"/>
            <p:cNvSpPr>
              <a:spLocks noChangeArrowheads="1"/>
            </p:cNvSpPr>
            <p:nvPr/>
          </p:nvSpPr>
          <p:spPr bwMode="auto">
            <a:xfrm>
              <a:off x="6037" y="3279"/>
              <a:ext cx="148"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40"/>
            <p:cNvSpPr>
              <a:spLocks noChangeArrowheads="1"/>
            </p:cNvSpPr>
            <p:nvPr/>
          </p:nvSpPr>
          <p:spPr bwMode="auto">
            <a:xfrm>
              <a:off x="5882" y="3281"/>
              <a:ext cx="644" cy="1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41"/>
            <p:cNvSpPr>
              <a:spLocks noChangeArrowheads="1"/>
            </p:cNvSpPr>
            <p:nvPr/>
          </p:nvSpPr>
          <p:spPr bwMode="auto">
            <a:xfrm>
              <a:off x="5882" y="3281"/>
              <a:ext cx="64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2"/>
            <p:cNvSpPr>
              <a:spLocks/>
            </p:cNvSpPr>
            <p:nvPr/>
          </p:nvSpPr>
          <p:spPr bwMode="auto">
            <a:xfrm>
              <a:off x="5812" y="1136"/>
              <a:ext cx="373" cy="224"/>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
            <p:cNvSpPr>
              <a:spLocks/>
            </p:cNvSpPr>
            <p:nvPr/>
          </p:nvSpPr>
          <p:spPr bwMode="auto">
            <a:xfrm>
              <a:off x="7285" y="437"/>
              <a:ext cx="324" cy="188"/>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4"/>
            <p:cNvSpPr>
              <a:spLocks/>
            </p:cNvSpPr>
            <p:nvPr/>
          </p:nvSpPr>
          <p:spPr bwMode="auto">
            <a:xfrm>
              <a:off x="6342" y="2924"/>
              <a:ext cx="128" cy="126"/>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p:cNvSpPr>
              <a:spLocks noChangeArrowheads="1"/>
            </p:cNvSpPr>
            <p:nvPr/>
          </p:nvSpPr>
          <p:spPr bwMode="auto">
            <a:xfrm>
              <a:off x="5633" y="2693"/>
              <a:ext cx="603" cy="8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6"/>
            <p:cNvSpPr>
              <a:spLocks noChangeArrowheads="1"/>
            </p:cNvSpPr>
            <p:nvPr/>
          </p:nvSpPr>
          <p:spPr bwMode="auto">
            <a:xfrm>
              <a:off x="5633" y="2693"/>
              <a:ext cx="603"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p:cNvSpPr>
              <a:spLocks noChangeArrowheads="1"/>
            </p:cNvSpPr>
            <p:nvPr/>
          </p:nvSpPr>
          <p:spPr bwMode="auto">
            <a:xfrm>
              <a:off x="5633" y="3438"/>
              <a:ext cx="107" cy="6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48"/>
            <p:cNvSpPr>
              <a:spLocks noChangeArrowheads="1"/>
            </p:cNvSpPr>
            <p:nvPr/>
          </p:nvSpPr>
          <p:spPr bwMode="auto">
            <a:xfrm>
              <a:off x="5633" y="3438"/>
              <a:ext cx="107"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9"/>
            <p:cNvSpPr>
              <a:spLocks/>
            </p:cNvSpPr>
            <p:nvPr/>
          </p:nvSpPr>
          <p:spPr bwMode="auto">
            <a:xfrm>
              <a:off x="6376" y="3936"/>
              <a:ext cx="264" cy="147"/>
            </a:xfrm>
            <a:custGeom>
              <a:avLst/>
              <a:gdLst>
                <a:gd name="T0" fmla="*/ 264 w 264"/>
                <a:gd name="T1" fmla="*/ 113 h 147"/>
                <a:gd name="T2" fmla="*/ 151 w 264"/>
                <a:gd name="T3" fmla="*/ 0 h 147"/>
                <a:gd name="T4" fmla="*/ 0 w 264"/>
                <a:gd name="T5" fmla="*/ 0 h 147"/>
                <a:gd name="T6" fmla="*/ 0 w 264"/>
                <a:gd name="T7" fmla="*/ 147 h 147"/>
                <a:gd name="T8" fmla="*/ 264 w 264"/>
                <a:gd name="T9" fmla="*/ 147 h 147"/>
                <a:gd name="T10" fmla="*/ 264 w 264"/>
                <a:gd name="T11" fmla="*/ 113 h 147"/>
              </a:gdLst>
              <a:ahLst/>
              <a:cxnLst>
                <a:cxn ang="0">
                  <a:pos x="T0" y="T1"/>
                </a:cxn>
                <a:cxn ang="0">
                  <a:pos x="T2" y="T3"/>
                </a:cxn>
                <a:cxn ang="0">
                  <a:pos x="T4" y="T5"/>
                </a:cxn>
                <a:cxn ang="0">
                  <a:pos x="T6" y="T7"/>
                </a:cxn>
                <a:cxn ang="0">
                  <a:pos x="T8" y="T9"/>
                </a:cxn>
                <a:cxn ang="0">
                  <a:pos x="T10" y="T11"/>
                </a:cxn>
              </a:cxnLst>
              <a:rect l="0" t="0" r="r" b="b"/>
              <a:pathLst>
                <a:path w="264" h="147">
                  <a:moveTo>
                    <a:pt x="264" y="113"/>
                  </a:moveTo>
                  <a:lnTo>
                    <a:pt x="151" y="0"/>
                  </a:lnTo>
                  <a:lnTo>
                    <a:pt x="0" y="0"/>
                  </a:lnTo>
                  <a:lnTo>
                    <a:pt x="0" y="147"/>
                  </a:lnTo>
                  <a:lnTo>
                    <a:pt x="264" y="147"/>
                  </a:lnTo>
                  <a:lnTo>
                    <a:pt x="264" y="1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0"/>
            <p:cNvSpPr>
              <a:spLocks/>
            </p:cNvSpPr>
            <p:nvPr/>
          </p:nvSpPr>
          <p:spPr bwMode="auto">
            <a:xfrm>
              <a:off x="6376" y="3936"/>
              <a:ext cx="264" cy="147"/>
            </a:xfrm>
            <a:custGeom>
              <a:avLst/>
              <a:gdLst>
                <a:gd name="T0" fmla="*/ 264 w 264"/>
                <a:gd name="T1" fmla="*/ 113 h 147"/>
                <a:gd name="T2" fmla="*/ 151 w 264"/>
                <a:gd name="T3" fmla="*/ 0 h 147"/>
                <a:gd name="T4" fmla="*/ 0 w 264"/>
                <a:gd name="T5" fmla="*/ 0 h 147"/>
                <a:gd name="T6" fmla="*/ 0 w 264"/>
                <a:gd name="T7" fmla="*/ 147 h 147"/>
                <a:gd name="T8" fmla="*/ 264 w 264"/>
                <a:gd name="T9" fmla="*/ 147 h 147"/>
                <a:gd name="T10" fmla="*/ 264 w 264"/>
                <a:gd name="T11" fmla="*/ 113 h 147"/>
              </a:gdLst>
              <a:ahLst/>
              <a:cxnLst>
                <a:cxn ang="0">
                  <a:pos x="T0" y="T1"/>
                </a:cxn>
                <a:cxn ang="0">
                  <a:pos x="T2" y="T3"/>
                </a:cxn>
                <a:cxn ang="0">
                  <a:pos x="T4" y="T5"/>
                </a:cxn>
                <a:cxn ang="0">
                  <a:pos x="T6" y="T7"/>
                </a:cxn>
                <a:cxn ang="0">
                  <a:pos x="T8" y="T9"/>
                </a:cxn>
                <a:cxn ang="0">
                  <a:pos x="T10" y="T11"/>
                </a:cxn>
              </a:cxnLst>
              <a:rect l="0" t="0" r="r" b="b"/>
              <a:pathLst>
                <a:path w="264" h="147">
                  <a:moveTo>
                    <a:pt x="264" y="113"/>
                  </a:moveTo>
                  <a:lnTo>
                    <a:pt x="151" y="0"/>
                  </a:lnTo>
                  <a:lnTo>
                    <a:pt x="0" y="0"/>
                  </a:lnTo>
                  <a:lnTo>
                    <a:pt x="0" y="147"/>
                  </a:lnTo>
                  <a:lnTo>
                    <a:pt x="264" y="147"/>
                  </a:lnTo>
                  <a:lnTo>
                    <a:pt x="264" y="1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1"/>
            <p:cNvSpPr>
              <a:spLocks noChangeArrowheads="1"/>
            </p:cNvSpPr>
            <p:nvPr/>
          </p:nvSpPr>
          <p:spPr bwMode="auto">
            <a:xfrm>
              <a:off x="6131" y="3438"/>
              <a:ext cx="105" cy="6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52"/>
            <p:cNvSpPr>
              <a:spLocks noChangeArrowheads="1"/>
            </p:cNvSpPr>
            <p:nvPr/>
          </p:nvSpPr>
          <p:spPr bwMode="auto">
            <a:xfrm>
              <a:off x="6131" y="3438"/>
              <a:ext cx="105"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3"/>
            <p:cNvSpPr>
              <a:spLocks noChangeArrowheads="1"/>
            </p:cNvSpPr>
            <p:nvPr/>
          </p:nvSpPr>
          <p:spPr bwMode="auto">
            <a:xfrm>
              <a:off x="5872" y="3438"/>
              <a:ext cx="105" cy="6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54"/>
            <p:cNvSpPr>
              <a:spLocks noChangeArrowheads="1"/>
            </p:cNvSpPr>
            <p:nvPr/>
          </p:nvSpPr>
          <p:spPr bwMode="auto">
            <a:xfrm>
              <a:off x="5872" y="3438"/>
              <a:ext cx="105"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5"/>
            <p:cNvSpPr>
              <a:spLocks noChangeArrowheads="1"/>
            </p:cNvSpPr>
            <p:nvPr/>
          </p:nvSpPr>
          <p:spPr bwMode="auto">
            <a:xfrm>
              <a:off x="6368" y="3438"/>
              <a:ext cx="105" cy="6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56"/>
            <p:cNvSpPr>
              <a:spLocks noChangeArrowheads="1"/>
            </p:cNvSpPr>
            <p:nvPr/>
          </p:nvSpPr>
          <p:spPr bwMode="auto">
            <a:xfrm>
              <a:off x="6368" y="3438"/>
              <a:ext cx="105"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7"/>
            <p:cNvSpPr>
              <a:spLocks noChangeArrowheads="1"/>
            </p:cNvSpPr>
            <p:nvPr/>
          </p:nvSpPr>
          <p:spPr bwMode="auto">
            <a:xfrm>
              <a:off x="6062" y="3425"/>
              <a:ext cx="411" cy="9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Rectangle 58"/>
            <p:cNvSpPr>
              <a:spLocks noChangeArrowheads="1"/>
            </p:cNvSpPr>
            <p:nvPr/>
          </p:nvSpPr>
          <p:spPr bwMode="auto">
            <a:xfrm>
              <a:off x="6062" y="3425"/>
              <a:ext cx="41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9"/>
            <p:cNvSpPr>
              <a:spLocks/>
            </p:cNvSpPr>
            <p:nvPr/>
          </p:nvSpPr>
          <p:spPr bwMode="auto">
            <a:xfrm>
              <a:off x="6184" y="2693"/>
              <a:ext cx="52" cy="732"/>
            </a:xfrm>
            <a:custGeom>
              <a:avLst/>
              <a:gdLst>
                <a:gd name="T0" fmla="*/ 52 w 52"/>
                <a:gd name="T1" fmla="*/ 0 h 732"/>
                <a:gd name="T2" fmla="*/ 0 w 52"/>
                <a:gd name="T3" fmla="*/ 0 h 732"/>
                <a:gd name="T4" fmla="*/ 0 w 52"/>
                <a:gd name="T5" fmla="*/ 586 h 732"/>
                <a:gd name="T6" fmla="*/ 0 w 52"/>
                <a:gd name="T7" fmla="*/ 732 h 732"/>
                <a:gd name="T8" fmla="*/ 52 w 52"/>
                <a:gd name="T9" fmla="*/ 732 h 732"/>
                <a:gd name="T10" fmla="*/ 52 w 52"/>
                <a:gd name="T11" fmla="*/ 588 h 732"/>
                <a:gd name="T12" fmla="*/ 52 w 52"/>
                <a:gd name="T13" fmla="*/ 0 h 732"/>
              </a:gdLst>
              <a:ahLst/>
              <a:cxnLst>
                <a:cxn ang="0">
                  <a:pos x="T0" y="T1"/>
                </a:cxn>
                <a:cxn ang="0">
                  <a:pos x="T2" y="T3"/>
                </a:cxn>
                <a:cxn ang="0">
                  <a:pos x="T4" y="T5"/>
                </a:cxn>
                <a:cxn ang="0">
                  <a:pos x="T6" y="T7"/>
                </a:cxn>
                <a:cxn ang="0">
                  <a:pos x="T8" y="T9"/>
                </a:cxn>
                <a:cxn ang="0">
                  <a:pos x="T10" y="T11"/>
                </a:cxn>
                <a:cxn ang="0">
                  <a:pos x="T12" y="T13"/>
                </a:cxn>
              </a:cxnLst>
              <a:rect l="0" t="0" r="r" b="b"/>
              <a:pathLst>
                <a:path w="52" h="732">
                  <a:moveTo>
                    <a:pt x="52" y="0"/>
                  </a:moveTo>
                  <a:lnTo>
                    <a:pt x="0" y="0"/>
                  </a:lnTo>
                  <a:lnTo>
                    <a:pt x="0" y="586"/>
                  </a:lnTo>
                  <a:lnTo>
                    <a:pt x="0" y="732"/>
                  </a:lnTo>
                  <a:lnTo>
                    <a:pt x="52" y="732"/>
                  </a:lnTo>
                  <a:lnTo>
                    <a:pt x="52" y="588"/>
                  </a:lnTo>
                  <a:lnTo>
                    <a:pt x="52"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0"/>
            <p:cNvSpPr>
              <a:spLocks/>
            </p:cNvSpPr>
            <p:nvPr/>
          </p:nvSpPr>
          <p:spPr bwMode="auto">
            <a:xfrm>
              <a:off x="6184" y="2693"/>
              <a:ext cx="52" cy="732"/>
            </a:xfrm>
            <a:custGeom>
              <a:avLst/>
              <a:gdLst>
                <a:gd name="T0" fmla="*/ 52 w 52"/>
                <a:gd name="T1" fmla="*/ 0 h 732"/>
                <a:gd name="T2" fmla="*/ 0 w 52"/>
                <a:gd name="T3" fmla="*/ 0 h 732"/>
                <a:gd name="T4" fmla="*/ 0 w 52"/>
                <a:gd name="T5" fmla="*/ 586 h 732"/>
                <a:gd name="T6" fmla="*/ 0 w 52"/>
                <a:gd name="T7" fmla="*/ 732 h 732"/>
                <a:gd name="T8" fmla="*/ 52 w 52"/>
                <a:gd name="T9" fmla="*/ 732 h 732"/>
                <a:gd name="T10" fmla="*/ 52 w 52"/>
                <a:gd name="T11" fmla="*/ 588 h 732"/>
                <a:gd name="T12" fmla="*/ 52 w 52"/>
                <a:gd name="T13" fmla="*/ 0 h 732"/>
              </a:gdLst>
              <a:ahLst/>
              <a:cxnLst>
                <a:cxn ang="0">
                  <a:pos x="T0" y="T1"/>
                </a:cxn>
                <a:cxn ang="0">
                  <a:pos x="T2" y="T3"/>
                </a:cxn>
                <a:cxn ang="0">
                  <a:pos x="T4" y="T5"/>
                </a:cxn>
                <a:cxn ang="0">
                  <a:pos x="T6" y="T7"/>
                </a:cxn>
                <a:cxn ang="0">
                  <a:pos x="T8" y="T9"/>
                </a:cxn>
                <a:cxn ang="0">
                  <a:pos x="T10" y="T11"/>
                </a:cxn>
                <a:cxn ang="0">
                  <a:pos x="T12" y="T13"/>
                </a:cxn>
              </a:cxnLst>
              <a:rect l="0" t="0" r="r" b="b"/>
              <a:pathLst>
                <a:path w="52" h="732">
                  <a:moveTo>
                    <a:pt x="52" y="0"/>
                  </a:moveTo>
                  <a:lnTo>
                    <a:pt x="0" y="0"/>
                  </a:lnTo>
                  <a:lnTo>
                    <a:pt x="0" y="586"/>
                  </a:lnTo>
                  <a:lnTo>
                    <a:pt x="0" y="732"/>
                  </a:lnTo>
                  <a:lnTo>
                    <a:pt x="52" y="732"/>
                  </a:lnTo>
                  <a:lnTo>
                    <a:pt x="52" y="588"/>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1"/>
            <p:cNvSpPr>
              <a:spLocks/>
            </p:cNvSpPr>
            <p:nvPr/>
          </p:nvSpPr>
          <p:spPr bwMode="auto">
            <a:xfrm>
              <a:off x="6184" y="3521"/>
              <a:ext cx="52" cy="562"/>
            </a:xfrm>
            <a:custGeom>
              <a:avLst/>
              <a:gdLst>
                <a:gd name="T0" fmla="*/ 52 w 52"/>
                <a:gd name="T1" fmla="*/ 0 h 562"/>
                <a:gd name="T2" fmla="*/ 0 w 52"/>
                <a:gd name="T3" fmla="*/ 0 h 562"/>
                <a:gd name="T4" fmla="*/ 0 w 52"/>
                <a:gd name="T5" fmla="*/ 562 h 562"/>
                <a:gd name="T6" fmla="*/ 52 w 52"/>
                <a:gd name="T7" fmla="*/ 562 h 562"/>
                <a:gd name="T8" fmla="*/ 52 w 52"/>
                <a:gd name="T9" fmla="*/ 465 h 562"/>
                <a:gd name="T10" fmla="*/ 52 w 52"/>
                <a:gd name="T11" fmla="*/ 436 h 562"/>
                <a:gd name="T12" fmla="*/ 52 w 52"/>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52" h="562">
                  <a:moveTo>
                    <a:pt x="52" y="0"/>
                  </a:moveTo>
                  <a:lnTo>
                    <a:pt x="0" y="0"/>
                  </a:lnTo>
                  <a:lnTo>
                    <a:pt x="0" y="562"/>
                  </a:lnTo>
                  <a:lnTo>
                    <a:pt x="52" y="562"/>
                  </a:lnTo>
                  <a:lnTo>
                    <a:pt x="52" y="465"/>
                  </a:lnTo>
                  <a:lnTo>
                    <a:pt x="52" y="436"/>
                  </a:lnTo>
                  <a:lnTo>
                    <a:pt x="52"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2"/>
            <p:cNvSpPr>
              <a:spLocks/>
            </p:cNvSpPr>
            <p:nvPr/>
          </p:nvSpPr>
          <p:spPr bwMode="auto">
            <a:xfrm>
              <a:off x="6184" y="3521"/>
              <a:ext cx="52" cy="562"/>
            </a:xfrm>
            <a:custGeom>
              <a:avLst/>
              <a:gdLst>
                <a:gd name="T0" fmla="*/ 52 w 52"/>
                <a:gd name="T1" fmla="*/ 0 h 562"/>
                <a:gd name="T2" fmla="*/ 0 w 52"/>
                <a:gd name="T3" fmla="*/ 0 h 562"/>
                <a:gd name="T4" fmla="*/ 0 w 52"/>
                <a:gd name="T5" fmla="*/ 562 h 562"/>
                <a:gd name="T6" fmla="*/ 52 w 52"/>
                <a:gd name="T7" fmla="*/ 562 h 562"/>
                <a:gd name="T8" fmla="*/ 52 w 52"/>
                <a:gd name="T9" fmla="*/ 465 h 562"/>
                <a:gd name="T10" fmla="*/ 52 w 52"/>
                <a:gd name="T11" fmla="*/ 436 h 562"/>
                <a:gd name="T12" fmla="*/ 52 w 52"/>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52" h="562">
                  <a:moveTo>
                    <a:pt x="52" y="0"/>
                  </a:moveTo>
                  <a:lnTo>
                    <a:pt x="0" y="0"/>
                  </a:lnTo>
                  <a:lnTo>
                    <a:pt x="0" y="562"/>
                  </a:lnTo>
                  <a:lnTo>
                    <a:pt x="52" y="562"/>
                  </a:lnTo>
                  <a:lnTo>
                    <a:pt x="52" y="465"/>
                  </a:lnTo>
                  <a:lnTo>
                    <a:pt x="52" y="436"/>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3"/>
            <p:cNvSpPr>
              <a:spLocks/>
            </p:cNvSpPr>
            <p:nvPr/>
          </p:nvSpPr>
          <p:spPr bwMode="auto">
            <a:xfrm>
              <a:off x="6184" y="3425"/>
              <a:ext cx="52" cy="96"/>
            </a:xfrm>
            <a:custGeom>
              <a:avLst/>
              <a:gdLst>
                <a:gd name="T0" fmla="*/ 52 w 52"/>
                <a:gd name="T1" fmla="*/ 0 h 96"/>
                <a:gd name="T2" fmla="*/ 52 w 52"/>
                <a:gd name="T3" fmla="*/ 0 h 96"/>
                <a:gd name="T4" fmla="*/ 0 w 52"/>
                <a:gd name="T5" fmla="*/ 0 h 96"/>
                <a:gd name="T6" fmla="*/ 0 w 52"/>
                <a:gd name="T7" fmla="*/ 96 h 96"/>
                <a:gd name="T8" fmla="*/ 52 w 52"/>
                <a:gd name="T9" fmla="*/ 96 h 96"/>
                <a:gd name="T10" fmla="*/ 52 w 52"/>
                <a:gd name="T11" fmla="*/ 0 h 96"/>
              </a:gdLst>
              <a:ahLst/>
              <a:cxnLst>
                <a:cxn ang="0">
                  <a:pos x="T0" y="T1"/>
                </a:cxn>
                <a:cxn ang="0">
                  <a:pos x="T2" y="T3"/>
                </a:cxn>
                <a:cxn ang="0">
                  <a:pos x="T4" y="T5"/>
                </a:cxn>
                <a:cxn ang="0">
                  <a:pos x="T6" y="T7"/>
                </a:cxn>
                <a:cxn ang="0">
                  <a:pos x="T8" y="T9"/>
                </a:cxn>
                <a:cxn ang="0">
                  <a:pos x="T10" y="T11"/>
                </a:cxn>
              </a:cxnLst>
              <a:rect l="0" t="0" r="r" b="b"/>
              <a:pathLst>
                <a:path w="52" h="96">
                  <a:moveTo>
                    <a:pt x="52" y="0"/>
                  </a:moveTo>
                  <a:lnTo>
                    <a:pt x="52" y="0"/>
                  </a:lnTo>
                  <a:lnTo>
                    <a:pt x="0" y="0"/>
                  </a:lnTo>
                  <a:lnTo>
                    <a:pt x="0" y="96"/>
                  </a:lnTo>
                  <a:lnTo>
                    <a:pt x="52" y="96"/>
                  </a:lnTo>
                  <a:lnTo>
                    <a:pt x="52"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4"/>
            <p:cNvSpPr>
              <a:spLocks/>
            </p:cNvSpPr>
            <p:nvPr/>
          </p:nvSpPr>
          <p:spPr bwMode="auto">
            <a:xfrm>
              <a:off x="6184" y="3425"/>
              <a:ext cx="52" cy="96"/>
            </a:xfrm>
            <a:custGeom>
              <a:avLst/>
              <a:gdLst>
                <a:gd name="T0" fmla="*/ 52 w 52"/>
                <a:gd name="T1" fmla="*/ 0 h 96"/>
                <a:gd name="T2" fmla="*/ 52 w 52"/>
                <a:gd name="T3" fmla="*/ 0 h 96"/>
                <a:gd name="T4" fmla="*/ 0 w 52"/>
                <a:gd name="T5" fmla="*/ 0 h 96"/>
                <a:gd name="T6" fmla="*/ 0 w 52"/>
                <a:gd name="T7" fmla="*/ 96 h 96"/>
                <a:gd name="T8" fmla="*/ 52 w 52"/>
                <a:gd name="T9" fmla="*/ 96 h 96"/>
                <a:gd name="T10" fmla="*/ 52 w 52"/>
                <a:gd name="T11" fmla="*/ 0 h 96"/>
              </a:gdLst>
              <a:ahLst/>
              <a:cxnLst>
                <a:cxn ang="0">
                  <a:pos x="T0" y="T1"/>
                </a:cxn>
                <a:cxn ang="0">
                  <a:pos x="T2" y="T3"/>
                </a:cxn>
                <a:cxn ang="0">
                  <a:pos x="T4" y="T5"/>
                </a:cxn>
                <a:cxn ang="0">
                  <a:pos x="T6" y="T7"/>
                </a:cxn>
                <a:cxn ang="0">
                  <a:pos x="T8" y="T9"/>
                </a:cxn>
                <a:cxn ang="0">
                  <a:pos x="T10" y="T11"/>
                </a:cxn>
              </a:cxnLst>
              <a:rect l="0" t="0" r="r" b="b"/>
              <a:pathLst>
                <a:path w="52" h="96">
                  <a:moveTo>
                    <a:pt x="52" y="0"/>
                  </a:moveTo>
                  <a:lnTo>
                    <a:pt x="52" y="0"/>
                  </a:lnTo>
                  <a:lnTo>
                    <a:pt x="0" y="0"/>
                  </a:lnTo>
                  <a:lnTo>
                    <a:pt x="0" y="96"/>
                  </a:lnTo>
                  <a:lnTo>
                    <a:pt x="52" y="96"/>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65"/>
            <p:cNvSpPr>
              <a:spLocks noChangeArrowheads="1"/>
            </p:cNvSpPr>
            <p:nvPr/>
          </p:nvSpPr>
          <p:spPr bwMode="auto">
            <a:xfrm>
              <a:off x="6368" y="3521"/>
              <a:ext cx="53" cy="562"/>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66"/>
            <p:cNvSpPr>
              <a:spLocks noChangeArrowheads="1"/>
            </p:cNvSpPr>
            <p:nvPr/>
          </p:nvSpPr>
          <p:spPr bwMode="auto">
            <a:xfrm>
              <a:off x="6368" y="3521"/>
              <a:ext cx="53"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7"/>
            <p:cNvSpPr>
              <a:spLocks noChangeArrowheads="1"/>
            </p:cNvSpPr>
            <p:nvPr/>
          </p:nvSpPr>
          <p:spPr bwMode="auto">
            <a:xfrm>
              <a:off x="6298" y="3044"/>
              <a:ext cx="599" cy="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8"/>
            <p:cNvSpPr>
              <a:spLocks noChangeArrowheads="1"/>
            </p:cNvSpPr>
            <p:nvPr/>
          </p:nvSpPr>
          <p:spPr bwMode="auto">
            <a:xfrm>
              <a:off x="6298" y="3044"/>
              <a:ext cx="59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9"/>
            <p:cNvSpPr>
              <a:spLocks noChangeArrowheads="1"/>
            </p:cNvSpPr>
            <p:nvPr/>
          </p:nvSpPr>
          <p:spPr bwMode="auto">
            <a:xfrm>
              <a:off x="6643" y="3044"/>
              <a:ext cx="254" cy="70"/>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70"/>
            <p:cNvSpPr>
              <a:spLocks noChangeArrowheads="1"/>
            </p:cNvSpPr>
            <p:nvPr/>
          </p:nvSpPr>
          <p:spPr bwMode="auto">
            <a:xfrm>
              <a:off x="6643" y="3044"/>
              <a:ext cx="25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1"/>
            <p:cNvSpPr>
              <a:spLocks/>
            </p:cNvSpPr>
            <p:nvPr/>
          </p:nvSpPr>
          <p:spPr bwMode="auto">
            <a:xfrm>
              <a:off x="5633" y="2924"/>
              <a:ext cx="551" cy="597"/>
            </a:xfrm>
            <a:custGeom>
              <a:avLst/>
              <a:gdLst>
                <a:gd name="T0" fmla="*/ 0 w 551"/>
                <a:gd name="T1" fmla="*/ 0 h 597"/>
                <a:gd name="T2" fmla="*/ 0 w 551"/>
                <a:gd name="T3" fmla="*/ 514 h 597"/>
                <a:gd name="T4" fmla="*/ 107 w 551"/>
                <a:gd name="T5" fmla="*/ 514 h 597"/>
                <a:gd name="T6" fmla="*/ 107 w 551"/>
                <a:gd name="T7" fmla="*/ 597 h 597"/>
                <a:gd name="T8" fmla="*/ 239 w 551"/>
                <a:gd name="T9" fmla="*/ 597 h 597"/>
                <a:gd name="T10" fmla="*/ 239 w 551"/>
                <a:gd name="T11" fmla="*/ 514 h 597"/>
                <a:gd name="T12" fmla="*/ 344 w 551"/>
                <a:gd name="T13" fmla="*/ 514 h 597"/>
                <a:gd name="T14" fmla="*/ 344 w 551"/>
                <a:gd name="T15" fmla="*/ 597 h 597"/>
                <a:gd name="T16" fmla="*/ 429 w 551"/>
                <a:gd name="T17" fmla="*/ 597 h 597"/>
                <a:gd name="T18" fmla="*/ 429 w 551"/>
                <a:gd name="T19" fmla="*/ 501 h 597"/>
                <a:gd name="T20" fmla="*/ 551 w 551"/>
                <a:gd name="T21" fmla="*/ 501 h 597"/>
                <a:gd name="T22" fmla="*/ 551 w 551"/>
                <a:gd name="T23" fmla="*/ 355 h 597"/>
                <a:gd name="T24" fmla="*/ 0 w 551"/>
                <a:gd name="T25"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1" h="597">
                  <a:moveTo>
                    <a:pt x="0" y="0"/>
                  </a:moveTo>
                  <a:lnTo>
                    <a:pt x="0" y="514"/>
                  </a:lnTo>
                  <a:lnTo>
                    <a:pt x="107" y="514"/>
                  </a:lnTo>
                  <a:lnTo>
                    <a:pt x="107" y="597"/>
                  </a:lnTo>
                  <a:lnTo>
                    <a:pt x="239" y="597"/>
                  </a:lnTo>
                  <a:lnTo>
                    <a:pt x="239" y="514"/>
                  </a:lnTo>
                  <a:lnTo>
                    <a:pt x="344" y="514"/>
                  </a:lnTo>
                  <a:lnTo>
                    <a:pt x="344" y="597"/>
                  </a:lnTo>
                  <a:lnTo>
                    <a:pt x="429" y="597"/>
                  </a:lnTo>
                  <a:lnTo>
                    <a:pt x="429" y="501"/>
                  </a:lnTo>
                  <a:lnTo>
                    <a:pt x="551" y="501"/>
                  </a:lnTo>
                  <a:lnTo>
                    <a:pt x="551" y="355"/>
                  </a:lnTo>
                  <a:lnTo>
                    <a:pt x="0"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2"/>
            <p:cNvSpPr>
              <a:spLocks/>
            </p:cNvSpPr>
            <p:nvPr/>
          </p:nvSpPr>
          <p:spPr bwMode="auto">
            <a:xfrm>
              <a:off x="5633" y="2924"/>
              <a:ext cx="551" cy="597"/>
            </a:xfrm>
            <a:custGeom>
              <a:avLst/>
              <a:gdLst>
                <a:gd name="T0" fmla="*/ 0 w 551"/>
                <a:gd name="T1" fmla="*/ 0 h 597"/>
                <a:gd name="T2" fmla="*/ 0 w 551"/>
                <a:gd name="T3" fmla="*/ 514 h 597"/>
                <a:gd name="T4" fmla="*/ 107 w 551"/>
                <a:gd name="T5" fmla="*/ 514 h 597"/>
                <a:gd name="T6" fmla="*/ 107 w 551"/>
                <a:gd name="T7" fmla="*/ 597 h 597"/>
                <a:gd name="T8" fmla="*/ 239 w 551"/>
                <a:gd name="T9" fmla="*/ 597 h 597"/>
                <a:gd name="T10" fmla="*/ 239 w 551"/>
                <a:gd name="T11" fmla="*/ 514 h 597"/>
                <a:gd name="T12" fmla="*/ 344 w 551"/>
                <a:gd name="T13" fmla="*/ 514 h 597"/>
                <a:gd name="T14" fmla="*/ 344 w 551"/>
                <a:gd name="T15" fmla="*/ 597 h 597"/>
                <a:gd name="T16" fmla="*/ 429 w 551"/>
                <a:gd name="T17" fmla="*/ 597 h 597"/>
                <a:gd name="T18" fmla="*/ 429 w 551"/>
                <a:gd name="T19" fmla="*/ 501 h 597"/>
                <a:gd name="T20" fmla="*/ 551 w 551"/>
                <a:gd name="T21" fmla="*/ 501 h 597"/>
                <a:gd name="T22" fmla="*/ 551 w 551"/>
                <a:gd name="T23" fmla="*/ 355 h 597"/>
                <a:gd name="T24" fmla="*/ 0 w 551"/>
                <a:gd name="T25"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1" h="597">
                  <a:moveTo>
                    <a:pt x="0" y="0"/>
                  </a:moveTo>
                  <a:lnTo>
                    <a:pt x="0" y="514"/>
                  </a:lnTo>
                  <a:lnTo>
                    <a:pt x="107" y="514"/>
                  </a:lnTo>
                  <a:lnTo>
                    <a:pt x="107" y="597"/>
                  </a:lnTo>
                  <a:lnTo>
                    <a:pt x="239" y="597"/>
                  </a:lnTo>
                  <a:lnTo>
                    <a:pt x="239" y="514"/>
                  </a:lnTo>
                  <a:lnTo>
                    <a:pt x="344" y="514"/>
                  </a:lnTo>
                  <a:lnTo>
                    <a:pt x="344" y="597"/>
                  </a:lnTo>
                  <a:lnTo>
                    <a:pt x="429" y="597"/>
                  </a:lnTo>
                  <a:lnTo>
                    <a:pt x="429" y="501"/>
                  </a:lnTo>
                  <a:lnTo>
                    <a:pt x="551" y="501"/>
                  </a:lnTo>
                  <a:lnTo>
                    <a:pt x="551" y="3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3"/>
            <p:cNvSpPr>
              <a:spLocks/>
            </p:cNvSpPr>
            <p:nvPr/>
          </p:nvSpPr>
          <p:spPr bwMode="auto">
            <a:xfrm>
              <a:off x="5633" y="3438"/>
              <a:ext cx="107" cy="645"/>
            </a:xfrm>
            <a:custGeom>
              <a:avLst/>
              <a:gdLst>
                <a:gd name="T0" fmla="*/ 107 w 107"/>
                <a:gd name="T1" fmla="*/ 0 h 645"/>
                <a:gd name="T2" fmla="*/ 0 w 107"/>
                <a:gd name="T3" fmla="*/ 0 h 645"/>
                <a:gd name="T4" fmla="*/ 0 w 107"/>
                <a:gd name="T5" fmla="*/ 83 h 645"/>
                <a:gd name="T6" fmla="*/ 53 w 107"/>
                <a:gd name="T7" fmla="*/ 83 h 645"/>
                <a:gd name="T8" fmla="*/ 53 w 107"/>
                <a:gd name="T9" fmla="*/ 645 h 645"/>
                <a:gd name="T10" fmla="*/ 107 w 107"/>
                <a:gd name="T11" fmla="*/ 645 h 645"/>
                <a:gd name="T12" fmla="*/ 107 w 107"/>
                <a:gd name="T13" fmla="*/ 519 h 645"/>
                <a:gd name="T14" fmla="*/ 107 w 107"/>
                <a:gd name="T15" fmla="*/ 83 h 645"/>
                <a:gd name="T16" fmla="*/ 107 w 107"/>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645">
                  <a:moveTo>
                    <a:pt x="107" y="0"/>
                  </a:moveTo>
                  <a:lnTo>
                    <a:pt x="0" y="0"/>
                  </a:lnTo>
                  <a:lnTo>
                    <a:pt x="0" y="83"/>
                  </a:lnTo>
                  <a:lnTo>
                    <a:pt x="53" y="83"/>
                  </a:lnTo>
                  <a:lnTo>
                    <a:pt x="53" y="645"/>
                  </a:lnTo>
                  <a:lnTo>
                    <a:pt x="107" y="645"/>
                  </a:lnTo>
                  <a:lnTo>
                    <a:pt x="107" y="519"/>
                  </a:lnTo>
                  <a:lnTo>
                    <a:pt x="107" y="83"/>
                  </a:lnTo>
                  <a:lnTo>
                    <a:pt x="107"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4"/>
            <p:cNvSpPr>
              <a:spLocks/>
            </p:cNvSpPr>
            <p:nvPr/>
          </p:nvSpPr>
          <p:spPr bwMode="auto">
            <a:xfrm>
              <a:off x="5633" y="3438"/>
              <a:ext cx="107" cy="645"/>
            </a:xfrm>
            <a:custGeom>
              <a:avLst/>
              <a:gdLst>
                <a:gd name="T0" fmla="*/ 107 w 107"/>
                <a:gd name="T1" fmla="*/ 0 h 645"/>
                <a:gd name="T2" fmla="*/ 0 w 107"/>
                <a:gd name="T3" fmla="*/ 0 h 645"/>
                <a:gd name="T4" fmla="*/ 0 w 107"/>
                <a:gd name="T5" fmla="*/ 83 h 645"/>
                <a:gd name="T6" fmla="*/ 53 w 107"/>
                <a:gd name="T7" fmla="*/ 83 h 645"/>
                <a:gd name="T8" fmla="*/ 53 w 107"/>
                <a:gd name="T9" fmla="*/ 645 h 645"/>
                <a:gd name="T10" fmla="*/ 107 w 107"/>
                <a:gd name="T11" fmla="*/ 645 h 645"/>
                <a:gd name="T12" fmla="*/ 107 w 107"/>
                <a:gd name="T13" fmla="*/ 519 h 645"/>
                <a:gd name="T14" fmla="*/ 107 w 107"/>
                <a:gd name="T15" fmla="*/ 83 h 645"/>
                <a:gd name="T16" fmla="*/ 107 w 107"/>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645">
                  <a:moveTo>
                    <a:pt x="107" y="0"/>
                  </a:moveTo>
                  <a:lnTo>
                    <a:pt x="0" y="0"/>
                  </a:lnTo>
                  <a:lnTo>
                    <a:pt x="0" y="83"/>
                  </a:lnTo>
                  <a:lnTo>
                    <a:pt x="53" y="83"/>
                  </a:lnTo>
                  <a:lnTo>
                    <a:pt x="53" y="645"/>
                  </a:lnTo>
                  <a:lnTo>
                    <a:pt x="107" y="645"/>
                  </a:lnTo>
                  <a:lnTo>
                    <a:pt x="107" y="519"/>
                  </a:lnTo>
                  <a:lnTo>
                    <a:pt x="107" y="83"/>
                  </a:lnTo>
                  <a:lnTo>
                    <a:pt x="1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75"/>
            <p:cNvSpPr>
              <a:spLocks/>
            </p:cNvSpPr>
            <p:nvPr/>
          </p:nvSpPr>
          <p:spPr bwMode="auto">
            <a:xfrm>
              <a:off x="5872" y="3438"/>
              <a:ext cx="105" cy="645"/>
            </a:xfrm>
            <a:custGeom>
              <a:avLst/>
              <a:gdLst>
                <a:gd name="T0" fmla="*/ 105 w 105"/>
                <a:gd name="T1" fmla="*/ 0 h 645"/>
                <a:gd name="T2" fmla="*/ 0 w 105"/>
                <a:gd name="T3" fmla="*/ 0 h 645"/>
                <a:gd name="T4" fmla="*/ 0 w 105"/>
                <a:gd name="T5" fmla="*/ 83 h 645"/>
                <a:gd name="T6" fmla="*/ 0 w 105"/>
                <a:gd name="T7" fmla="*/ 645 h 645"/>
                <a:gd name="T8" fmla="*/ 53 w 105"/>
                <a:gd name="T9" fmla="*/ 645 h 645"/>
                <a:gd name="T10" fmla="*/ 53 w 105"/>
                <a:gd name="T11" fmla="*/ 83 h 645"/>
                <a:gd name="T12" fmla="*/ 105 w 105"/>
                <a:gd name="T13" fmla="*/ 83 h 645"/>
                <a:gd name="T14" fmla="*/ 105 w 105"/>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45">
                  <a:moveTo>
                    <a:pt x="105" y="0"/>
                  </a:moveTo>
                  <a:lnTo>
                    <a:pt x="0" y="0"/>
                  </a:lnTo>
                  <a:lnTo>
                    <a:pt x="0" y="83"/>
                  </a:lnTo>
                  <a:lnTo>
                    <a:pt x="0" y="645"/>
                  </a:lnTo>
                  <a:lnTo>
                    <a:pt x="53" y="645"/>
                  </a:lnTo>
                  <a:lnTo>
                    <a:pt x="53" y="83"/>
                  </a:lnTo>
                  <a:lnTo>
                    <a:pt x="105" y="83"/>
                  </a:lnTo>
                  <a:lnTo>
                    <a:pt x="105"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6"/>
            <p:cNvSpPr>
              <a:spLocks/>
            </p:cNvSpPr>
            <p:nvPr/>
          </p:nvSpPr>
          <p:spPr bwMode="auto">
            <a:xfrm>
              <a:off x="5872" y="3438"/>
              <a:ext cx="105" cy="645"/>
            </a:xfrm>
            <a:custGeom>
              <a:avLst/>
              <a:gdLst>
                <a:gd name="T0" fmla="*/ 105 w 105"/>
                <a:gd name="T1" fmla="*/ 0 h 645"/>
                <a:gd name="T2" fmla="*/ 0 w 105"/>
                <a:gd name="T3" fmla="*/ 0 h 645"/>
                <a:gd name="T4" fmla="*/ 0 w 105"/>
                <a:gd name="T5" fmla="*/ 83 h 645"/>
                <a:gd name="T6" fmla="*/ 0 w 105"/>
                <a:gd name="T7" fmla="*/ 645 h 645"/>
                <a:gd name="T8" fmla="*/ 53 w 105"/>
                <a:gd name="T9" fmla="*/ 645 h 645"/>
                <a:gd name="T10" fmla="*/ 53 w 105"/>
                <a:gd name="T11" fmla="*/ 83 h 645"/>
                <a:gd name="T12" fmla="*/ 105 w 105"/>
                <a:gd name="T13" fmla="*/ 83 h 645"/>
                <a:gd name="T14" fmla="*/ 105 w 105"/>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45">
                  <a:moveTo>
                    <a:pt x="105" y="0"/>
                  </a:moveTo>
                  <a:lnTo>
                    <a:pt x="0" y="0"/>
                  </a:lnTo>
                  <a:lnTo>
                    <a:pt x="0" y="83"/>
                  </a:lnTo>
                  <a:lnTo>
                    <a:pt x="0" y="645"/>
                  </a:lnTo>
                  <a:lnTo>
                    <a:pt x="53" y="645"/>
                  </a:lnTo>
                  <a:lnTo>
                    <a:pt x="53" y="83"/>
                  </a:lnTo>
                  <a:lnTo>
                    <a:pt x="105" y="83"/>
                  </a:lnTo>
                  <a:lnTo>
                    <a:pt x="1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7"/>
            <p:cNvSpPr>
              <a:spLocks noChangeArrowheads="1"/>
            </p:cNvSpPr>
            <p:nvPr/>
          </p:nvSpPr>
          <p:spPr bwMode="auto">
            <a:xfrm>
              <a:off x="6062" y="3425"/>
              <a:ext cx="122" cy="96"/>
            </a:xfrm>
            <a:prstGeom prst="rect">
              <a:avLst/>
            </a:prstGeom>
            <a:solidFill>
              <a:srgbClr val="5D1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8"/>
            <p:cNvSpPr>
              <a:spLocks noChangeArrowheads="1"/>
            </p:cNvSpPr>
            <p:nvPr/>
          </p:nvSpPr>
          <p:spPr bwMode="auto">
            <a:xfrm>
              <a:off x="6062" y="3425"/>
              <a:ext cx="12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79"/>
            <p:cNvSpPr>
              <a:spLocks/>
            </p:cNvSpPr>
            <p:nvPr/>
          </p:nvSpPr>
          <p:spPr bwMode="auto">
            <a:xfrm>
              <a:off x="5697" y="2112"/>
              <a:ext cx="357" cy="327"/>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80"/>
            <p:cNvSpPr>
              <a:spLocks/>
            </p:cNvSpPr>
            <p:nvPr/>
          </p:nvSpPr>
          <p:spPr bwMode="auto">
            <a:xfrm>
              <a:off x="5888" y="2266"/>
              <a:ext cx="115" cy="59"/>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1"/>
            <p:cNvSpPr>
              <a:spLocks/>
            </p:cNvSpPr>
            <p:nvPr/>
          </p:nvSpPr>
          <p:spPr bwMode="auto">
            <a:xfrm>
              <a:off x="5915" y="2266"/>
              <a:ext cx="59" cy="29"/>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6029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Summary</a:t>
            </a:r>
            <a:endParaRPr lang="en-US" dirty="0"/>
          </a:p>
        </p:txBody>
      </p:sp>
      <p:grpSp>
        <p:nvGrpSpPr>
          <p:cNvPr id="7" name="Group 6"/>
          <p:cNvGrpSpPr/>
          <p:nvPr/>
        </p:nvGrpSpPr>
        <p:grpSpPr>
          <a:xfrm>
            <a:off x="6981371" y="2879440"/>
            <a:ext cx="4997904" cy="3641245"/>
            <a:chOff x="5308651" y="1710037"/>
            <a:chExt cx="6843741" cy="4986038"/>
          </a:xfrm>
        </p:grpSpPr>
        <p:grpSp>
          <p:nvGrpSpPr>
            <p:cNvPr id="8" name="Group 7"/>
            <p:cNvGrpSpPr/>
            <p:nvPr/>
          </p:nvGrpSpPr>
          <p:grpSpPr>
            <a:xfrm>
              <a:off x="8356600" y="5895975"/>
              <a:ext cx="2466975" cy="800100"/>
              <a:chOff x="8356600" y="5222875"/>
              <a:chExt cx="2466975" cy="800100"/>
            </a:xfrm>
          </p:grpSpPr>
          <p:sp>
            <p:nvSpPr>
              <p:cNvPr id="227" name="Rectangle 226"/>
              <p:cNvSpPr/>
              <p:nvPr/>
            </p:nvSpPr>
            <p:spPr bwMode="auto">
              <a:xfrm>
                <a:off x="8356600" y="5222875"/>
                <a:ext cx="2466975" cy="800100"/>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228" name="Group 227"/>
              <p:cNvGrpSpPr/>
              <p:nvPr/>
            </p:nvGrpSpPr>
            <p:grpSpPr>
              <a:xfrm>
                <a:off x="8415948" y="5283201"/>
                <a:ext cx="2344108" cy="678908"/>
                <a:chOff x="8415948" y="5283201"/>
                <a:chExt cx="2344108" cy="678908"/>
              </a:xfrm>
            </p:grpSpPr>
            <p:sp>
              <p:nvSpPr>
                <p:cNvPr id="229" name="Rectangle 228"/>
                <p:cNvSpPr/>
                <p:nvPr/>
              </p:nvSpPr>
              <p:spPr bwMode="auto">
                <a:xfrm>
                  <a:off x="841594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0" name="Rectangle 229"/>
                <p:cNvSpPr/>
                <p:nvPr/>
              </p:nvSpPr>
              <p:spPr bwMode="auto">
                <a:xfrm>
                  <a:off x="8600892"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1" name="Rectangle 230"/>
                <p:cNvSpPr/>
                <p:nvPr/>
              </p:nvSpPr>
              <p:spPr bwMode="auto">
                <a:xfrm>
                  <a:off x="8785836"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2" name="Rectangle 231"/>
                <p:cNvSpPr/>
                <p:nvPr/>
              </p:nvSpPr>
              <p:spPr bwMode="auto">
                <a:xfrm>
                  <a:off x="8970780"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3" name="Rectangle 232"/>
                <p:cNvSpPr/>
                <p:nvPr/>
              </p:nvSpPr>
              <p:spPr bwMode="auto">
                <a:xfrm>
                  <a:off x="915572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4" name="Rectangle 233"/>
                <p:cNvSpPr/>
                <p:nvPr/>
              </p:nvSpPr>
              <p:spPr bwMode="auto">
                <a:xfrm>
                  <a:off x="934066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5" name="Rectangle 234"/>
                <p:cNvSpPr/>
                <p:nvPr/>
              </p:nvSpPr>
              <p:spPr bwMode="auto">
                <a:xfrm>
                  <a:off x="9525611"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6" name="Rectangle 235"/>
                <p:cNvSpPr/>
                <p:nvPr/>
              </p:nvSpPr>
              <p:spPr bwMode="auto">
                <a:xfrm>
                  <a:off x="9710556"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7" name="Rectangle 236"/>
                <p:cNvSpPr/>
                <p:nvPr/>
              </p:nvSpPr>
              <p:spPr bwMode="auto">
                <a:xfrm>
                  <a:off x="9895500"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8" name="Rectangle 237"/>
                <p:cNvSpPr/>
                <p:nvPr/>
              </p:nvSpPr>
              <p:spPr bwMode="auto">
                <a:xfrm>
                  <a:off x="1008044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9" name="Rectangle 238"/>
                <p:cNvSpPr/>
                <p:nvPr/>
              </p:nvSpPr>
              <p:spPr bwMode="auto">
                <a:xfrm>
                  <a:off x="1026538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0" name="Rectangle 239"/>
                <p:cNvSpPr/>
                <p:nvPr/>
              </p:nvSpPr>
              <p:spPr bwMode="auto">
                <a:xfrm>
                  <a:off x="10450332"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1" name="Rectangle 240"/>
                <p:cNvSpPr/>
                <p:nvPr/>
              </p:nvSpPr>
              <p:spPr bwMode="auto">
                <a:xfrm>
                  <a:off x="1063527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2" name="Rectangle 241"/>
                <p:cNvSpPr/>
                <p:nvPr/>
              </p:nvSpPr>
              <p:spPr bwMode="auto">
                <a:xfrm>
                  <a:off x="8415948"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3" name="Rectangle 242"/>
                <p:cNvSpPr/>
                <p:nvPr/>
              </p:nvSpPr>
              <p:spPr bwMode="auto">
                <a:xfrm>
                  <a:off x="8600892"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4" name="Rectangle 243"/>
                <p:cNvSpPr/>
                <p:nvPr/>
              </p:nvSpPr>
              <p:spPr bwMode="auto">
                <a:xfrm>
                  <a:off x="8785836"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5" name="Rectangle 244"/>
                <p:cNvSpPr/>
                <p:nvPr/>
              </p:nvSpPr>
              <p:spPr bwMode="auto">
                <a:xfrm>
                  <a:off x="8970780"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6" name="Rectangle 245"/>
                <p:cNvSpPr/>
                <p:nvPr/>
              </p:nvSpPr>
              <p:spPr bwMode="auto">
                <a:xfrm>
                  <a:off x="9155724"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7" name="Rectangle 246"/>
                <p:cNvSpPr/>
                <p:nvPr/>
              </p:nvSpPr>
              <p:spPr bwMode="auto">
                <a:xfrm>
                  <a:off x="9340668"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8" name="Rectangle 247"/>
                <p:cNvSpPr/>
                <p:nvPr/>
              </p:nvSpPr>
              <p:spPr bwMode="auto">
                <a:xfrm>
                  <a:off x="9525611"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9" name="Rectangle 248"/>
                <p:cNvSpPr/>
                <p:nvPr/>
              </p:nvSpPr>
              <p:spPr bwMode="auto">
                <a:xfrm>
                  <a:off x="9710556"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0" name="Rectangle 249"/>
                <p:cNvSpPr/>
                <p:nvPr/>
              </p:nvSpPr>
              <p:spPr bwMode="auto">
                <a:xfrm>
                  <a:off x="9895500"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1" name="Rectangle 250"/>
                <p:cNvSpPr/>
                <p:nvPr/>
              </p:nvSpPr>
              <p:spPr bwMode="auto">
                <a:xfrm>
                  <a:off x="10080444"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2" name="Rectangle 251"/>
                <p:cNvSpPr/>
                <p:nvPr/>
              </p:nvSpPr>
              <p:spPr bwMode="auto">
                <a:xfrm>
                  <a:off x="10265388"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3" name="Rectangle 252"/>
                <p:cNvSpPr/>
                <p:nvPr/>
              </p:nvSpPr>
              <p:spPr bwMode="auto">
                <a:xfrm>
                  <a:off x="10450332"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4" name="Rectangle 253"/>
                <p:cNvSpPr/>
                <p:nvPr/>
              </p:nvSpPr>
              <p:spPr bwMode="auto">
                <a:xfrm>
                  <a:off x="10635273"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5" name="Rectangle 254"/>
                <p:cNvSpPr/>
                <p:nvPr/>
              </p:nvSpPr>
              <p:spPr bwMode="auto">
                <a:xfrm>
                  <a:off x="841594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6" name="Rectangle 255"/>
                <p:cNvSpPr/>
                <p:nvPr/>
              </p:nvSpPr>
              <p:spPr bwMode="auto">
                <a:xfrm>
                  <a:off x="8600892"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7" name="Rectangle 256"/>
                <p:cNvSpPr/>
                <p:nvPr/>
              </p:nvSpPr>
              <p:spPr bwMode="auto">
                <a:xfrm>
                  <a:off x="8785836"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8" name="Rectangle 257"/>
                <p:cNvSpPr/>
                <p:nvPr/>
              </p:nvSpPr>
              <p:spPr bwMode="auto">
                <a:xfrm>
                  <a:off x="8970780"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9" name="Rectangle 258"/>
                <p:cNvSpPr/>
                <p:nvPr/>
              </p:nvSpPr>
              <p:spPr bwMode="auto">
                <a:xfrm>
                  <a:off x="9155724"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0" name="Rectangle 259"/>
                <p:cNvSpPr/>
                <p:nvPr/>
              </p:nvSpPr>
              <p:spPr bwMode="auto">
                <a:xfrm>
                  <a:off x="934066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1" name="Rectangle 260"/>
                <p:cNvSpPr/>
                <p:nvPr/>
              </p:nvSpPr>
              <p:spPr bwMode="auto">
                <a:xfrm>
                  <a:off x="9525611"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2" name="Rectangle 261"/>
                <p:cNvSpPr/>
                <p:nvPr/>
              </p:nvSpPr>
              <p:spPr bwMode="auto">
                <a:xfrm>
                  <a:off x="9710556"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3" name="Rectangle 262"/>
                <p:cNvSpPr/>
                <p:nvPr/>
              </p:nvSpPr>
              <p:spPr bwMode="auto">
                <a:xfrm>
                  <a:off x="9895500"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4" name="Rectangle 263"/>
                <p:cNvSpPr/>
                <p:nvPr/>
              </p:nvSpPr>
              <p:spPr bwMode="auto">
                <a:xfrm>
                  <a:off x="10080444"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5" name="Rectangle 264"/>
                <p:cNvSpPr/>
                <p:nvPr/>
              </p:nvSpPr>
              <p:spPr bwMode="auto">
                <a:xfrm>
                  <a:off x="1026538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6" name="Rectangle 265"/>
                <p:cNvSpPr/>
                <p:nvPr/>
              </p:nvSpPr>
              <p:spPr bwMode="auto">
                <a:xfrm>
                  <a:off x="10450332"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7" name="Rectangle 266"/>
                <p:cNvSpPr/>
                <p:nvPr/>
              </p:nvSpPr>
              <p:spPr bwMode="auto">
                <a:xfrm>
                  <a:off x="10635273" y="5651501"/>
                  <a:ext cx="124782" cy="310608"/>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8" name="Rectangle 267"/>
                <p:cNvSpPr/>
                <p:nvPr/>
              </p:nvSpPr>
              <p:spPr bwMode="auto">
                <a:xfrm>
                  <a:off x="8415948"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9" name="Rectangle 268"/>
                <p:cNvSpPr/>
                <p:nvPr/>
              </p:nvSpPr>
              <p:spPr bwMode="auto">
                <a:xfrm>
                  <a:off x="8600892"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0" name="Rectangle 269"/>
                <p:cNvSpPr/>
                <p:nvPr/>
              </p:nvSpPr>
              <p:spPr bwMode="auto">
                <a:xfrm>
                  <a:off x="8785836"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1" name="Rectangle 270"/>
                <p:cNvSpPr/>
                <p:nvPr/>
              </p:nvSpPr>
              <p:spPr bwMode="auto">
                <a:xfrm>
                  <a:off x="8970780" y="5837327"/>
                  <a:ext cx="864558"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2" name="Rectangle 271"/>
                <p:cNvSpPr/>
                <p:nvPr/>
              </p:nvSpPr>
              <p:spPr bwMode="auto">
                <a:xfrm>
                  <a:off x="9895500"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3" name="Rectangle 272"/>
                <p:cNvSpPr/>
                <p:nvPr/>
              </p:nvSpPr>
              <p:spPr bwMode="auto">
                <a:xfrm>
                  <a:off x="10080444"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4" name="Rectangle 273"/>
                <p:cNvSpPr/>
                <p:nvPr/>
              </p:nvSpPr>
              <p:spPr bwMode="auto">
                <a:xfrm>
                  <a:off x="10265388"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5" name="Rectangle 274"/>
                <p:cNvSpPr/>
                <p:nvPr/>
              </p:nvSpPr>
              <p:spPr bwMode="auto">
                <a:xfrm>
                  <a:off x="10450332"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9" name="Group 8"/>
            <p:cNvGrpSpPr/>
            <p:nvPr/>
          </p:nvGrpSpPr>
          <p:grpSpPr>
            <a:xfrm>
              <a:off x="5308651" y="3794814"/>
              <a:ext cx="2367066" cy="1665498"/>
              <a:chOff x="5308651" y="3121714"/>
              <a:chExt cx="2367066" cy="1665498"/>
            </a:xfrm>
          </p:grpSpPr>
          <p:sp>
            <p:nvSpPr>
              <p:cNvPr id="225" name="Freeform 5"/>
              <p:cNvSpPr>
                <a:spLocks noEditPoints="1"/>
              </p:cNvSpPr>
              <p:nvPr/>
            </p:nvSpPr>
            <p:spPr bwMode="auto">
              <a:xfrm>
                <a:off x="5308651" y="3121714"/>
                <a:ext cx="2367066" cy="1665498"/>
              </a:xfrm>
              <a:custGeom>
                <a:avLst/>
                <a:gdLst>
                  <a:gd name="T0" fmla="*/ 2357 w 2411"/>
                  <a:gd name="T1" fmla="*/ 0 h 1695"/>
                  <a:gd name="T2" fmla="*/ 47 w 2411"/>
                  <a:gd name="T3" fmla="*/ 0 h 1695"/>
                  <a:gd name="T4" fmla="*/ 0 w 2411"/>
                  <a:gd name="T5" fmla="*/ 47 h 1695"/>
                  <a:gd name="T6" fmla="*/ 0 w 2411"/>
                  <a:gd name="T7" fmla="*/ 1406 h 1695"/>
                  <a:gd name="T8" fmla="*/ 47 w 2411"/>
                  <a:gd name="T9" fmla="*/ 1453 h 1695"/>
                  <a:gd name="T10" fmla="*/ 335 w 2411"/>
                  <a:gd name="T11" fmla="*/ 1453 h 1695"/>
                  <a:gd name="T12" fmla="*/ 335 w 2411"/>
                  <a:gd name="T13" fmla="*/ 1453 h 1695"/>
                  <a:gd name="T14" fmla="*/ 1101 w 2411"/>
                  <a:gd name="T15" fmla="*/ 1453 h 1695"/>
                  <a:gd name="T16" fmla="*/ 1101 w 2411"/>
                  <a:gd name="T17" fmla="*/ 1558 h 1695"/>
                  <a:gd name="T18" fmla="*/ 653 w 2411"/>
                  <a:gd name="T19" fmla="*/ 1558 h 1695"/>
                  <a:gd name="T20" fmla="*/ 605 w 2411"/>
                  <a:gd name="T21" fmla="*/ 1591 h 1695"/>
                  <a:gd name="T22" fmla="*/ 562 w 2411"/>
                  <a:gd name="T23" fmla="*/ 1638 h 1695"/>
                  <a:gd name="T24" fmla="*/ 562 w 2411"/>
                  <a:gd name="T25" fmla="*/ 1648 h 1695"/>
                  <a:gd name="T26" fmla="*/ 609 w 2411"/>
                  <a:gd name="T27" fmla="*/ 1695 h 1695"/>
                  <a:gd name="T28" fmla="*/ 1762 w 2411"/>
                  <a:gd name="T29" fmla="*/ 1695 h 1695"/>
                  <a:gd name="T30" fmla="*/ 1815 w 2411"/>
                  <a:gd name="T31" fmla="*/ 1648 h 1695"/>
                  <a:gd name="T32" fmla="*/ 1815 w 2411"/>
                  <a:gd name="T33" fmla="*/ 1638 h 1695"/>
                  <a:gd name="T34" fmla="*/ 1724 w 2411"/>
                  <a:gd name="T35" fmla="*/ 1558 h 1695"/>
                  <a:gd name="T36" fmla="*/ 1272 w 2411"/>
                  <a:gd name="T37" fmla="*/ 1558 h 1695"/>
                  <a:gd name="T38" fmla="*/ 1272 w 2411"/>
                  <a:gd name="T39" fmla="*/ 1453 h 1695"/>
                  <a:gd name="T40" fmla="*/ 2357 w 2411"/>
                  <a:gd name="T41" fmla="*/ 1453 h 1695"/>
                  <a:gd name="T42" fmla="*/ 2411 w 2411"/>
                  <a:gd name="T43" fmla="*/ 1406 h 1695"/>
                  <a:gd name="T44" fmla="*/ 2411 w 2411"/>
                  <a:gd name="T45" fmla="*/ 47 h 1695"/>
                  <a:gd name="T46" fmla="*/ 2357 w 2411"/>
                  <a:gd name="T47" fmla="*/ 0 h 1695"/>
                  <a:gd name="T48" fmla="*/ 2277 w 2411"/>
                  <a:gd name="T49" fmla="*/ 1322 h 1695"/>
                  <a:gd name="T50" fmla="*/ 128 w 2411"/>
                  <a:gd name="T51" fmla="*/ 1322 h 1695"/>
                  <a:gd name="T52" fmla="*/ 128 w 2411"/>
                  <a:gd name="T53" fmla="*/ 133 h 1695"/>
                  <a:gd name="T54" fmla="*/ 2277 w 2411"/>
                  <a:gd name="T55" fmla="*/ 133 h 1695"/>
                  <a:gd name="T56" fmla="*/ 2277 w 2411"/>
                  <a:gd name="T57" fmla="*/ 1322 h 1695"/>
                  <a:gd name="T58" fmla="*/ 2277 w 2411"/>
                  <a:gd name="T59" fmla="*/ 1322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1" h="1695">
                    <a:moveTo>
                      <a:pt x="2357" y="0"/>
                    </a:moveTo>
                    <a:cubicBezTo>
                      <a:pt x="47" y="0"/>
                      <a:pt x="47" y="0"/>
                      <a:pt x="47" y="0"/>
                    </a:cubicBezTo>
                    <a:cubicBezTo>
                      <a:pt x="23" y="0"/>
                      <a:pt x="0" y="19"/>
                      <a:pt x="0" y="47"/>
                    </a:cubicBezTo>
                    <a:cubicBezTo>
                      <a:pt x="0" y="1406"/>
                      <a:pt x="0" y="1406"/>
                      <a:pt x="0" y="1406"/>
                    </a:cubicBezTo>
                    <a:cubicBezTo>
                      <a:pt x="0" y="1435"/>
                      <a:pt x="23" y="1453"/>
                      <a:pt x="47" y="1453"/>
                    </a:cubicBezTo>
                    <a:cubicBezTo>
                      <a:pt x="335" y="1453"/>
                      <a:pt x="335" y="1453"/>
                      <a:pt x="335" y="1453"/>
                    </a:cubicBezTo>
                    <a:cubicBezTo>
                      <a:pt x="335" y="1453"/>
                      <a:pt x="335" y="1453"/>
                      <a:pt x="335" y="1453"/>
                    </a:cubicBezTo>
                    <a:cubicBezTo>
                      <a:pt x="1101" y="1453"/>
                      <a:pt x="1101" y="1453"/>
                      <a:pt x="1101" y="1453"/>
                    </a:cubicBezTo>
                    <a:cubicBezTo>
                      <a:pt x="1101" y="1558"/>
                      <a:pt x="1101" y="1558"/>
                      <a:pt x="1101" y="1558"/>
                    </a:cubicBezTo>
                    <a:cubicBezTo>
                      <a:pt x="653" y="1558"/>
                      <a:pt x="653" y="1558"/>
                      <a:pt x="653" y="1558"/>
                    </a:cubicBezTo>
                    <a:cubicBezTo>
                      <a:pt x="628" y="1558"/>
                      <a:pt x="605" y="1591"/>
                      <a:pt x="605" y="1591"/>
                    </a:cubicBezTo>
                    <a:cubicBezTo>
                      <a:pt x="562" y="1638"/>
                      <a:pt x="562" y="1638"/>
                      <a:pt x="562" y="1638"/>
                    </a:cubicBezTo>
                    <a:cubicBezTo>
                      <a:pt x="562" y="1648"/>
                      <a:pt x="562" y="1648"/>
                      <a:pt x="562" y="1648"/>
                    </a:cubicBezTo>
                    <a:cubicBezTo>
                      <a:pt x="562" y="1676"/>
                      <a:pt x="581" y="1695"/>
                      <a:pt x="609" y="1695"/>
                    </a:cubicBezTo>
                    <a:cubicBezTo>
                      <a:pt x="1762" y="1695"/>
                      <a:pt x="1762" y="1695"/>
                      <a:pt x="1762" y="1695"/>
                    </a:cubicBezTo>
                    <a:cubicBezTo>
                      <a:pt x="1790" y="1695"/>
                      <a:pt x="1815" y="1676"/>
                      <a:pt x="1815" y="1648"/>
                    </a:cubicBezTo>
                    <a:cubicBezTo>
                      <a:pt x="1815" y="1638"/>
                      <a:pt x="1815" y="1638"/>
                      <a:pt x="1815" y="1638"/>
                    </a:cubicBezTo>
                    <a:cubicBezTo>
                      <a:pt x="1771" y="1591"/>
                      <a:pt x="1748" y="1558"/>
                      <a:pt x="1724" y="1558"/>
                    </a:cubicBezTo>
                    <a:cubicBezTo>
                      <a:pt x="1272" y="1558"/>
                      <a:pt x="1272" y="1558"/>
                      <a:pt x="1272" y="1558"/>
                    </a:cubicBezTo>
                    <a:cubicBezTo>
                      <a:pt x="1272" y="1453"/>
                      <a:pt x="1272" y="1453"/>
                      <a:pt x="1272" y="1453"/>
                    </a:cubicBezTo>
                    <a:cubicBezTo>
                      <a:pt x="2357" y="1453"/>
                      <a:pt x="2357" y="1453"/>
                      <a:pt x="2357" y="1453"/>
                    </a:cubicBezTo>
                    <a:cubicBezTo>
                      <a:pt x="2386" y="1453"/>
                      <a:pt x="2411" y="1435"/>
                      <a:pt x="2411" y="1406"/>
                    </a:cubicBezTo>
                    <a:cubicBezTo>
                      <a:pt x="2411" y="47"/>
                      <a:pt x="2411" y="47"/>
                      <a:pt x="2411" y="47"/>
                    </a:cubicBezTo>
                    <a:cubicBezTo>
                      <a:pt x="2411" y="19"/>
                      <a:pt x="2386" y="0"/>
                      <a:pt x="2357" y="0"/>
                    </a:cubicBezTo>
                    <a:close/>
                    <a:moveTo>
                      <a:pt x="2277" y="1322"/>
                    </a:moveTo>
                    <a:cubicBezTo>
                      <a:pt x="128" y="1322"/>
                      <a:pt x="128" y="1322"/>
                      <a:pt x="128" y="1322"/>
                    </a:cubicBezTo>
                    <a:cubicBezTo>
                      <a:pt x="128" y="133"/>
                      <a:pt x="128" y="133"/>
                      <a:pt x="128" y="133"/>
                    </a:cubicBezTo>
                    <a:cubicBezTo>
                      <a:pt x="2277" y="133"/>
                      <a:pt x="2277" y="133"/>
                      <a:pt x="2277" y="133"/>
                    </a:cubicBezTo>
                    <a:cubicBezTo>
                      <a:pt x="2277" y="1322"/>
                      <a:pt x="2277" y="1322"/>
                      <a:pt x="2277" y="1322"/>
                    </a:cubicBezTo>
                    <a:cubicBezTo>
                      <a:pt x="2277" y="1322"/>
                      <a:pt x="2277" y="1322"/>
                      <a:pt x="2277" y="1322"/>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Rectangle 225"/>
              <p:cNvSpPr/>
              <p:nvPr/>
            </p:nvSpPr>
            <p:spPr bwMode="auto">
              <a:xfrm>
                <a:off x="5389063" y="3195487"/>
                <a:ext cx="2211887" cy="1270535"/>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0" name="Group 9"/>
            <p:cNvGrpSpPr/>
            <p:nvPr/>
          </p:nvGrpSpPr>
          <p:grpSpPr>
            <a:xfrm>
              <a:off x="7740650" y="3804195"/>
              <a:ext cx="1476375" cy="1967955"/>
              <a:chOff x="7740650" y="3131095"/>
              <a:chExt cx="1476375" cy="1967955"/>
            </a:xfrm>
          </p:grpSpPr>
          <p:grpSp>
            <p:nvGrpSpPr>
              <p:cNvPr id="177" name="Group 176"/>
              <p:cNvGrpSpPr/>
              <p:nvPr/>
            </p:nvGrpSpPr>
            <p:grpSpPr>
              <a:xfrm>
                <a:off x="7740650" y="3131095"/>
                <a:ext cx="1476375" cy="1967955"/>
                <a:chOff x="7740650" y="3131095"/>
                <a:chExt cx="1476375" cy="1967955"/>
              </a:xfrm>
            </p:grpSpPr>
            <p:sp>
              <p:nvSpPr>
                <p:cNvPr id="223" name="Rectangle 222"/>
                <p:cNvSpPr/>
                <p:nvPr/>
              </p:nvSpPr>
              <p:spPr bwMode="auto">
                <a:xfrm>
                  <a:off x="7740650" y="3131095"/>
                  <a:ext cx="1476375" cy="184467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4" name="Rectangle 223"/>
                <p:cNvSpPr/>
                <p:nvPr/>
              </p:nvSpPr>
              <p:spPr bwMode="auto">
                <a:xfrm>
                  <a:off x="7740650" y="3254375"/>
                  <a:ext cx="1476375" cy="1844675"/>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78" name="Group 177"/>
              <p:cNvGrpSpPr/>
              <p:nvPr/>
            </p:nvGrpSpPr>
            <p:grpSpPr>
              <a:xfrm>
                <a:off x="7861286" y="3300413"/>
                <a:ext cx="182880" cy="90578"/>
                <a:chOff x="7861286" y="3300413"/>
                <a:chExt cx="182880" cy="90578"/>
              </a:xfrm>
            </p:grpSpPr>
            <p:sp>
              <p:nvSpPr>
                <p:cNvPr id="221" name="Rectangle 220"/>
                <p:cNvSpPr/>
                <p:nvPr/>
              </p:nvSpPr>
              <p:spPr bwMode="auto">
                <a:xfrm>
                  <a:off x="7861286" y="3300413"/>
                  <a:ext cx="13335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2" name="Rectangle 221"/>
                <p:cNvSpPr/>
                <p:nvPr/>
              </p:nvSpPr>
              <p:spPr bwMode="auto">
                <a:xfrm>
                  <a:off x="7861286" y="3363559"/>
                  <a:ext cx="18288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79" name="Group 178"/>
              <p:cNvGrpSpPr/>
              <p:nvPr/>
            </p:nvGrpSpPr>
            <p:grpSpPr>
              <a:xfrm>
                <a:off x="7923541" y="3475943"/>
                <a:ext cx="1158557" cy="228744"/>
                <a:chOff x="7923541" y="3488009"/>
                <a:chExt cx="1158557" cy="228744"/>
              </a:xfrm>
            </p:grpSpPr>
            <p:sp>
              <p:nvSpPr>
                <p:cNvPr id="212" name="Rectangle 211"/>
                <p:cNvSpPr/>
                <p:nvPr/>
              </p:nvSpPr>
              <p:spPr bwMode="auto">
                <a:xfrm>
                  <a:off x="7923541" y="3488009"/>
                  <a:ext cx="36576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3" name="Rectangle 212"/>
                <p:cNvSpPr/>
                <p:nvPr/>
              </p:nvSpPr>
              <p:spPr bwMode="auto">
                <a:xfrm>
                  <a:off x="8350578" y="3488009"/>
                  <a:ext cx="36576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4" name="Rectangle 213"/>
                <p:cNvSpPr/>
                <p:nvPr/>
              </p:nvSpPr>
              <p:spPr bwMode="auto">
                <a:xfrm>
                  <a:off x="7984818" y="3555304"/>
                  <a:ext cx="13716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5" name="Rectangle 214"/>
                <p:cNvSpPr/>
                <p:nvPr/>
              </p:nvSpPr>
              <p:spPr bwMode="auto">
                <a:xfrm>
                  <a:off x="8166592" y="3555304"/>
                  <a:ext cx="22860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6" name="Rectangle 215"/>
                <p:cNvSpPr/>
                <p:nvPr/>
              </p:nvSpPr>
              <p:spPr bwMode="auto">
                <a:xfrm>
                  <a:off x="8044166" y="3621022"/>
                  <a:ext cx="32004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7" name="Rectangle 216"/>
                <p:cNvSpPr/>
                <p:nvPr/>
              </p:nvSpPr>
              <p:spPr bwMode="auto">
                <a:xfrm>
                  <a:off x="8416440" y="3621022"/>
                  <a:ext cx="118872"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8" name="Rectangle 217"/>
                <p:cNvSpPr/>
                <p:nvPr/>
              </p:nvSpPr>
              <p:spPr bwMode="auto">
                <a:xfrm>
                  <a:off x="8106421" y="3689321"/>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9" name="Rectangle 218"/>
                <p:cNvSpPr/>
                <p:nvPr/>
              </p:nvSpPr>
              <p:spPr bwMode="auto">
                <a:xfrm>
                  <a:off x="8533458" y="3689321"/>
                  <a:ext cx="54864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0" name="Rectangle 219"/>
                <p:cNvSpPr/>
                <p:nvPr/>
              </p:nvSpPr>
              <p:spPr bwMode="auto">
                <a:xfrm>
                  <a:off x="8597825" y="3617048"/>
                  <a:ext cx="246888"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80" name="Group 179"/>
              <p:cNvGrpSpPr/>
              <p:nvPr/>
            </p:nvGrpSpPr>
            <p:grpSpPr>
              <a:xfrm>
                <a:off x="7861286" y="3789639"/>
                <a:ext cx="303354" cy="90756"/>
                <a:chOff x="7861286" y="3793332"/>
                <a:chExt cx="303354" cy="90756"/>
              </a:xfrm>
            </p:grpSpPr>
            <p:sp>
              <p:nvSpPr>
                <p:cNvPr id="210" name="Rectangle 209"/>
                <p:cNvSpPr/>
                <p:nvPr/>
              </p:nvSpPr>
              <p:spPr bwMode="auto">
                <a:xfrm>
                  <a:off x="7861286" y="3793332"/>
                  <a:ext cx="22860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1" name="Rectangle 210"/>
                <p:cNvSpPr/>
                <p:nvPr/>
              </p:nvSpPr>
              <p:spPr bwMode="auto">
                <a:xfrm>
                  <a:off x="7926896" y="3856656"/>
                  <a:ext cx="237744"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81" name="Group 180"/>
              <p:cNvGrpSpPr/>
              <p:nvPr/>
            </p:nvGrpSpPr>
            <p:grpSpPr>
              <a:xfrm>
                <a:off x="7861286" y="3965347"/>
                <a:ext cx="977279" cy="294462"/>
                <a:chOff x="7861286" y="3976867"/>
                <a:chExt cx="977279" cy="294462"/>
              </a:xfrm>
            </p:grpSpPr>
            <p:sp>
              <p:nvSpPr>
                <p:cNvPr id="201" name="Rectangle 200"/>
                <p:cNvSpPr/>
                <p:nvPr/>
              </p:nvSpPr>
              <p:spPr bwMode="auto">
                <a:xfrm>
                  <a:off x="7861286" y="3976867"/>
                  <a:ext cx="182880" cy="2743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2" name="Rectangle 201"/>
                <p:cNvSpPr/>
                <p:nvPr/>
              </p:nvSpPr>
              <p:spPr bwMode="auto">
                <a:xfrm>
                  <a:off x="8120862" y="3976867"/>
                  <a:ext cx="41148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3" name="Rectangle 202"/>
                <p:cNvSpPr/>
                <p:nvPr/>
              </p:nvSpPr>
              <p:spPr bwMode="auto">
                <a:xfrm>
                  <a:off x="7925728" y="4044664"/>
                  <a:ext cx="45720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4" name="Rectangle 203"/>
                <p:cNvSpPr/>
                <p:nvPr/>
              </p:nvSpPr>
              <p:spPr bwMode="auto">
                <a:xfrm>
                  <a:off x="7983513" y="4109880"/>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5" name="Rectangle 204"/>
                <p:cNvSpPr/>
                <p:nvPr/>
              </p:nvSpPr>
              <p:spPr bwMode="auto">
                <a:xfrm>
                  <a:off x="8236731" y="4109880"/>
                  <a:ext cx="22860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6" name="Rectangle 205"/>
                <p:cNvSpPr/>
                <p:nvPr/>
              </p:nvSpPr>
              <p:spPr bwMode="auto">
                <a:xfrm>
                  <a:off x="8045768" y="4178179"/>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7" name="Rectangle 206"/>
                <p:cNvSpPr/>
                <p:nvPr/>
              </p:nvSpPr>
              <p:spPr bwMode="auto">
                <a:xfrm>
                  <a:off x="8472805" y="4178179"/>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8" name="Rectangle 207"/>
                <p:cNvSpPr/>
                <p:nvPr/>
              </p:nvSpPr>
              <p:spPr bwMode="auto">
                <a:xfrm>
                  <a:off x="8537172" y="4105906"/>
                  <a:ext cx="246888"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9" name="Rectangle 208"/>
                <p:cNvSpPr/>
                <p:nvPr/>
              </p:nvSpPr>
              <p:spPr bwMode="auto">
                <a:xfrm>
                  <a:off x="8105939" y="4243897"/>
                  <a:ext cx="4114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82" name="Group 181"/>
              <p:cNvGrpSpPr/>
              <p:nvPr/>
            </p:nvGrpSpPr>
            <p:grpSpPr>
              <a:xfrm>
                <a:off x="7861286" y="4344761"/>
                <a:ext cx="1102374" cy="228744"/>
                <a:chOff x="7861286" y="4351628"/>
                <a:chExt cx="1102374" cy="228744"/>
              </a:xfrm>
            </p:grpSpPr>
            <p:sp>
              <p:nvSpPr>
                <p:cNvPr id="195" name="Rectangle 194"/>
                <p:cNvSpPr/>
                <p:nvPr/>
              </p:nvSpPr>
              <p:spPr bwMode="auto">
                <a:xfrm>
                  <a:off x="7861286" y="4351628"/>
                  <a:ext cx="13716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6" name="Rectangle 195"/>
                <p:cNvSpPr/>
                <p:nvPr/>
              </p:nvSpPr>
              <p:spPr bwMode="auto">
                <a:xfrm>
                  <a:off x="7924165" y="4418923"/>
                  <a:ext cx="228600" cy="2743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7" name="Rectangle 196"/>
                <p:cNvSpPr/>
                <p:nvPr/>
              </p:nvSpPr>
              <p:spPr bwMode="auto">
                <a:xfrm>
                  <a:off x="8232140" y="4418923"/>
                  <a:ext cx="73152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8" name="Rectangle 197"/>
                <p:cNvSpPr/>
                <p:nvPr/>
              </p:nvSpPr>
              <p:spPr bwMode="auto">
                <a:xfrm>
                  <a:off x="7983513" y="4484641"/>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9" name="Rectangle 198"/>
                <p:cNvSpPr/>
                <p:nvPr/>
              </p:nvSpPr>
              <p:spPr bwMode="auto">
                <a:xfrm>
                  <a:off x="8045768" y="4552940"/>
                  <a:ext cx="50292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0" name="Rectangle 199"/>
                <p:cNvSpPr/>
                <p:nvPr/>
              </p:nvSpPr>
              <p:spPr bwMode="auto">
                <a:xfrm>
                  <a:off x="8422871" y="4480667"/>
                  <a:ext cx="310896"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83" name="Group 182"/>
              <p:cNvGrpSpPr/>
              <p:nvPr/>
            </p:nvGrpSpPr>
            <p:grpSpPr>
              <a:xfrm>
                <a:off x="7983513" y="4658457"/>
                <a:ext cx="1116116" cy="161449"/>
                <a:chOff x="7983513" y="4654652"/>
                <a:chExt cx="1116116" cy="161449"/>
              </a:xfrm>
            </p:grpSpPr>
            <p:sp>
              <p:nvSpPr>
                <p:cNvPr id="188" name="Rectangle 187"/>
                <p:cNvSpPr/>
                <p:nvPr/>
              </p:nvSpPr>
              <p:spPr bwMode="auto">
                <a:xfrm>
                  <a:off x="7983513" y="4654652"/>
                  <a:ext cx="5943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9" name="Rectangle 188"/>
                <p:cNvSpPr/>
                <p:nvPr/>
              </p:nvSpPr>
              <p:spPr bwMode="auto">
                <a:xfrm>
                  <a:off x="8043050" y="4720370"/>
                  <a:ext cx="32004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0" name="Rectangle 189"/>
                <p:cNvSpPr/>
                <p:nvPr/>
              </p:nvSpPr>
              <p:spPr bwMode="auto">
                <a:xfrm>
                  <a:off x="8415324" y="4720370"/>
                  <a:ext cx="118872"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1" name="Rectangle 190"/>
                <p:cNvSpPr/>
                <p:nvPr/>
              </p:nvSpPr>
              <p:spPr bwMode="auto">
                <a:xfrm>
                  <a:off x="8105305" y="4788669"/>
                  <a:ext cx="32004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2" name="Rectangle 191"/>
                <p:cNvSpPr/>
                <p:nvPr/>
              </p:nvSpPr>
              <p:spPr bwMode="auto">
                <a:xfrm>
                  <a:off x="8487103" y="4788669"/>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3" name="Rectangle 192"/>
                <p:cNvSpPr/>
                <p:nvPr/>
              </p:nvSpPr>
              <p:spPr bwMode="auto">
                <a:xfrm>
                  <a:off x="8596709" y="4716396"/>
                  <a:ext cx="50292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4" name="Rectangle 193"/>
                <p:cNvSpPr/>
                <p:nvPr/>
              </p:nvSpPr>
              <p:spPr bwMode="auto">
                <a:xfrm>
                  <a:off x="8727738" y="4788669"/>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84" name="Group 183"/>
              <p:cNvGrpSpPr/>
              <p:nvPr/>
            </p:nvGrpSpPr>
            <p:grpSpPr>
              <a:xfrm>
                <a:off x="7861286" y="4904857"/>
                <a:ext cx="613124" cy="95731"/>
                <a:chOff x="7861286" y="4904857"/>
                <a:chExt cx="613124" cy="95731"/>
              </a:xfrm>
            </p:grpSpPr>
            <p:sp>
              <p:nvSpPr>
                <p:cNvPr id="185" name="Rectangle 184"/>
                <p:cNvSpPr/>
                <p:nvPr/>
              </p:nvSpPr>
              <p:spPr bwMode="auto">
                <a:xfrm>
                  <a:off x="7861286" y="4904857"/>
                  <a:ext cx="36576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6" name="Rectangle 185"/>
                <p:cNvSpPr/>
                <p:nvPr/>
              </p:nvSpPr>
              <p:spPr bwMode="auto">
                <a:xfrm>
                  <a:off x="7923541" y="4973156"/>
                  <a:ext cx="246888"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7" name="Rectangle 186"/>
                <p:cNvSpPr/>
                <p:nvPr/>
              </p:nvSpPr>
              <p:spPr bwMode="auto">
                <a:xfrm>
                  <a:off x="8245810" y="4973156"/>
                  <a:ext cx="22860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11" name="Group 10"/>
            <p:cNvGrpSpPr/>
            <p:nvPr/>
          </p:nvGrpSpPr>
          <p:grpSpPr>
            <a:xfrm>
              <a:off x="9345911" y="3797978"/>
              <a:ext cx="1476375" cy="1967955"/>
              <a:chOff x="9345911" y="3124878"/>
              <a:chExt cx="1476375" cy="1967955"/>
            </a:xfrm>
          </p:grpSpPr>
          <p:grpSp>
            <p:nvGrpSpPr>
              <p:cNvPr id="131" name="Group 130"/>
              <p:cNvGrpSpPr/>
              <p:nvPr/>
            </p:nvGrpSpPr>
            <p:grpSpPr>
              <a:xfrm>
                <a:off x="9345911" y="3124878"/>
                <a:ext cx="1476375" cy="1967955"/>
                <a:chOff x="7740650" y="3131095"/>
                <a:chExt cx="1476375" cy="1967955"/>
              </a:xfrm>
            </p:grpSpPr>
            <p:sp>
              <p:nvSpPr>
                <p:cNvPr id="175" name="Rectangle 174"/>
                <p:cNvSpPr/>
                <p:nvPr/>
              </p:nvSpPr>
              <p:spPr bwMode="auto">
                <a:xfrm>
                  <a:off x="7740650" y="3131095"/>
                  <a:ext cx="1476375" cy="1844675"/>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6" name="Rectangle 175"/>
                <p:cNvSpPr/>
                <p:nvPr/>
              </p:nvSpPr>
              <p:spPr bwMode="auto">
                <a:xfrm>
                  <a:off x="7740650" y="3254375"/>
                  <a:ext cx="1476375" cy="1844675"/>
                </a:xfrm>
                <a:prstGeom prst="rect">
                  <a:avLst/>
                </a:prstGeom>
                <a:solidFill>
                  <a:schemeClr val="tx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32" name="Rectangle 131"/>
              <p:cNvSpPr/>
              <p:nvPr/>
            </p:nvSpPr>
            <p:spPr bwMode="auto">
              <a:xfrm>
                <a:off x="9437493" y="4053432"/>
                <a:ext cx="363731" cy="304256"/>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3" name="Rectangle 132"/>
              <p:cNvSpPr/>
              <p:nvPr/>
            </p:nvSpPr>
            <p:spPr bwMode="auto">
              <a:xfrm>
                <a:off x="9898578" y="4053432"/>
                <a:ext cx="363731" cy="3042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4" name="Rectangle 133"/>
              <p:cNvSpPr/>
              <p:nvPr/>
            </p:nvSpPr>
            <p:spPr bwMode="auto">
              <a:xfrm>
                <a:off x="10362747" y="4053432"/>
                <a:ext cx="363731" cy="304256"/>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35" name="Group 134"/>
              <p:cNvGrpSpPr/>
              <p:nvPr/>
            </p:nvGrpSpPr>
            <p:grpSpPr>
              <a:xfrm>
                <a:off x="9437493" y="3559175"/>
                <a:ext cx="1288985" cy="117474"/>
                <a:chOff x="9437493" y="3559175"/>
                <a:chExt cx="1288985" cy="117474"/>
              </a:xfrm>
            </p:grpSpPr>
            <p:sp>
              <p:nvSpPr>
                <p:cNvPr id="168" name="Rectangle 167"/>
                <p:cNvSpPr/>
                <p:nvPr/>
              </p:nvSpPr>
              <p:spPr bwMode="auto">
                <a:xfrm>
                  <a:off x="9437493" y="3562035"/>
                  <a:ext cx="1288985" cy="114614"/>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9" name="Rectangle 168"/>
                <p:cNvSpPr/>
                <p:nvPr/>
              </p:nvSpPr>
              <p:spPr bwMode="auto">
                <a:xfrm>
                  <a:off x="9693073" y="3559175"/>
                  <a:ext cx="260552" cy="117474"/>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0" name="Rectangle 169"/>
                <p:cNvSpPr/>
                <p:nvPr/>
              </p:nvSpPr>
              <p:spPr bwMode="auto">
                <a:xfrm>
                  <a:off x="9496177"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1" name="Rectangle 170"/>
                <p:cNvSpPr/>
                <p:nvPr/>
              </p:nvSpPr>
              <p:spPr bwMode="auto">
                <a:xfrm>
                  <a:off x="9754570"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2" name="Rectangle 171"/>
                <p:cNvSpPr/>
                <p:nvPr/>
              </p:nvSpPr>
              <p:spPr bwMode="auto">
                <a:xfrm>
                  <a:off x="10012963"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3" name="Rectangle 172"/>
                <p:cNvSpPr/>
                <p:nvPr/>
              </p:nvSpPr>
              <p:spPr bwMode="auto">
                <a:xfrm>
                  <a:off x="10271356"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4" name="Rectangle 173"/>
                <p:cNvSpPr/>
                <p:nvPr/>
              </p:nvSpPr>
              <p:spPr bwMode="auto">
                <a:xfrm>
                  <a:off x="10529747"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36" name="Group 135"/>
              <p:cNvGrpSpPr/>
              <p:nvPr/>
            </p:nvGrpSpPr>
            <p:grpSpPr>
              <a:xfrm>
                <a:off x="9465450" y="3797545"/>
                <a:ext cx="1188720" cy="146051"/>
                <a:chOff x="9465450" y="3797545"/>
                <a:chExt cx="1188720" cy="146051"/>
              </a:xfrm>
            </p:grpSpPr>
            <p:sp>
              <p:nvSpPr>
                <p:cNvPr id="162" name="Rectangle 161"/>
                <p:cNvSpPr/>
                <p:nvPr/>
              </p:nvSpPr>
              <p:spPr bwMode="auto">
                <a:xfrm>
                  <a:off x="9527973" y="3797545"/>
                  <a:ext cx="603504"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3" name="Rectangle 162"/>
                <p:cNvSpPr/>
                <p:nvPr/>
              </p:nvSpPr>
              <p:spPr bwMode="auto">
                <a:xfrm>
                  <a:off x="10205226" y="3797545"/>
                  <a:ext cx="393192"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4" name="Rectangle 163"/>
                <p:cNvSpPr/>
                <p:nvPr/>
              </p:nvSpPr>
              <p:spPr bwMode="auto">
                <a:xfrm>
                  <a:off x="9465450" y="3856854"/>
                  <a:ext cx="118872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5" name="Rectangle 164"/>
                <p:cNvSpPr/>
                <p:nvPr/>
              </p:nvSpPr>
              <p:spPr bwMode="auto">
                <a:xfrm>
                  <a:off x="9531407" y="3916164"/>
                  <a:ext cx="292608"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6" name="Rectangle 165"/>
                <p:cNvSpPr/>
                <p:nvPr/>
              </p:nvSpPr>
              <p:spPr bwMode="auto">
                <a:xfrm>
                  <a:off x="9898578" y="3916164"/>
                  <a:ext cx="118872"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7" name="Rectangle 166"/>
                <p:cNvSpPr/>
                <p:nvPr/>
              </p:nvSpPr>
              <p:spPr bwMode="auto">
                <a:xfrm>
                  <a:off x="10086354" y="3916164"/>
                  <a:ext cx="512064"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37" name="Group 136"/>
              <p:cNvGrpSpPr/>
              <p:nvPr/>
            </p:nvGrpSpPr>
            <p:grpSpPr>
              <a:xfrm>
                <a:off x="9465719" y="3362734"/>
                <a:ext cx="731520" cy="88380"/>
                <a:chOff x="9465719" y="3362734"/>
                <a:chExt cx="731520" cy="88380"/>
              </a:xfrm>
            </p:grpSpPr>
            <p:sp>
              <p:nvSpPr>
                <p:cNvPr id="160" name="Rectangle 159"/>
                <p:cNvSpPr/>
                <p:nvPr/>
              </p:nvSpPr>
              <p:spPr bwMode="auto">
                <a:xfrm>
                  <a:off x="9465719" y="3362734"/>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1" name="Rectangle 160"/>
                <p:cNvSpPr/>
                <p:nvPr/>
              </p:nvSpPr>
              <p:spPr bwMode="auto">
                <a:xfrm>
                  <a:off x="9465719" y="3423682"/>
                  <a:ext cx="73152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38" name="Group 137"/>
              <p:cNvGrpSpPr/>
              <p:nvPr/>
            </p:nvGrpSpPr>
            <p:grpSpPr>
              <a:xfrm>
                <a:off x="9434530" y="4405572"/>
                <a:ext cx="356616" cy="212071"/>
                <a:chOff x="9434530" y="4405572"/>
                <a:chExt cx="356616" cy="212071"/>
              </a:xfrm>
            </p:grpSpPr>
            <p:sp>
              <p:nvSpPr>
                <p:cNvPr id="155" name="Rectangle 154"/>
                <p:cNvSpPr/>
                <p:nvPr/>
              </p:nvSpPr>
              <p:spPr bwMode="auto">
                <a:xfrm>
                  <a:off x="9434530" y="4405572"/>
                  <a:ext cx="292608"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Rectangle 155"/>
                <p:cNvSpPr/>
                <p:nvPr/>
              </p:nvSpPr>
              <p:spPr bwMode="auto">
                <a:xfrm>
                  <a:off x="9434530" y="4467118"/>
                  <a:ext cx="22860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7" name="Rectangle 156"/>
                <p:cNvSpPr/>
                <p:nvPr/>
              </p:nvSpPr>
              <p:spPr bwMode="auto">
                <a:xfrm>
                  <a:off x="9434530" y="4528664"/>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8" name="Rectangle 157"/>
                <p:cNvSpPr/>
                <p:nvPr/>
              </p:nvSpPr>
              <p:spPr bwMode="auto">
                <a:xfrm>
                  <a:off x="9663130" y="4528664"/>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9" name="Rectangle 158"/>
                <p:cNvSpPr/>
                <p:nvPr/>
              </p:nvSpPr>
              <p:spPr bwMode="auto">
                <a:xfrm>
                  <a:off x="9434530" y="4590211"/>
                  <a:ext cx="292608"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39" name="Rectangle 138"/>
              <p:cNvSpPr/>
              <p:nvPr/>
            </p:nvSpPr>
            <p:spPr bwMode="auto">
              <a:xfrm>
                <a:off x="10134026" y="4466701"/>
                <a:ext cx="118872"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40" name="Group 139"/>
              <p:cNvGrpSpPr/>
              <p:nvPr/>
            </p:nvGrpSpPr>
            <p:grpSpPr>
              <a:xfrm>
                <a:off x="9898578" y="4405572"/>
                <a:ext cx="365760" cy="212071"/>
                <a:chOff x="9898578" y="4405572"/>
                <a:chExt cx="365760" cy="212071"/>
              </a:xfrm>
            </p:grpSpPr>
            <p:grpSp>
              <p:nvGrpSpPr>
                <p:cNvPr id="149" name="Group 148"/>
                <p:cNvGrpSpPr/>
                <p:nvPr/>
              </p:nvGrpSpPr>
              <p:grpSpPr>
                <a:xfrm>
                  <a:off x="9898578" y="4405572"/>
                  <a:ext cx="365760" cy="212071"/>
                  <a:chOff x="9434530" y="4405572"/>
                  <a:chExt cx="365760" cy="212071"/>
                </a:xfrm>
              </p:grpSpPr>
              <p:sp>
                <p:nvSpPr>
                  <p:cNvPr id="151" name="Rectangle 150"/>
                  <p:cNvSpPr/>
                  <p:nvPr/>
                </p:nvSpPr>
                <p:spPr bwMode="auto">
                  <a:xfrm>
                    <a:off x="9434530" y="4405572"/>
                    <a:ext cx="32004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2" name="Rectangle 151"/>
                  <p:cNvSpPr/>
                  <p:nvPr/>
                </p:nvSpPr>
                <p:spPr bwMode="auto">
                  <a:xfrm>
                    <a:off x="9434530" y="4467118"/>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3" name="Rectangle 152"/>
                  <p:cNvSpPr/>
                  <p:nvPr/>
                </p:nvSpPr>
                <p:spPr bwMode="auto">
                  <a:xfrm>
                    <a:off x="9434530" y="4528664"/>
                    <a:ext cx="36576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4" name="Rectangle 153"/>
                  <p:cNvSpPr/>
                  <p:nvPr/>
                </p:nvSpPr>
                <p:spPr bwMode="auto">
                  <a:xfrm>
                    <a:off x="9434530" y="4590211"/>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50" name="Rectangle 149"/>
                <p:cNvSpPr/>
                <p:nvPr/>
              </p:nvSpPr>
              <p:spPr bwMode="auto">
                <a:xfrm>
                  <a:off x="10067469" y="4589888"/>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41" name="Group 140"/>
              <p:cNvGrpSpPr/>
              <p:nvPr/>
            </p:nvGrpSpPr>
            <p:grpSpPr>
              <a:xfrm>
                <a:off x="10358034" y="4405249"/>
                <a:ext cx="365760" cy="212071"/>
                <a:chOff x="10358034" y="4405249"/>
                <a:chExt cx="365760" cy="212071"/>
              </a:xfrm>
            </p:grpSpPr>
            <p:sp>
              <p:nvSpPr>
                <p:cNvPr id="143" name="Rectangle 142"/>
                <p:cNvSpPr/>
                <p:nvPr/>
              </p:nvSpPr>
              <p:spPr bwMode="auto">
                <a:xfrm>
                  <a:off x="10358034" y="4405249"/>
                  <a:ext cx="36576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4" name="Rectangle 143"/>
                <p:cNvSpPr/>
                <p:nvPr/>
              </p:nvSpPr>
              <p:spPr bwMode="auto">
                <a:xfrm>
                  <a:off x="10358034" y="4466795"/>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5" name="Rectangle 144"/>
                <p:cNvSpPr/>
                <p:nvPr/>
              </p:nvSpPr>
              <p:spPr bwMode="auto">
                <a:xfrm>
                  <a:off x="10358034" y="4528341"/>
                  <a:ext cx="27432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6" name="Rectangle 145"/>
                <p:cNvSpPr/>
                <p:nvPr/>
              </p:nvSpPr>
              <p:spPr bwMode="auto">
                <a:xfrm>
                  <a:off x="10358034" y="4589888"/>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7" name="Rectangle 146"/>
                <p:cNvSpPr/>
                <p:nvPr/>
              </p:nvSpPr>
              <p:spPr bwMode="auto">
                <a:xfrm>
                  <a:off x="10589183" y="4589565"/>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8" name="Rectangle 147"/>
                <p:cNvSpPr/>
                <p:nvPr/>
              </p:nvSpPr>
              <p:spPr bwMode="auto">
                <a:xfrm>
                  <a:off x="10534319" y="4466701"/>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42" name="Rectangle 141"/>
              <p:cNvSpPr/>
              <p:nvPr/>
            </p:nvSpPr>
            <p:spPr bwMode="auto">
              <a:xfrm>
                <a:off x="9434530" y="4725489"/>
                <a:ext cx="1289264" cy="247194"/>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2" name="Group 11"/>
            <p:cNvGrpSpPr/>
            <p:nvPr/>
          </p:nvGrpSpPr>
          <p:grpSpPr>
            <a:xfrm>
              <a:off x="10915566" y="4874213"/>
              <a:ext cx="536092" cy="799475"/>
              <a:chOff x="5951537" y="5232400"/>
              <a:chExt cx="365126" cy="544513"/>
            </a:xfrm>
          </p:grpSpPr>
          <p:sp>
            <p:nvSpPr>
              <p:cNvPr id="127" name="AutoShape 7"/>
              <p:cNvSpPr>
                <a:spLocks noChangeAspect="1" noChangeArrowheads="1" noTextEdit="1"/>
              </p:cNvSpPr>
              <p:nvPr/>
            </p:nvSpPr>
            <p:spPr bwMode="auto">
              <a:xfrm>
                <a:off x="5959475" y="5235575"/>
                <a:ext cx="354013"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9"/>
              <p:cNvSpPr>
                <a:spLocks/>
              </p:cNvSpPr>
              <p:nvPr/>
            </p:nvSpPr>
            <p:spPr bwMode="auto">
              <a:xfrm>
                <a:off x="5951537" y="5232400"/>
                <a:ext cx="365126" cy="544513"/>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10"/>
              <p:cNvSpPr>
                <a:spLocks/>
              </p:cNvSpPr>
              <p:nvPr/>
            </p:nvSpPr>
            <p:spPr bwMode="auto">
              <a:xfrm>
                <a:off x="6115050" y="5303838"/>
                <a:ext cx="38100" cy="134938"/>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Rectangle 11"/>
              <p:cNvSpPr>
                <a:spLocks noChangeArrowheads="1"/>
              </p:cNvSpPr>
              <p:nvPr/>
            </p:nvSpPr>
            <p:spPr bwMode="auto">
              <a:xfrm>
                <a:off x="6129338" y="5232400"/>
                <a:ext cx="11113" cy="292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12"/>
            <p:cNvGrpSpPr/>
            <p:nvPr/>
          </p:nvGrpSpPr>
          <p:grpSpPr>
            <a:xfrm>
              <a:off x="10929938" y="2701925"/>
              <a:ext cx="1168400" cy="1011238"/>
              <a:chOff x="10929938" y="2028825"/>
              <a:chExt cx="1168400" cy="1011238"/>
            </a:xfrm>
          </p:grpSpPr>
          <p:sp>
            <p:nvSpPr>
              <p:cNvPr id="115" name="Freeform 15"/>
              <p:cNvSpPr>
                <a:spLocks noEditPoints="1"/>
              </p:cNvSpPr>
              <p:nvPr/>
            </p:nvSpPr>
            <p:spPr bwMode="auto">
              <a:xfrm>
                <a:off x="10929938" y="2028825"/>
                <a:ext cx="1168400" cy="1011238"/>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6"/>
              <p:cNvSpPr>
                <a:spLocks/>
              </p:cNvSpPr>
              <p:nvPr/>
            </p:nvSpPr>
            <p:spPr bwMode="auto">
              <a:xfrm>
                <a:off x="11077576" y="2424113"/>
                <a:ext cx="120650" cy="150813"/>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7"/>
              <p:cNvSpPr>
                <a:spLocks/>
              </p:cNvSpPr>
              <p:nvPr/>
            </p:nvSpPr>
            <p:spPr bwMode="auto">
              <a:xfrm>
                <a:off x="11256963" y="2427288"/>
                <a:ext cx="79375" cy="147638"/>
              </a:xfrm>
              <a:custGeom>
                <a:avLst/>
                <a:gdLst>
                  <a:gd name="T0" fmla="*/ 50 w 50"/>
                  <a:gd name="T1" fmla="*/ 93 h 93"/>
                  <a:gd name="T2" fmla="*/ 0 w 50"/>
                  <a:gd name="T3" fmla="*/ 93 h 93"/>
                  <a:gd name="T4" fmla="*/ 0 w 50"/>
                  <a:gd name="T5" fmla="*/ 0 h 93"/>
                  <a:gd name="T6" fmla="*/ 47 w 50"/>
                  <a:gd name="T7" fmla="*/ 0 h 93"/>
                  <a:gd name="T8" fmla="*/ 47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7" y="0"/>
                    </a:lnTo>
                    <a:lnTo>
                      <a:pt x="47"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8"/>
              <p:cNvSpPr>
                <a:spLocks/>
              </p:cNvSpPr>
              <p:nvPr/>
            </p:nvSpPr>
            <p:spPr bwMode="auto">
              <a:xfrm>
                <a:off x="11387138" y="2427288"/>
                <a:ext cx="79375" cy="147638"/>
              </a:xfrm>
              <a:custGeom>
                <a:avLst/>
                <a:gdLst>
                  <a:gd name="T0" fmla="*/ 50 w 50"/>
                  <a:gd name="T1" fmla="*/ 93 h 93"/>
                  <a:gd name="T2" fmla="*/ 0 w 50"/>
                  <a:gd name="T3" fmla="*/ 93 h 93"/>
                  <a:gd name="T4" fmla="*/ 0 w 50"/>
                  <a:gd name="T5" fmla="*/ 0 h 93"/>
                  <a:gd name="T6" fmla="*/ 48 w 50"/>
                  <a:gd name="T7" fmla="*/ 0 h 93"/>
                  <a:gd name="T8" fmla="*/ 48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8" y="0"/>
                    </a:lnTo>
                    <a:lnTo>
                      <a:pt x="48"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9"/>
              <p:cNvSpPr>
                <a:spLocks/>
              </p:cNvSpPr>
              <p:nvPr/>
            </p:nvSpPr>
            <p:spPr bwMode="auto">
              <a:xfrm>
                <a:off x="11517313" y="2427288"/>
                <a:ext cx="103188" cy="147638"/>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0"/>
              <p:cNvSpPr>
                <a:spLocks noEditPoints="1"/>
              </p:cNvSpPr>
              <p:nvPr/>
            </p:nvSpPr>
            <p:spPr bwMode="auto">
              <a:xfrm>
                <a:off x="10929938" y="2028825"/>
                <a:ext cx="1168400" cy="1011238"/>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21"/>
              <p:cNvSpPr>
                <a:spLocks/>
              </p:cNvSpPr>
              <p:nvPr/>
            </p:nvSpPr>
            <p:spPr bwMode="auto">
              <a:xfrm>
                <a:off x="11077576" y="2424113"/>
                <a:ext cx="120650" cy="150813"/>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2"/>
              <p:cNvSpPr>
                <a:spLocks/>
              </p:cNvSpPr>
              <p:nvPr/>
            </p:nvSpPr>
            <p:spPr bwMode="auto">
              <a:xfrm>
                <a:off x="11256963" y="2427288"/>
                <a:ext cx="79375" cy="147638"/>
              </a:xfrm>
              <a:custGeom>
                <a:avLst/>
                <a:gdLst>
                  <a:gd name="T0" fmla="*/ 50 w 50"/>
                  <a:gd name="T1" fmla="*/ 93 h 93"/>
                  <a:gd name="T2" fmla="*/ 0 w 50"/>
                  <a:gd name="T3" fmla="*/ 93 h 93"/>
                  <a:gd name="T4" fmla="*/ 0 w 50"/>
                  <a:gd name="T5" fmla="*/ 0 h 93"/>
                  <a:gd name="T6" fmla="*/ 47 w 50"/>
                  <a:gd name="T7" fmla="*/ 0 h 93"/>
                  <a:gd name="T8" fmla="*/ 47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7" y="0"/>
                    </a:lnTo>
                    <a:lnTo>
                      <a:pt x="47"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23"/>
              <p:cNvSpPr>
                <a:spLocks/>
              </p:cNvSpPr>
              <p:nvPr/>
            </p:nvSpPr>
            <p:spPr bwMode="auto">
              <a:xfrm>
                <a:off x="11387138" y="2427288"/>
                <a:ext cx="79375" cy="147638"/>
              </a:xfrm>
              <a:custGeom>
                <a:avLst/>
                <a:gdLst>
                  <a:gd name="T0" fmla="*/ 50 w 50"/>
                  <a:gd name="T1" fmla="*/ 93 h 93"/>
                  <a:gd name="T2" fmla="*/ 0 w 50"/>
                  <a:gd name="T3" fmla="*/ 93 h 93"/>
                  <a:gd name="T4" fmla="*/ 0 w 50"/>
                  <a:gd name="T5" fmla="*/ 0 h 93"/>
                  <a:gd name="T6" fmla="*/ 48 w 50"/>
                  <a:gd name="T7" fmla="*/ 0 h 93"/>
                  <a:gd name="T8" fmla="*/ 48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8" y="0"/>
                    </a:lnTo>
                    <a:lnTo>
                      <a:pt x="48"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4"/>
              <p:cNvSpPr>
                <a:spLocks/>
              </p:cNvSpPr>
              <p:nvPr/>
            </p:nvSpPr>
            <p:spPr bwMode="auto">
              <a:xfrm>
                <a:off x="11517313" y="2427288"/>
                <a:ext cx="103188" cy="147638"/>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Rectangle 25"/>
              <p:cNvSpPr>
                <a:spLocks noChangeArrowheads="1"/>
              </p:cNvSpPr>
              <p:nvPr/>
            </p:nvSpPr>
            <p:spPr bwMode="auto">
              <a:xfrm>
                <a:off x="11764963" y="2220913"/>
                <a:ext cx="76200" cy="96838"/>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Rectangle 26"/>
              <p:cNvSpPr>
                <a:spLocks noChangeArrowheads="1"/>
              </p:cNvSpPr>
              <p:nvPr/>
            </p:nvSpPr>
            <p:spPr bwMode="auto">
              <a:xfrm>
                <a:off x="11764963" y="2686050"/>
                <a:ext cx="76200" cy="95250"/>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13"/>
            <p:cNvGrpSpPr/>
            <p:nvPr/>
          </p:nvGrpSpPr>
          <p:grpSpPr>
            <a:xfrm>
              <a:off x="9311043" y="1715016"/>
              <a:ext cx="1509358" cy="1959682"/>
              <a:chOff x="9311043" y="1041916"/>
              <a:chExt cx="1509358" cy="1959682"/>
            </a:xfrm>
          </p:grpSpPr>
          <p:grpSp>
            <p:nvGrpSpPr>
              <p:cNvPr id="96" name="Group 95"/>
              <p:cNvGrpSpPr/>
              <p:nvPr/>
            </p:nvGrpSpPr>
            <p:grpSpPr>
              <a:xfrm>
                <a:off x="9311043" y="1041916"/>
                <a:ext cx="1509358" cy="1959682"/>
                <a:chOff x="2699562" y="3794641"/>
                <a:chExt cx="1412658" cy="1813061"/>
              </a:xfrm>
            </p:grpSpPr>
            <p:sp>
              <p:nvSpPr>
                <p:cNvPr id="100" name="Freeform 31"/>
                <p:cNvSpPr>
                  <a:spLocks/>
                </p:cNvSpPr>
                <p:nvPr/>
              </p:nvSpPr>
              <p:spPr bwMode="auto">
                <a:xfrm flipH="1">
                  <a:off x="2783003" y="3794641"/>
                  <a:ext cx="1329217" cy="1813061"/>
                </a:xfrm>
                <a:custGeom>
                  <a:avLst/>
                  <a:gdLst>
                    <a:gd name="T0" fmla="*/ 0 w 384"/>
                    <a:gd name="T1" fmla="*/ 28 h 474"/>
                    <a:gd name="T2" fmla="*/ 28 w 384"/>
                    <a:gd name="T3" fmla="*/ 0 h 474"/>
                    <a:gd name="T4" fmla="*/ 356 w 384"/>
                    <a:gd name="T5" fmla="*/ 0 h 474"/>
                    <a:gd name="T6" fmla="*/ 384 w 384"/>
                    <a:gd name="T7" fmla="*/ 28 h 474"/>
                    <a:gd name="T8" fmla="*/ 384 w 384"/>
                    <a:gd name="T9" fmla="*/ 445 h 474"/>
                    <a:gd name="T10" fmla="*/ 356 w 384"/>
                    <a:gd name="T11" fmla="*/ 474 h 474"/>
                    <a:gd name="T12" fmla="*/ 28 w 384"/>
                    <a:gd name="T13" fmla="*/ 474 h 474"/>
                    <a:gd name="T14" fmla="*/ 0 w 384"/>
                    <a:gd name="T15" fmla="*/ 445 h 474"/>
                    <a:gd name="T16" fmla="*/ 0 w 384"/>
                    <a:gd name="T17" fmla="*/ 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74">
                      <a:moveTo>
                        <a:pt x="0" y="28"/>
                      </a:moveTo>
                      <a:cubicBezTo>
                        <a:pt x="0" y="13"/>
                        <a:pt x="12" y="0"/>
                        <a:pt x="28" y="0"/>
                      </a:cubicBezTo>
                      <a:cubicBezTo>
                        <a:pt x="356" y="0"/>
                        <a:pt x="356" y="0"/>
                        <a:pt x="356" y="0"/>
                      </a:cubicBezTo>
                      <a:cubicBezTo>
                        <a:pt x="371" y="0"/>
                        <a:pt x="384" y="13"/>
                        <a:pt x="384" y="28"/>
                      </a:cubicBezTo>
                      <a:cubicBezTo>
                        <a:pt x="384" y="445"/>
                        <a:pt x="384" y="445"/>
                        <a:pt x="384" y="445"/>
                      </a:cubicBezTo>
                      <a:cubicBezTo>
                        <a:pt x="384" y="461"/>
                        <a:pt x="371" y="474"/>
                        <a:pt x="356" y="474"/>
                      </a:cubicBezTo>
                      <a:cubicBezTo>
                        <a:pt x="28" y="474"/>
                        <a:pt x="28" y="474"/>
                        <a:pt x="28" y="474"/>
                      </a:cubicBezTo>
                      <a:cubicBezTo>
                        <a:pt x="12" y="474"/>
                        <a:pt x="0" y="461"/>
                        <a:pt x="0" y="445"/>
                      </a:cubicBezTo>
                      <a:lnTo>
                        <a:pt x="0" y="28"/>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32"/>
                <p:cNvSpPr>
                  <a:spLocks/>
                </p:cNvSpPr>
                <p:nvPr/>
              </p:nvSpPr>
              <p:spPr bwMode="auto">
                <a:xfrm flipH="1">
                  <a:off x="2699562" y="5455182"/>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3"/>
                <p:cNvSpPr>
                  <a:spLocks/>
                </p:cNvSpPr>
                <p:nvPr/>
              </p:nvSpPr>
              <p:spPr bwMode="auto">
                <a:xfrm flipH="1">
                  <a:off x="2699562" y="5334884"/>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4"/>
                <p:cNvSpPr>
                  <a:spLocks/>
                </p:cNvSpPr>
                <p:nvPr/>
              </p:nvSpPr>
              <p:spPr bwMode="auto">
                <a:xfrm flipH="1">
                  <a:off x="2699562" y="5216734"/>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5"/>
                <p:cNvSpPr>
                  <a:spLocks/>
                </p:cNvSpPr>
                <p:nvPr/>
              </p:nvSpPr>
              <p:spPr bwMode="auto">
                <a:xfrm flipH="1">
                  <a:off x="2699562" y="5098585"/>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6"/>
                <p:cNvSpPr>
                  <a:spLocks/>
                </p:cNvSpPr>
                <p:nvPr/>
              </p:nvSpPr>
              <p:spPr bwMode="auto">
                <a:xfrm flipH="1">
                  <a:off x="2699562" y="4976138"/>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7"/>
                <p:cNvSpPr>
                  <a:spLocks/>
                </p:cNvSpPr>
                <p:nvPr/>
              </p:nvSpPr>
              <p:spPr bwMode="auto">
                <a:xfrm flipH="1">
                  <a:off x="2699562" y="4857989"/>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38"/>
                <p:cNvSpPr>
                  <a:spLocks/>
                </p:cNvSpPr>
                <p:nvPr/>
              </p:nvSpPr>
              <p:spPr bwMode="auto">
                <a:xfrm flipH="1">
                  <a:off x="2699562" y="4739839"/>
                  <a:ext cx="166880" cy="40816"/>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39"/>
                <p:cNvSpPr>
                  <a:spLocks/>
                </p:cNvSpPr>
                <p:nvPr/>
              </p:nvSpPr>
              <p:spPr bwMode="auto">
                <a:xfrm flipH="1">
                  <a:off x="2699562" y="4621690"/>
                  <a:ext cx="166880" cy="40816"/>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0"/>
                <p:cNvSpPr>
                  <a:spLocks/>
                </p:cNvSpPr>
                <p:nvPr/>
              </p:nvSpPr>
              <p:spPr bwMode="auto">
                <a:xfrm flipH="1">
                  <a:off x="2699562" y="4501392"/>
                  <a:ext cx="166880" cy="38667"/>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1"/>
                <p:cNvSpPr>
                  <a:spLocks/>
                </p:cNvSpPr>
                <p:nvPr/>
              </p:nvSpPr>
              <p:spPr bwMode="auto">
                <a:xfrm flipH="1">
                  <a:off x="2699562" y="4378945"/>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42"/>
                <p:cNvSpPr>
                  <a:spLocks/>
                </p:cNvSpPr>
                <p:nvPr/>
              </p:nvSpPr>
              <p:spPr bwMode="auto">
                <a:xfrm flipH="1">
                  <a:off x="2699562" y="4260796"/>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43"/>
                <p:cNvSpPr>
                  <a:spLocks/>
                </p:cNvSpPr>
                <p:nvPr/>
              </p:nvSpPr>
              <p:spPr bwMode="auto">
                <a:xfrm flipH="1">
                  <a:off x="2699562" y="4142646"/>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44"/>
                <p:cNvSpPr>
                  <a:spLocks/>
                </p:cNvSpPr>
                <p:nvPr/>
              </p:nvSpPr>
              <p:spPr bwMode="auto">
                <a:xfrm flipH="1">
                  <a:off x="2699562" y="4024497"/>
                  <a:ext cx="166880" cy="38667"/>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45"/>
                <p:cNvSpPr>
                  <a:spLocks/>
                </p:cNvSpPr>
                <p:nvPr/>
              </p:nvSpPr>
              <p:spPr bwMode="auto">
                <a:xfrm flipH="1">
                  <a:off x="2699562" y="3902050"/>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7" name="Rounded Rectangle 96"/>
              <p:cNvSpPr/>
              <p:nvPr/>
            </p:nvSpPr>
            <p:spPr bwMode="auto">
              <a:xfrm>
                <a:off x="9727138" y="13206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8" name="Rounded Rectangle 97"/>
              <p:cNvSpPr/>
              <p:nvPr/>
            </p:nvSpPr>
            <p:spPr bwMode="auto">
              <a:xfrm>
                <a:off x="9727138" y="14730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9" name="Rounded Rectangle 98"/>
              <p:cNvSpPr/>
              <p:nvPr/>
            </p:nvSpPr>
            <p:spPr bwMode="auto">
              <a:xfrm>
                <a:off x="9727138" y="16254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7202936" y="2137601"/>
              <a:ext cx="434396" cy="1567623"/>
              <a:chOff x="7202936" y="1464501"/>
              <a:chExt cx="434396" cy="1567623"/>
            </a:xfrm>
          </p:grpSpPr>
          <p:pic>
            <p:nvPicPr>
              <p:cNvPr id="85" name="Picture 84"/>
              <p:cNvPicPr>
                <a:picLocks noChangeAspect="1"/>
              </p:cNvPicPr>
              <p:nvPr/>
            </p:nvPicPr>
            <p:blipFill>
              <a:blip r:embed="rId3"/>
              <a:stretch>
                <a:fillRect/>
              </a:stretch>
            </p:blipFill>
            <p:spPr>
              <a:xfrm>
                <a:off x="7509783" y="1515955"/>
                <a:ext cx="127549" cy="1513579"/>
              </a:xfrm>
              <a:prstGeom prst="rect">
                <a:avLst/>
              </a:prstGeom>
            </p:spPr>
          </p:pic>
          <p:grpSp>
            <p:nvGrpSpPr>
              <p:cNvPr id="86" name="Group 85"/>
              <p:cNvGrpSpPr/>
              <p:nvPr/>
            </p:nvGrpSpPr>
            <p:grpSpPr>
              <a:xfrm flipV="1">
                <a:off x="7202936" y="1464501"/>
                <a:ext cx="164653" cy="1567623"/>
                <a:chOff x="7138988" y="855663"/>
                <a:chExt cx="228601" cy="2176462"/>
              </a:xfrm>
            </p:grpSpPr>
            <p:sp>
              <p:nvSpPr>
                <p:cNvPr id="87" name="AutoShape 47"/>
                <p:cNvSpPr>
                  <a:spLocks noChangeAspect="1" noChangeArrowheads="1" noTextEdit="1"/>
                </p:cNvSpPr>
                <p:nvPr/>
              </p:nvSpPr>
              <p:spPr bwMode="auto">
                <a:xfrm>
                  <a:off x="7142163" y="858838"/>
                  <a:ext cx="225425"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49"/>
                <p:cNvSpPr>
                  <a:spLocks/>
                </p:cNvSpPr>
                <p:nvPr/>
              </p:nvSpPr>
              <p:spPr bwMode="auto">
                <a:xfrm>
                  <a:off x="7232651" y="2946400"/>
                  <a:ext cx="119063" cy="85725"/>
                </a:xfrm>
                <a:custGeom>
                  <a:avLst/>
                  <a:gdLst>
                    <a:gd name="T0" fmla="*/ 30 w 30"/>
                    <a:gd name="T1" fmla="*/ 0 h 23"/>
                    <a:gd name="T2" fmla="*/ 30 w 30"/>
                    <a:gd name="T3" fmla="*/ 18 h 23"/>
                    <a:gd name="T4" fmla="*/ 25 w 30"/>
                    <a:gd name="T5" fmla="*/ 23 h 23"/>
                    <a:gd name="T6" fmla="*/ 4 w 30"/>
                    <a:gd name="T7" fmla="*/ 23 h 23"/>
                    <a:gd name="T8" fmla="*/ 0 w 30"/>
                    <a:gd name="T9" fmla="*/ 18 h 23"/>
                    <a:gd name="T10" fmla="*/ 0 w 30"/>
                    <a:gd name="T11" fmla="*/ 0 h 23"/>
                    <a:gd name="T12" fmla="*/ 30 w 30"/>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30" y="0"/>
                      </a:moveTo>
                      <a:cubicBezTo>
                        <a:pt x="30" y="18"/>
                        <a:pt x="30" y="18"/>
                        <a:pt x="30" y="18"/>
                      </a:cubicBezTo>
                      <a:cubicBezTo>
                        <a:pt x="30" y="21"/>
                        <a:pt x="28" y="23"/>
                        <a:pt x="25" y="23"/>
                      </a:cubicBezTo>
                      <a:cubicBezTo>
                        <a:pt x="4" y="23"/>
                        <a:pt x="4" y="23"/>
                        <a:pt x="4" y="23"/>
                      </a:cubicBezTo>
                      <a:cubicBezTo>
                        <a:pt x="2" y="23"/>
                        <a:pt x="0" y="21"/>
                        <a:pt x="0" y="18"/>
                      </a:cubicBezTo>
                      <a:cubicBezTo>
                        <a:pt x="0" y="0"/>
                        <a:pt x="0" y="0"/>
                        <a:pt x="0" y="0"/>
                      </a:cubicBezTo>
                      <a:lnTo>
                        <a:pt x="3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50"/>
                <p:cNvSpPr>
                  <a:spLocks/>
                </p:cNvSpPr>
                <p:nvPr/>
              </p:nvSpPr>
              <p:spPr bwMode="auto">
                <a:xfrm>
                  <a:off x="7138988" y="2173288"/>
                  <a:ext cx="109538" cy="581025"/>
                </a:xfrm>
                <a:custGeom>
                  <a:avLst/>
                  <a:gdLst>
                    <a:gd name="T0" fmla="*/ 26 w 28"/>
                    <a:gd name="T1" fmla="*/ 146 h 154"/>
                    <a:gd name="T2" fmla="*/ 26 w 28"/>
                    <a:gd name="T3" fmla="*/ 114 h 154"/>
                    <a:gd name="T4" fmla="*/ 23 w 28"/>
                    <a:gd name="T5" fmla="*/ 114 h 154"/>
                    <a:gd name="T6" fmla="*/ 22 w 28"/>
                    <a:gd name="T7" fmla="*/ 105 h 154"/>
                    <a:gd name="T8" fmla="*/ 16 w 28"/>
                    <a:gd name="T9" fmla="*/ 111 h 154"/>
                    <a:gd name="T10" fmla="*/ 11 w 28"/>
                    <a:gd name="T11" fmla="*/ 109 h 154"/>
                    <a:gd name="T12" fmla="*/ 9 w 28"/>
                    <a:gd name="T13" fmla="*/ 71 h 154"/>
                    <a:gd name="T14" fmla="*/ 17 w 28"/>
                    <a:gd name="T15" fmla="*/ 6 h 154"/>
                    <a:gd name="T16" fmla="*/ 14 w 28"/>
                    <a:gd name="T17" fmla="*/ 1 h 154"/>
                    <a:gd name="T18" fmla="*/ 9 w 28"/>
                    <a:gd name="T19" fmla="*/ 3 h 154"/>
                    <a:gd name="T20" fmla="*/ 0 w 28"/>
                    <a:gd name="T21" fmla="*/ 71 h 154"/>
                    <a:gd name="T22" fmla="*/ 23 w 28"/>
                    <a:gd name="T23" fmla="*/ 154 h 154"/>
                    <a:gd name="T24" fmla="*/ 28 w 28"/>
                    <a:gd name="T25" fmla="*/ 150 h 154"/>
                    <a:gd name="T26" fmla="*/ 26 w 28"/>
                    <a:gd name="T27" fmla="*/ 1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54">
                      <a:moveTo>
                        <a:pt x="26" y="146"/>
                      </a:moveTo>
                      <a:cubicBezTo>
                        <a:pt x="26" y="114"/>
                        <a:pt x="26" y="114"/>
                        <a:pt x="26" y="114"/>
                      </a:cubicBezTo>
                      <a:cubicBezTo>
                        <a:pt x="23" y="114"/>
                        <a:pt x="23" y="114"/>
                        <a:pt x="23" y="114"/>
                      </a:cubicBezTo>
                      <a:cubicBezTo>
                        <a:pt x="22" y="105"/>
                        <a:pt x="22" y="105"/>
                        <a:pt x="22" y="105"/>
                      </a:cubicBezTo>
                      <a:cubicBezTo>
                        <a:pt x="22" y="108"/>
                        <a:pt x="19" y="111"/>
                        <a:pt x="16" y="111"/>
                      </a:cubicBezTo>
                      <a:cubicBezTo>
                        <a:pt x="14" y="111"/>
                        <a:pt x="12" y="110"/>
                        <a:pt x="11" y="109"/>
                      </a:cubicBezTo>
                      <a:cubicBezTo>
                        <a:pt x="10" y="99"/>
                        <a:pt x="9" y="86"/>
                        <a:pt x="9" y="71"/>
                      </a:cubicBezTo>
                      <a:cubicBezTo>
                        <a:pt x="9" y="45"/>
                        <a:pt x="12" y="21"/>
                        <a:pt x="17" y="6"/>
                      </a:cubicBezTo>
                      <a:cubicBezTo>
                        <a:pt x="18" y="4"/>
                        <a:pt x="17" y="2"/>
                        <a:pt x="14" y="1"/>
                      </a:cubicBezTo>
                      <a:cubicBezTo>
                        <a:pt x="12" y="0"/>
                        <a:pt x="10" y="1"/>
                        <a:pt x="9" y="3"/>
                      </a:cubicBezTo>
                      <a:cubicBezTo>
                        <a:pt x="3" y="18"/>
                        <a:pt x="0" y="44"/>
                        <a:pt x="0" y="71"/>
                      </a:cubicBezTo>
                      <a:cubicBezTo>
                        <a:pt x="0" y="100"/>
                        <a:pt x="5" y="154"/>
                        <a:pt x="23" y="154"/>
                      </a:cubicBezTo>
                      <a:cubicBezTo>
                        <a:pt x="26" y="154"/>
                        <a:pt x="28" y="152"/>
                        <a:pt x="28" y="150"/>
                      </a:cubicBezTo>
                      <a:cubicBezTo>
                        <a:pt x="28" y="148"/>
                        <a:pt x="27" y="147"/>
                        <a:pt x="26" y="1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51"/>
                <p:cNvSpPr>
                  <a:spLocks noChangeArrowheads="1"/>
                </p:cNvSpPr>
                <p:nvPr/>
              </p:nvSpPr>
              <p:spPr bwMode="auto">
                <a:xfrm>
                  <a:off x="7232651" y="2784475"/>
                  <a:ext cx="123825" cy="85725"/>
                </a:xfrm>
                <a:prstGeom prst="rect">
                  <a:avLst/>
                </a:prstGeom>
                <a:solidFill>
                  <a:srgbClr val="B229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52"/>
                <p:cNvSpPr>
                  <a:spLocks/>
                </p:cNvSpPr>
                <p:nvPr/>
              </p:nvSpPr>
              <p:spPr bwMode="auto">
                <a:xfrm>
                  <a:off x="7280276" y="855663"/>
                  <a:ext cx="28575" cy="192087"/>
                </a:xfrm>
                <a:custGeom>
                  <a:avLst/>
                  <a:gdLst>
                    <a:gd name="T0" fmla="*/ 7 w 7"/>
                    <a:gd name="T1" fmla="*/ 48 h 51"/>
                    <a:gd name="T2" fmla="*/ 3 w 7"/>
                    <a:gd name="T3" fmla="*/ 51 h 51"/>
                    <a:gd name="T4" fmla="*/ 3 w 7"/>
                    <a:gd name="T5" fmla="*/ 51 h 51"/>
                    <a:gd name="T6" fmla="*/ 0 w 7"/>
                    <a:gd name="T7" fmla="*/ 48 h 51"/>
                    <a:gd name="T8" fmla="*/ 0 w 7"/>
                    <a:gd name="T9" fmla="*/ 4 h 51"/>
                    <a:gd name="T10" fmla="*/ 3 w 7"/>
                    <a:gd name="T11" fmla="*/ 0 h 51"/>
                    <a:gd name="T12" fmla="*/ 3 w 7"/>
                    <a:gd name="T13" fmla="*/ 0 h 51"/>
                    <a:gd name="T14" fmla="*/ 7 w 7"/>
                    <a:gd name="T15" fmla="*/ 4 h 51"/>
                    <a:gd name="T16" fmla="*/ 7 w 7"/>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1">
                      <a:moveTo>
                        <a:pt x="7" y="48"/>
                      </a:moveTo>
                      <a:cubicBezTo>
                        <a:pt x="7" y="50"/>
                        <a:pt x="5" y="51"/>
                        <a:pt x="3" y="51"/>
                      </a:cubicBezTo>
                      <a:cubicBezTo>
                        <a:pt x="3" y="51"/>
                        <a:pt x="3" y="51"/>
                        <a:pt x="3" y="51"/>
                      </a:cubicBezTo>
                      <a:cubicBezTo>
                        <a:pt x="1" y="51"/>
                        <a:pt x="0" y="50"/>
                        <a:pt x="0" y="48"/>
                      </a:cubicBezTo>
                      <a:cubicBezTo>
                        <a:pt x="0" y="4"/>
                        <a:pt x="0" y="4"/>
                        <a:pt x="0" y="4"/>
                      </a:cubicBezTo>
                      <a:cubicBezTo>
                        <a:pt x="0" y="2"/>
                        <a:pt x="1" y="0"/>
                        <a:pt x="3" y="0"/>
                      </a:cubicBezTo>
                      <a:cubicBezTo>
                        <a:pt x="3" y="0"/>
                        <a:pt x="3" y="0"/>
                        <a:pt x="3" y="0"/>
                      </a:cubicBezTo>
                      <a:cubicBezTo>
                        <a:pt x="5" y="0"/>
                        <a:pt x="7" y="2"/>
                        <a:pt x="7" y="4"/>
                      </a:cubicBezTo>
                      <a:lnTo>
                        <a:pt x="7" y="4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53"/>
                <p:cNvSpPr>
                  <a:spLocks/>
                </p:cNvSpPr>
                <p:nvPr/>
              </p:nvSpPr>
              <p:spPr bwMode="auto">
                <a:xfrm>
                  <a:off x="7229476" y="908050"/>
                  <a:ext cx="127000" cy="225425"/>
                </a:xfrm>
                <a:custGeom>
                  <a:avLst/>
                  <a:gdLst>
                    <a:gd name="T0" fmla="*/ 55 w 80"/>
                    <a:gd name="T1" fmla="*/ 0 h 142"/>
                    <a:gd name="T2" fmla="*/ 25 w 80"/>
                    <a:gd name="T3" fmla="*/ 0 h 142"/>
                    <a:gd name="T4" fmla="*/ 0 w 80"/>
                    <a:gd name="T5" fmla="*/ 142 h 142"/>
                    <a:gd name="T6" fmla="*/ 80 w 80"/>
                    <a:gd name="T7" fmla="*/ 142 h 142"/>
                    <a:gd name="T8" fmla="*/ 55 w 80"/>
                    <a:gd name="T9" fmla="*/ 0 h 142"/>
                  </a:gdLst>
                  <a:ahLst/>
                  <a:cxnLst>
                    <a:cxn ang="0">
                      <a:pos x="T0" y="T1"/>
                    </a:cxn>
                    <a:cxn ang="0">
                      <a:pos x="T2" y="T3"/>
                    </a:cxn>
                    <a:cxn ang="0">
                      <a:pos x="T4" y="T5"/>
                    </a:cxn>
                    <a:cxn ang="0">
                      <a:pos x="T6" y="T7"/>
                    </a:cxn>
                    <a:cxn ang="0">
                      <a:pos x="T8" y="T9"/>
                    </a:cxn>
                  </a:cxnLst>
                  <a:rect l="0" t="0" r="r" b="b"/>
                  <a:pathLst>
                    <a:path w="80" h="142">
                      <a:moveTo>
                        <a:pt x="55" y="0"/>
                      </a:moveTo>
                      <a:lnTo>
                        <a:pt x="25" y="0"/>
                      </a:lnTo>
                      <a:lnTo>
                        <a:pt x="0" y="142"/>
                      </a:lnTo>
                      <a:lnTo>
                        <a:pt x="80" y="142"/>
                      </a:lnTo>
                      <a:lnTo>
                        <a:pt x="5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54"/>
                <p:cNvSpPr>
                  <a:spLocks noChangeArrowheads="1"/>
                </p:cNvSpPr>
                <p:nvPr/>
              </p:nvSpPr>
              <p:spPr bwMode="auto">
                <a:xfrm>
                  <a:off x="7216776" y="1168400"/>
                  <a:ext cx="150813" cy="1619250"/>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4" name="Rectangle 55"/>
                <p:cNvSpPr>
                  <a:spLocks noChangeArrowheads="1"/>
                </p:cNvSpPr>
                <p:nvPr/>
              </p:nvSpPr>
              <p:spPr bwMode="auto">
                <a:xfrm>
                  <a:off x="7216776" y="1130300"/>
                  <a:ext cx="150813" cy="38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Rectangle 56"/>
                <p:cNvSpPr>
                  <a:spLocks noChangeArrowheads="1"/>
                </p:cNvSpPr>
                <p:nvPr/>
              </p:nvSpPr>
              <p:spPr bwMode="auto">
                <a:xfrm>
                  <a:off x="7216776" y="2847975"/>
                  <a:ext cx="150813" cy="112712"/>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16" name="Freeform 60"/>
            <p:cNvSpPr>
              <a:spLocks noEditPoints="1"/>
            </p:cNvSpPr>
            <p:nvPr/>
          </p:nvSpPr>
          <p:spPr bwMode="auto">
            <a:xfrm>
              <a:off x="10951640" y="3797916"/>
              <a:ext cx="1200752" cy="874489"/>
            </a:xfrm>
            <a:custGeom>
              <a:avLst/>
              <a:gdLst>
                <a:gd name="T0" fmla="*/ 45 w 1931"/>
                <a:gd name="T1" fmla="*/ 0 h 1354"/>
                <a:gd name="T2" fmla="*/ 1886 w 1931"/>
                <a:gd name="T3" fmla="*/ 0 h 1354"/>
                <a:gd name="T4" fmla="*/ 965 w 1931"/>
                <a:gd name="T5" fmla="*/ 774 h 1354"/>
                <a:gd name="T6" fmla="*/ 45 w 1931"/>
                <a:gd name="T7" fmla="*/ 0 h 1354"/>
                <a:gd name="T8" fmla="*/ 45 w 1931"/>
                <a:gd name="T9" fmla="*/ 0 h 1354"/>
                <a:gd name="T10" fmla="*/ 985 w 1931"/>
                <a:gd name="T11" fmla="*/ 838 h 1354"/>
                <a:gd name="T12" fmla="*/ 985 w 1931"/>
                <a:gd name="T13" fmla="*/ 838 h 1354"/>
                <a:gd name="T14" fmla="*/ 985 w 1931"/>
                <a:gd name="T15" fmla="*/ 845 h 1354"/>
                <a:gd name="T16" fmla="*/ 978 w 1931"/>
                <a:gd name="T17" fmla="*/ 845 h 1354"/>
                <a:gd name="T18" fmla="*/ 978 w 1931"/>
                <a:gd name="T19" fmla="*/ 845 h 1354"/>
                <a:gd name="T20" fmla="*/ 972 w 1931"/>
                <a:gd name="T21" fmla="*/ 845 h 1354"/>
                <a:gd name="T22" fmla="*/ 972 w 1931"/>
                <a:gd name="T23" fmla="*/ 845 h 1354"/>
                <a:gd name="T24" fmla="*/ 965 w 1931"/>
                <a:gd name="T25" fmla="*/ 845 h 1354"/>
                <a:gd name="T26" fmla="*/ 965 w 1931"/>
                <a:gd name="T27" fmla="*/ 845 h 1354"/>
                <a:gd name="T28" fmla="*/ 965 w 1931"/>
                <a:gd name="T29" fmla="*/ 845 h 1354"/>
                <a:gd name="T30" fmla="*/ 959 w 1931"/>
                <a:gd name="T31" fmla="*/ 845 h 1354"/>
                <a:gd name="T32" fmla="*/ 959 w 1931"/>
                <a:gd name="T33" fmla="*/ 845 h 1354"/>
                <a:gd name="T34" fmla="*/ 952 w 1931"/>
                <a:gd name="T35" fmla="*/ 845 h 1354"/>
                <a:gd name="T36" fmla="*/ 952 w 1931"/>
                <a:gd name="T37" fmla="*/ 845 h 1354"/>
                <a:gd name="T38" fmla="*/ 946 w 1931"/>
                <a:gd name="T39" fmla="*/ 845 h 1354"/>
                <a:gd name="T40" fmla="*/ 946 w 1931"/>
                <a:gd name="T41" fmla="*/ 838 h 1354"/>
                <a:gd name="T42" fmla="*/ 946 w 1931"/>
                <a:gd name="T43" fmla="*/ 838 h 1354"/>
                <a:gd name="T44" fmla="*/ 804 w 1931"/>
                <a:gd name="T45" fmla="*/ 722 h 1354"/>
                <a:gd name="T46" fmla="*/ 51 w 1931"/>
                <a:gd name="T47" fmla="*/ 1354 h 1354"/>
                <a:gd name="T48" fmla="*/ 1886 w 1931"/>
                <a:gd name="T49" fmla="*/ 1354 h 1354"/>
                <a:gd name="T50" fmla="*/ 1126 w 1931"/>
                <a:gd name="T51" fmla="*/ 722 h 1354"/>
                <a:gd name="T52" fmla="*/ 985 w 1931"/>
                <a:gd name="T53" fmla="*/ 838 h 1354"/>
                <a:gd name="T54" fmla="*/ 985 w 1931"/>
                <a:gd name="T55" fmla="*/ 838 h 1354"/>
                <a:gd name="T56" fmla="*/ 0 w 1931"/>
                <a:gd name="T57" fmla="*/ 39 h 1354"/>
                <a:gd name="T58" fmla="*/ 0 w 1931"/>
                <a:gd name="T59" fmla="*/ 1316 h 1354"/>
                <a:gd name="T60" fmla="*/ 759 w 1931"/>
                <a:gd name="T61" fmla="*/ 684 h 1354"/>
                <a:gd name="T62" fmla="*/ 0 w 1931"/>
                <a:gd name="T63" fmla="*/ 39 h 1354"/>
                <a:gd name="T64" fmla="*/ 0 w 1931"/>
                <a:gd name="T65" fmla="*/ 39 h 1354"/>
                <a:gd name="T66" fmla="*/ 1171 w 1931"/>
                <a:gd name="T67" fmla="*/ 684 h 1354"/>
                <a:gd name="T68" fmla="*/ 1931 w 1931"/>
                <a:gd name="T69" fmla="*/ 1316 h 1354"/>
                <a:gd name="T70" fmla="*/ 1931 w 1931"/>
                <a:gd name="T71" fmla="*/ 39 h 1354"/>
                <a:gd name="T72" fmla="*/ 1171 w 1931"/>
                <a:gd name="T73" fmla="*/ 684 h 1354"/>
                <a:gd name="T74" fmla="*/ 1171 w 1931"/>
                <a:gd name="T75" fmla="*/ 6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1" h="1354">
                  <a:moveTo>
                    <a:pt x="45" y="0"/>
                  </a:moveTo>
                  <a:cubicBezTo>
                    <a:pt x="1886" y="0"/>
                    <a:pt x="1886" y="0"/>
                    <a:pt x="1886" y="0"/>
                  </a:cubicBezTo>
                  <a:cubicBezTo>
                    <a:pt x="965" y="774"/>
                    <a:pt x="965" y="774"/>
                    <a:pt x="965" y="774"/>
                  </a:cubicBezTo>
                  <a:cubicBezTo>
                    <a:pt x="45" y="0"/>
                    <a:pt x="45" y="0"/>
                    <a:pt x="45" y="0"/>
                  </a:cubicBezTo>
                  <a:cubicBezTo>
                    <a:pt x="45" y="0"/>
                    <a:pt x="45" y="0"/>
                    <a:pt x="45" y="0"/>
                  </a:cubicBezTo>
                  <a:close/>
                  <a:moveTo>
                    <a:pt x="985" y="838"/>
                  </a:moveTo>
                  <a:cubicBezTo>
                    <a:pt x="985" y="838"/>
                    <a:pt x="985" y="838"/>
                    <a:pt x="985" y="838"/>
                  </a:cubicBezTo>
                  <a:cubicBezTo>
                    <a:pt x="985" y="838"/>
                    <a:pt x="985" y="838"/>
                    <a:pt x="985" y="845"/>
                  </a:cubicBezTo>
                  <a:cubicBezTo>
                    <a:pt x="978" y="845"/>
                    <a:pt x="978" y="845"/>
                    <a:pt x="978" y="845"/>
                  </a:cubicBezTo>
                  <a:cubicBezTo>
                    <a:pt x="978" y="845"/>
                    <a:pt x="978" y="845"/>
                    <a:pt x="978" y="845"/>
                  </a:cubicBezTo>
                  <a:cubicBezTo>
                    <a:pt x="972" y="845"/>
                    <a:pt x="972" y="845"/>
                    <a:pt x="972" y="845"/>
                  </a:cubicBezTo>
                  <a:cubicBezTo>
                    <a:pt x="972" y="845"/>
                    <a:pt x="972" y="845"/>
                    <a:pt x="972" y="845"/>
                  </a:cubicBezTo>
                  <a:cubicBezTo>
                    <a:pt x="965" y="845"/>
                    <a:pt x="965" y="845"/>
                    <a:pt x="965" y="845"/>
                  </a:cubicBezTo>
                  <a:cubicBezTo>
                    <a:pt x="965" y="845"/>
                    <a:pt x="965" y="845"/>
                    <a:pt x="965" y="845"/>
                  </a:cubicBezTo>
                  <a:cubicBezTo>
                    <a:pt x="965" y="845"/>
                    <a:pt x="965" y="845"/>
                    <a:pt x="965" y="845"/>
                  </a:cubicBezTo>
                  <a:cubicBezTo>
                    <a:pt x="959" y="845"/>
                    <a:pt x="959" y="845"/>
                    <a:pt x="959" y="845"/>
                  </a:cubicBezTo>
                  <a:cubicBezTo>
                    <a:pt x="959" y="845"/>
                    <a:pt x="959" y="845"/>
                    <a:pt x="959" y="845"/>
                  </a:cubicBezTo>
                  <a:cubicBezTo>
                    <a:pt x="952" y="845"/>
                    <a:pt x="952" y="845"/>
                    <a:pt x="952" y="845"/>
                  </a:cubicBezTo>
                  <a:cubicBezTo>
                    <a:pt x="952" y="845"/>
                    <a:pt x="952" y="845"/>
                    <a:pt x="952" y="845"/>
                  </a:cubicBezTo>
                  <a:cubicBezTo>
                    <a:pt x="952" y="845"/>
                    <a:pt x="952" y="845"/>
                    <a:pt x="946" y="845"/>
                  </a:cubicBezTo>
                  <a:cubicBezTo>
                    <a:pt x="946" y="838"/>
                    <a:pt x="946" y="838"/>
                    <a:pt x="946" y="838"/>
                  </a:cubicBezTo>
                  <a:cubicBezTo>
                    <a:pt x="946" y="838"/>
                    <a:pt x="946" y="838"/>
                    <a:pt x="946" y="838"/>
                  </a:cubicBezTo>
                  <a:cubicBezTo>
                    <a:pt x="804" y="722"/>
                    <a:pt x="804" y="722"/>
                    <a:pt x="804" y="722"/>
                  </a:cubicBezTo>
                  <a:cubicBezTo>
                    <a:pt x="51" y="1354"/>
                    <a:pt x="51" y="1354"/>
                    <a:pt x="51" y="1354"/>
                  </a:cubicBezTo>
                  <a:cubicBezTo>
                    <a:pt x="1886" y="1354"/>
                    <a:pt x="1886" y="1354"/>
                    <a:pt x="1886" y="1354"/>
                  </a:cubicBezTo>
                  <a:cubicBezTo>
                    <a:pt x="1126" y="722"/>
                    <a:pt x="1126" y="722"/>
                    <a:pt x="1126" y="722"/>
                  </a:cubicBezTo>
                  <a:cubicBezTo>
                    <a:pt x="985" y="838"/>
                    <a:pt x="985" y="838"/>
                    <a:pt x="985" y="838"/>
                  </a:cubicBezTo>
                  <a:cubicBezTo>
                    <a:pt x="985" y="838"/>
                    <a:pt x="985" y="838"/>
                    <a:pt x="985" y="838"/>
                  </a:cubicBezTo>
                  <a:close/>
                  <a:moveTo>
                    <a:pt x="0" y="39"/>
                  </a:moveTo>
                  <a:cubicBezTo>
                    <a:pt x="0" y="1316"/>
                    <a:pt x="0" y="1316"/>
                    <a:pt x="0" y="1316"/>
                  </a:cubicBezTo>
                  <a:cubicBezTo>
                    <a:pt x="759" y="684"/>
                    <a:pt x="759" y="684"/>
                    <a:pt x="759" y="684"/>
                  </a:cubicBezTo>
                  <a:cubicBezTo>
                    <a:pt x="0" y="39"/>
                    <a:pt x="0" y="39"/>
                    <a:pt x="0" y="39"/>
                  </a:cubicBezTo>
                  <a:cubicBezTo>
                    <a:pt x="0" y="39"/>
                    <a:pt x="0" y="39"/>
                    <a:pt x="0" y="39"/>
                  </a:cubicBezTo>
                  <a:close/>
                  <a:moveTo>
                    <a:pt x="1171" y="684"/>
                  </a:moveTo>
                  <a:cubicBezTo>
                    <a:pt x="1931" y="1316"/>
                    <a:pt x="1931" y="1316"/>
                    <a:pt x="1931" y="1316"/>
                  </a:cubicBezTo>
                  <a:cubicBezTo>
                    <a:pt x="1931" y="39"/>
                    <a:pt x="1931" y="39"/>
                    <a:pt x="1931" y="39"/>
                  </a:cubicBezTo>
                  <a:cubicBezTo>
                    <a:pt x="1171" y="684"/>
                    <a:pt x="1171" y="684"/>
                    <a:pt x="1171" y="684"/>
                  </a:cubicBezTo>
                  <a:cubicBezTo>
                    <a:pt x="1171" y="684"/>
                    <a:pt x="1171" y="684"/>
                    <a:pt x="1171" y="6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7" name="Group 16"/>
            <p:cNvGrpSpPr/>
            <p:nvPr/>
          </p:nvGrpSpPr>
          <p:grpSpPr>
            <a:xfrm>
              <a:off x="7743520" y="1710037"/>
              <a:ext cx="1470634" cy="1974359"/>
              <a:chOff x="7743520" y="1036937"/>
              <a:chExt cx="1470634" cy="1974359"/>
            </a:xfrm>
          </p:grpSpPr>
          <p:grpSp>
            <p:nvGrpSpPr>
              <p:cNvPr id="70" name="Group 69"/>
              <p:cNvGrpSpPr/>
              <p:nvPr/>
            </p:nvGrpSpPr>
            <p:grpSpPr>
              <a:xfrm>
                <a:off x="7743520" y="1036937"/>
                <a:ext cx="1470634" cy="1974359"/>
                <a:chOff x="7740650" y="1041915"/>
                <a:chExt cx="1470634" cy="1974359"/>
              </a:xfrm>
            </p:grpSpPr>
            <p:sp>
              <p:nvSpPr>
                <p:cNvPr id="83" name="Freeform 82"/>
                <p:cNvSpPr/>
                <p:nvPr/>
              </p:nvSpPr>
              <p:spPr bwMode="auto">
                <a:xfrm>
                  <a:off x="7740650" y="1044980"/>
                  <a:ext cx="1470634" cy="1971294"/>
                </a:xfrm>
                <a:custGeom>
                  <a:avLst/>
                  <a:gdLst>
                    <a:gd name="connsiteX0" fmla="*/ 0 w 1470634"/>
                    <a:gd name="connsiteY0" fmla="*/ 0 h 1971294"/>
                    <a:gd name="connsiteX1" fmla="*/ 1225530 w 1470634"/>
                    <a:gd name="connsiteY1" fmla="*/ 0 h 1971294"/>
                    <a:gd name="connsiteX2" fmla="*/ 1470634 w 1470634"/>
                    <a:gd name="connsiteY2" fmla="*/ 244431 h 1971294"/>
                    <a:gd name="connsiteX3" fmla="*/ 1470634 w 1470634"/>
                    <a:gd name="connsiteY3" fmla="*/ 1971294 h 1971294"/>
                    <a:gd name="connsiteX4" fmla="*/ 0 w 1470634"/>
                    <a:gd name="connsiteY4" fmla="*/ 1971294 h 1971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34" h="1971294">
                      <a:moveTo>
                        <a:pt x="0" y="0"/>
                      </a:moveTo>
                      <a:lnTo>
                        <a:pt x="1225530" y="0"/>
                      </a:lnTo>
                      <a:lnTo>
                        <a:pt x="1470634" y="244431"/>
                      </a:lnTo>
                      <a:lnTo>
                        <a:pt x="1470634" y="1971294"/>
                      </a:lnTo>
                      <a:lnTo>
                        <a:pt x="0" y="1971294"/>
                      </a:lnTo>
                      <a:close/>
                    </a:path>
                  </a:pathLst>
                </a:cu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4" name="Right Triangle 83"/>
                <p:cNvSpPr/>
                <p:nvPr/>
              </p:nvSpPr>
              <p:spPr bwMode="auto">
                <a:xfrm rot="16200000" flipV="1">
                  <a:off x="8964977" y="1040596"/>
                  <a:ext cx="244988" cy="247625"/>
                </a:xfrm>
                <a:prstGeom prst="rtTriangle">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71" name="Group 70"/>
              <p:cNvGrpSpPr/>
              <p:nvPr/>
            </p:nvGrpSpPr>
            <p:grpSpPr>
              <a:xfrm>
                <a:off x="7912042" y="1158011"/>
                <a:ext cx="1133265" cy="1611524"/>
                <a:chOff x="7912042" y="1158011"/>
                <a:chExt cx="1133265" cy="1611524"/>
              </a:xfrm>
            </p:grpSpPr>
            <p:sp>
              <p:nvSpPr>
                <p:cNvPr id="72" name="Right Bracket 71"/>
                <p:cNvSpPr/>
                <p:nvPr/>
              </p:nvSpPr>
              <p:spPr>
                <a:xfrm rot="16200000">
                  <a:off x="7955451" y="1747644"/>
                  <a:ext cx="1048681" cy="616312"/>
                </a:xfrm>
                <a:prstGeom prst="rightBracket">
                  <a:avLst>
                    <a:gd name="adj" fmla="val 0"/>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3" name="Straight Connector 72"/>
                <p:cNvCxnSpPr>
                  <a:stCxn id="72" idx="2"/>
                </p:cNvCxnSpPr>
                <p:nvPr/>
              </p:nvCxnSpPr>
              <p:spPr>
                <a:xfrm flipH="1" flipV="1">
                  <a:off x="8478837" y="1329159"/>
                  <a:ext cx="955" cy="20230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4" name="Oval 73"/>
                <p:cNvSpPr/>
                <p:nvPr/>
              </p:nvSpPr>
              <p:spPr bwMode="auto">
                <a:xfrm>
                  <a:off x="8347075" y="1158011"/>
                  <a:ext cx="260053" cy="260053"/>
                </a:xfrm>
                <a:prstGeom prst="ellipse">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5" name="Oval 74"/>
                <p:cNvSpPr/>
                <p:nvPr/>
              </p:nvSpPr>
              <p:spPr bwMode="auto">
                <a:xfrm>
                  <a:off x="8662306" y="2509482"/>
                  <a:ext cx="260053" cy="260053"/>
                </a:xfrm>
                <a:prstGeom prst="ellipse">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6" name="Flowchart: Decision 75"/>
                <p:cNvSpPr/>
                <p:nvPr/>
              </p:nvSpPr>
              <p:spPr bwMode="auto">
                <a:xfrm>
                  <a:off x="7912042" y="1590464"/>
                  <a:ext cx="514722" cy="257035"/>
                </a:xfrm>
                <a:prstGeom prst="flowChartDecision">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7" name="Flowchart: Decision 76"/>
                <p:cNvSpPr/>
                <p:nvPr/>
              </p:nvSpPr>
              <p:spPr bwMode="auto">
                <a:xfrm>
                  <a:off x="8530585" y="1585939"/>
                  <a:ext cx="514722" cy="257035"/>
                </a:xfrm>
                <a:prstGeom prst="flowChartDecision">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8" name="Flowchart: Process 77"/>
                <p:cNvSpPr/>
                <p:nvPr/>
              </p:nvSpPr>
              <p:spPr bwMode="auto">
                <a:xfrm>
                  <a:off x="7930372" y="1899614"/>
                  <a:ext cx="490676" cy="246584"/>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9" name="Flowchart: Process 78"/>
                <p:cNvSpPr/>
                <p:nvPr/>
              </p:nvSpPr>
              <p:spPr bwMode="auto">
                <a:xfrm>
                  <a:off x="7930767" y="2272353"/>
                  <a:ext cx="490676" cy="356147"/>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0" name="Flowchart: Process 79"/>
                <p:cNvSpPr/>
                <p:nvPr/>
              </p:nvSpPr>
              <p:spPr bwMode="auto">
                <a:xfrm>
                  <a:off x="8665048" y="1900256"/>
                  <a:ext cx="253093"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1" name="Flowchart: Process 80"/>
                <p:cNvSpPr/>
                <p:nvPr/>
              </p:nvSpPr>
              <p:spPr bwMode="auto">
                <a:xfrm>
                  <a:off x="8548688" y="2082622"/>
                  <a:ext cx="475640"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2" name="Flowchart: Process 81"/>
                <p:cNvSpPr/>
                <p:nvPr/>
              </p:nvSpPr>
              <p:spPr bwMode="auto">
                <a:xfrm>
                  <a:off x="8607128" y="2273633"/>
                  <a:ext cx="363651"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18" name="Group 17"/>
            <p:cNvGrpSpPr/>
            <p:nvPr/>
          </p:nvGrpSpPr>
          <p:grpSpPr>
            <a:xfrm>
              <a:off x="7983513" y="1945650"/>
              <a:ext cx="989927" cy="1378516"/>
              <a:chOff x="7983513" y="1272550"/>
              <a:chExt cx="989927" cy="1378516"/>
            </a:xfrm>
          </p:grpSpPr>
          <p:sp>
            <p:nvSpPr>
              <p:cNvPr id="53" name="Rectangle 52"/>
              <p:cNvSpPr/>
              <p:nvPr/>
            </p:nvSpPr>
            <p:spPr bwMode="auto">
              <a:xfrm>
                <a:off x="8052093" y="1700740"/>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Rectangle 53"/>
              <p:cNvSpPr/>
              <p:nvPr/>
            </p:nvSpPr>
            <p:spPr bwMode="auto">
              <a:xfrm>
                <a:off x="8670735" y="1701124"/>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 name="Rectangle 54"/>
              <p:cNvSpPr/>
              <p:nvPr/>
            </p:nvSpPr>
            <p:spPr bwMode="auto">
              <a:xfrm>
                <a:off x="8398112" y="1272550"/>
                <a:ext cx="15544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 name="Rectangle 55"/>
              <p:cNvSpPr/>
              <p:nvPr/>
            </p:nvSpPr>
            <p:spPr bwMode="auto">
              <a:xfrm>
                <a:off x="8024697" y="1979764"/>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 name="Rectangle 56"/>
              <p:cNvSpPr/>
              <p:nvPr/>
            </p:nvSpPr>
            <p:spPr bwMode="auto">
              <a:xfrm>
                <a:off x="8204710" y="1979764"/>
                <a:ext cx="6400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 name="Rectangle 57"/>
              <p:cNvSpPr/>
              <p:nvPr/>
            </p:nvSpPr>
            <p:spPr bwMode="auto">
              <a:xfrm>
                <a:off x="8020125" y="2042062"/>
                <a:ext cx="31089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Rectangle 58"/>
              <p:cNvSpPr/>
              <p:nvPr/>
            </p:nvSpPr>
            <p:spPr bwMode="auto">
              <a:xfrm>
                <a:off x="8736281" y="1947558"/>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 name="Rectangle 59"/>
              <p:cNvSpPr/>
              <p:nvPr/>
            </p:nvSpPr>
            <p:spPr bwMode="auto">
              <a:xfrm>
                <a:off x="8610547" y="2132789"/>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 name="Rectangle 60"/>
              <p:cNvSpPr/>
              <p:nvPr/>
            </p:nvSpPr>
            <p:spPr bwMode="auto">
              <a:xfrm>
                <a:off x="8790560" y="2132789"/>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2" name="Rectangle 61"/>
              <p:cNvSpPr/>
              <p:nvPr/>
            </p:nvSpPr>
            <p:spPr bwMode="auto">
              <a:xfrm>
                <a:off x="8706336" y="2623634"/>
                <a:ext cx="15544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 name="Rectangle 62"/>
              <p:cNvSpPr/>
              <p:nvPr/>
            </p:nvSpPr>
            <p:spPr bwMode="auto">
              <a:xfrm>
                <a:off x="8694281" y="2320294"/>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 name="Rectangle 63"/>
              <p:cNvSpPr/>
              <p:nvPr/>
            </p:nvSpPr>
            <p:spPr bwMode="auto">
              <a:xfrm>
                <a:off x="7983513" y="2350850"/>
                <a:ext cx="31089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Rectangle 64"/>
              <p:cNvSpPr/>
              <p:nvPr/>
            </p:nvSpPr>
            <p:spPr bwMode="auto">
              <a:xfrm>
                <a:off x="7983513" y="2411298"/>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 name="Rectangle 65"/>
              <p:cNvSpPr/>
              <p:nvPr/>
            </p:nvSpPr>
            <p:spPr bwMode="auto">
              <a:xfrm>
                <a:off x="8226093" y="2411298"/>
                <a:ext cx="12801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7" name="Rectangle 66"/>
              <p:cNvSpPr/>
              <p:nvPr/>
            </p:nvSpPr>
            <p:spPr bwMode="auto">
              <a:xfrm>
                <a:off x="7983513" y="2474844"/>
                <a:ext cx="36576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8" name="Rectangle 67"/>
              <p:cNvSpPr/>
              <p:nvPr/>
            </p:nvSpPr>
            <p:spPr bwMode="auto">
              <a:xfrm>
                <a:off x="7983513" y="2534947"/>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Rectangle 68"/>
              <p:cNvSpPr/>
              <p:nvPr/>
            </p:nvSpPr>
            <p:spPr bwMode="auto">
              <a:xfrm>
                <a:off x="8169867" y="2534947"/>
                <a:ext cx="6400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9" name="Group 18"/>
            <p:cNvGrpSpPr/>
            <p:nvPr/>
          </p:nvGrpSpPr>
          <p:grpSpPr>
            <a:xfrm>
              <a:off x="5895503" y="1955025"/>
              <a:ext cx="1229051" cy="1725027"/>
              <a:chOff x="5895503" y="1281925"/>
              <a:chExt cx="1229051" cy="1725027"/>
            </a:xfrm>
          </p:grpSpPr>
          <p:grpSp>
            <p:nvGrpSpPr>
              <p:cNvPr id="20" name="Group 19"/>
              <p:cNvGrpSpPr/>
              <p:nvPr/>
            </p:nvGrpSpPr>
            <p:grpSpPr>
              <a:xfrm>
                <a:off x="5895503" y="1281925"/>
                <a:ext cx="1229051" cy="1725027"/>
                <a:chOff x="5895503" y="1281925"/>
                <a:chExt cx="1229051" cy="1725027"/>
              </a:xfrm>
            </p:grpSpPr>
            <p:sp>
              <p:nvSpPr>
                <p:cNvPr id="51" name="Freeform 50"/>
                <p:cNvSpPr/>
                <p:nvPr/>
              </p:nvSpPr>
              <p:spPr bwMode="auto">
                <a:xfrm>
                  <a:off x="5895503" y="1281925"/>
                  <a:ext cx="1229050" cy="1725027"/>
                </a:xfrm>
                <a:custGeom>
                  <a:avLst/>
                  <a:gdLst>
                    <a:gd name="connsiteX0" fmla="*/ 0 w 1470634"/>
                    <a:gd name="connsiteY0" fmla="*/ 0 h 1971294"/>
                    <a:gd name="connsiteX1" fmla="*/ 1225530 w 1470634"/>
                    <a:gd name="connsiteY1" fmla="*/ 0 h 1971294"/>
                    <a:gd name="connsiteX2" fmla="*/ 1470634 w 1470634"/>
                    <a:gd name="connsiteY2" fmla="*/ 244431 h 1971294"/>
                    <a:gd name="connsiteX3" fmla="*/ 1470634 w 1470634"/>
                    <a:gd name="connsiteY3" fmla="*/ 1971294 h 1971294"/>
                    <a:gd name="connsiteX4" fmla="*/ 0 w 1470634"/>
                    <a:gd name="connsiteY4" fmla="*/ 1971294 h 1971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34" h="1971294">
                      <a:moveTo>
                        <a:pt x="0" y="0"/>
                      </a:moveTo>
                      <a:lnTo>
                        <a:pt x="1225530" y="0"/>
                      </a:lnTo>
                      <a:lnTo>
                        <a:pt x="1470634" y="244431"/>
                      </a:lnTo>
                      <a:lnTo>
                        <a:pt x="1470634" y="1971294"/>
                      </a:lnTo>
                      <a:lnTo>
                        <a:pt x="0" y="1971294"/>
                      </a:lnTo>
                      <a:close/>
                    </a:path>
                  </a:pathLst>
                </a:custGeom>
                <a:solidFill>
                  <a:schemeClr val="tx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Right Triangle 51"/>
                <p:cNvSpPr/>
                <p:nvPr/>
              </p:nvSpPr>
              <p:spPr bwMode="auto">
                <a:xfrm rot="16200000" flipV="1">
                  <a:off x="6915207" y="1286954"/>
                  <a:ext cx="214376" cy="204318"/>
                </a:xfrm>
                <a:prstGeom prst="rtTriangle">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1" name="Group 20"/>
              <p:cNvGrpSpPr/>
              <p:nvPr/>
            </p:nvGrpSpPr>
            <p:grpSpPr>
              <a:xfrm>
                <a:off x="5996740" y="1640587"/>
                <a:ext cx="1000052" cy="1136612"/>
                <a:chOff x="5996740" y="1640587"/>
                <a:chExt cx="1000052" cy="1136612"/>
              </a:xfrm>
            </p:grpSpPr>
            <p:grpSp>
              <p:nvGrpSpPr>
                <p:cNvPr id="22" name="Group 21"/>
                <p:cNvGrpSpPr/>
                <p:nvPr/>
              </p:nvGrpSpPr>
              <p:grpSpPr>
                <a:xfrm>
                  <a:off x="6265272" y="1646040"/>
                  <a:ext cx="731520" cy="87880"/>
                  <a:chOff x="6265272" y="1646040"/>
                  <a:chExt cx="731520" cy="87880"/>
                </a:xfrm>
              </p:grpSpPr>
              <p:sp>
                <p:nvSpPr>
                  <p:cNvPr id="48" name="Rectangle 47"/>
                  <p:cNvSpPr/>
                  <p:nvPr/>
                </p:nvSpPr>
                <p:spPr bwMode="auto">
                  <a:xfrm>
                    <a:off x="6265272" y="1646040"/>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9" name="Rectangle 48"/>
                  <p:cNvSpPr/>
                  <p:nvPr/>
                </p:nvSpPr>
                <p:spPr bwMode="auto">
                  <a:xfrm>
                    <a:off x="6265272" y="1706488"/>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Rectangle 49"/>
                  <p:cNvSpPr/>
                  <p:nvPr/>
                </p:nvSpPr>
                <p:spPr bwMode="auto">
                  <a:xfrm>
                    <a:off x="6507852" y="1706488"/>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3" name="Group 22"/>
                <p:cNvGrpSpPr/>
                <p:nvPr/>
              </p:nvGrpSpPr>
              <p:grpSpPr>
                <a:xfrm>
                  <a:off x="6265272" y="1889531"/>
                  <a:ext cx="731520" cy="87880"/>
                  <a:chOff x="6265272" y="1889531"/>
                  <a:chExt cx="731520" cy="87880"/>
                </a:xfrm>
              </p:grpSpPr>
              <p:sp>
                <p:nvSpPr>
                  <p:cNvPr id="46" name="Rectangle 45"/>
                  <p:cNvSpPr/>
                  <p:nvPr/>
                </p:nvSpPr>
                <p:spPr bwMode="auto">
                  <a:xfrm>
                    <a:off x="6265272" y="1889531"/>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Rectangle 46"/>
                  <p:cNvSpPr/>
                  <p:nvPr/>
                </p:nvSpPr>
                <p:spPr bwMode="auto">
                  <a:xfrm>
                    <a:off x="6265272" y="1949979"/>
                    <a:ext cx="36576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4" name="Group 23"/>
                <p:cNvGrpSpPr/>
                <p:nvPr/>
              </p:nvGrpSpPr>
              <p:grpSpPr>
                <a:xfrm>
                  <a:off x="6265272" y="2130746"/>
                  <a:ext cx="709184" cy="87880"/>
                  <a:chOff x="6265272" y="2130746"/>
                  <a:chExt cx="709184" cy="87880"/>
                </a:xfrm>
              </p:grpSpPr>
              <p:sp>
                <p:nvSpPr>
                  <p:cNvPr id="43" name="Rectangle 42"/>
                  <p:cNvSpPr/>
                  <p:nvPr/>
                </p:nvSpPr>
                <p:spPr bwMode="auto">
                  <a:xfrm>
                    <a:off x="6265272" y="2130746"/>
                    <a:ext cx="42976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Rectangle 43"/>
                  <p:cNvSpPr/>
                  <p:nvPr/>
                </p:nvSpPr>
                <p:spPr bwMode="auto">
                  <a:xfrm>
                    <a:off x="6265272" y="2191194"/>
                    <a:ext cx="30175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Rectangle 44"/>
                  <p:cNvSpPr/>
                  <p:nvPr/>
                </p:nvSpPr>
                <p:spPr bwMode="auto">
                  <a:xfrm>
                    <a:off x="6736712" y="2132789"/>
                    <a:ext cx="237744"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5" name="Group 24"/>
                <p:cNvGrpSpPr/>
                <p:nvPr/>
              </p:nvGrpSpPr>
              <p:grpSpPr>
                <a:xfrm>
                  <a:off x="6265272" y="2374770"/>
                  <a:ext cx="731520" cy="87880"/>
                  <a:chOff x="6265272" y="2374770"/>
                  <a:chExt cx="731520" cy="87880"/>
                </a:xfrm>
              </p:grpSpPr>
              <p:sp>
                <p:nvSpPr>
                  <p:cNvPr id="41" name="Rectangle 40"/>
                  <p:cNvSpPr/>
                  <p:nvPr/>
                </p:nvSpPr>
                <p:spPr bwMode="auto">
                  <a:xfrm>
                    <a:off x="6265272" y="2374770"/>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Rectangle 41"/>
                  <p:cNvSpPr/>
                  <p:nvPr/>
                </p:nvSpPr>
                <p:spPr bwMode="auto">
                  <a:xfrm>
                    <a:off x="6265272" y="2435218"/>
                    <a:ext cx="48463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 name="Group 25"/>
                <p:cNvGrpSpPr/>
                <p:nvPr/>
              </p:nvGrpSpPr>
              <p:grpSpPr>
                <a:xfrm>
                  <a:off x="6265272" y="2623634"/>
                  <a:ext cx="731520" cy="87880"/>
                  <a:chOff x="6265272" y="2623634"/>
                  <a:chExt cx="731520" cy="87880"/>
                </a:xfrm>
              </p:grpSpPr>
              <p:sp>
                <p:nvSpPr>
                  <p:cNvPr id="38" name="Rectangle 37"/>
                  <p:cNvSpPr/>
                  <p:nvPr/>
                </p:nvSpPr>
                <p:spPr bwMode="auto">
                  <a:xfrm>
                    <a:off x="6265272" y="2623634"/>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Rectangle 38"/>
                  <p:cNvSpPr/>
                  <p:nvPr/>
                </p:nvSpPr>
                <p:spPr bwMode="auto">
                  <a:xfrm>
                    <a:off x="6265272" y="2684082"/>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0" name="Rectangle 39"/>
                  <p:cNvSpPr/>
                  <p:nvPr/>
                </p:nvSpPr>
                <p:spPr bwMode="auto">
                  <a:xfrm>
                    <a:off x="6501893" y="2684082"/>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7" name="Rectangle 26"/>
                <p:cNvSpPr/>
                <p:nvPr/>
              </p:nvSpPr>
              <p:spPr bwMode="auto">
                <a:xfrm>
                  <a:off x="5996740" y="2131485"/>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Rectangle 27"/>
                <p:cNvSpPr/>
                <p:nvPr/>
              </p:nvSpPr>
              <p:spPr bwMode="auto">
                <a:xfrm>
                  <a:off x="5996740" y="2622382"/>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29" name="Group 28"/>
                <p:cNvGrpSpPr/>
                <p:nvPr/>
              </p:nvGrpSpPr>
              <p:grpSpPr>
                <a:xfrm>
                  <a:off x="5996740" y="1640587"/>
                  <a:ext cx="154817" cy="154817"/>
                  <a:chOff x="5996740" y="1640587"/>
                  <a:chExt cx="154817" cy="154817"/>
                </a:xfrm>
              </p:grpSpPr>
              <p:sp>
                <p:nvSpPr>
                  <p:cNvPr id="36" name="Rectangle 35"/>
                  <p:cNvSpPr/>
                  <p:nvPr/>
                </p:nvSpPr>
                <p:spPr bwMode="auto">
                  <a:xfrm>
                    <a:off x="5996740" y="1640587"/>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Freeform 5"/>
                  <p:cNvSpPr>
                    <a:spLocks/>
                  </p:cNvSpPr>
                  <p:nvPr/>
                </p:nvSpPr>
                <p:spPr bwMode="auto">
                  <a:xfrm>
                    <a:off x="6014932" y="1667864"/>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p:cNvGrpSpPr/>
                <p:nvPr/>
              </p:nvGrpSpPr>
              <p:grpSpPr>
                <a:xfrm>
                  <a:off x="5996740" y="1886036"/>
                  <a:ext cx="154817" cy="154817"/>
                  <a:chOff x="5996740" y="1886036"/>
                  <a:chExt cx="154817" cy="154817"/>
                </a:xfrm>
              </p:grpSpPr>
              <p:sp>
                <p:nvSpPr>
                  <p:cNvPr id="34" name="Rectangle 33"/>
                  <p:cNvSpPr/>
                  <p:nvPr/>
                </p:nvSpPr>
                <p:spPr bwMode="auto">
                  <a:xfrm>
                    <a:off x="5996740" y="1886036"/>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Freeform 5"/>
                  <p:cNvSpPr>
                    <a:spLocks/>
                  </p:cNvSpPr>
                  <p:nvPr/>
                </p:nvSpPr>
                <p:spPr bwMode="auto">
                  <a:xfrm>
                    <a:off x="6017491" y="1913313"/>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30"/>
                <p:cNvGrpSpPr/>
                <p:nvPr/>
              </p:nvGrpSpPr>
              <p:grpSpPr>
                <a:xfrm>
                  <a:off x="5996740" y="2376934"/>
                  <a:ext cx="154817" cy="154817"/>
                  <a:chOff x="5996740" y="2376934"/>
                  <a:chExt cx="154817" cy="154817"/>
                </a:xfrm>
              </p:grpSpPr>
              <p:sp>
                <p:nvSpPr>
                  <p:cNvPr id="32" name="Rectangle 31"/>
                  <p:cNvSpPr/>
                  <p:nvPr/>
                </p:nvSpPr>
                <p:spPr bwMode="auto">
                  <a:xfrm>
                    <a:off x="5996740" y="2376934"/>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Freeform 5"/>
                  <p:cNvSpPr>
                    <a:spLocks/>
                  </p:cNvSpPr>
                  <p:nvPr/>
                </p:nvSpPr>
                <p:spPr bwMode="auto">
                  <a:xfrm>
                    <a:off x="6017491" y="2404211"/>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grpSp>
      <p:grpSp>
        <p:nvGrpSpPr>
          <p:cNvPr id="276" name="Group 275"/>
          <p:cNvGrpSpPr/>
          <p:nvPr/>
        </p:nvGrpSpPr>
        <p:grpSpPr>
          <a:xfrm>
            <a:off x="457580" y="2373507"/>
            <a:ext cx="364194" cy="364194"/>
            <a:chOff x="457580" y="2341896"/>
            <a:chExt cx="364194" cy="364194"/>
          </a:xfrm>
        </p:grpSpPr>
        <p:sp>
          <p:nvSpPr>
            <p:cNvPr id="277" name="Oval 27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8" name="Right Arrow 27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79" name="Group 278"/>
          <p:cNvGrpSpPr/>
          <p:nvPr/>
        </p:nvGrpSpPr>
        <p:grpSpPr>
          <a:xfrm>
            <a:off x="457580" y="1537421"/>
            <a:ext cx="364194" cy="364194"/>
            <a:chOff x="457580" y="2341896"/>
            <a:chExt cx="364194" cy="364194"/>
          </a:xfrm>
        </p:grpSpPr>
        <p:sp>
          <p:nvSpPr>
            <p:cNvPr id="280" name="Oval 27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1" name="Right Arrow 28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82" name="Group 281"/>
          <p:cNvGrpSpPr/>
          <p:nvPr/>
        </p:nvGrpSpPr>
        <p:grpSpPr>
          <a:xfrm>
            <a:off x="457580" y="3209593"/>
            <a:ext cx="364194" cy="364194"/>
            <a:chOff x="457580" y="2341896"/>
            <a:chExt cx="364194" cy="364194"/>
          </a:xfrm>
        </p:grpSpPr>
        <p:sp>
          <p:nvSpPr>
            <p:cNvPr id="283" name="Oval 28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4" name="Right Arrow 28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85" name="Rectangle 284"/>
          <p:cNvSpPr/>
          <p:nvPr/>
        </p:nvSpPr>
        <p:spPr bwMode="auto">
          <a:xfrm>
            <a:off x="1168400" y="1440373"/>
            <a:ext cx="6032500" cy="55829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nSpc>
                <a:spcPct val="150000"/>
              </a:lnSpc>
              <a:spcBef>
                <a:spcPct val="20000"/>
              </a:spcBef>
              <a:buSzPct val="90000"/>
            </a:pPr>
            <a:r>
              <a:rPr lang="en-US" sz="3200" dirty="0">
                <a:gradFill>
                  <a:gsLst>
                    <a:gs pos="1250">
                      <a:schemeClr val="tx1"/>
                    </a:gs>
                    <a:gs pos="99000">
                      <a:schemeClr val="tx1"/>
                    </a:gs>
                  </a:gsLst>
                  <a:lin ang="5400000" scaled="0"/>
                </a:gradFill>
                <a:latin typeface="+mj-lt"/>
              </a:rPr>
              <a:t>Introduction</a:t>
            </a:r>
          </a:p>
        </p:txBody>
      </p:sp>
      <p:sp>
        <p:nvSpPr>
          <p:cNvPr id="286" name="Rectangle 285"/>
          <p:cNvSpPr/>
          <p:nvPr/>
        </p:nvSpPr>
        <p:spPr bwMode="auto">
          <a:xfrm>
            <a:off x="1168400" y="2276459"/>
            <a:ext cx="6032500" cy="55829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nSpc>
                <a:spcPct val="150000"/>
              </a:lnSpc>
              <a:spcBef>
                <a:spcPct val="20000"/>
              </a:spcBef>
              <a:buSzPct val="90000"/>
            </a:pPr>
            <a:r>
              <a:rPr lang="en-US" sz="3200" dirty="0">
                <a:gradFill>
                  <a:gsLst>
                    <a:gs pos="1250">
                      <a:schemeClr val="tx1"/>
                    </a:gs>
                    <a:gs pos="99000">
                      <a:schemeClr val="tx1"/>
                    </a:gs>
                  </a:gsLst>
                  <a:lin ang="5400000" scaled="0"/>
                </a:gradFill>
                <a:latin typeface="+mj-lt"/>
              </a:rPr>
              <a:t>Programming in C#</a:t>
            </a:r>
          </a:p>
        </p:txBody>
      </p:sp>
      <p:sp>
        <p:nvSpPr>
          <p:cNvPr id="287" name="Rectangle 286"/>
          <p:cNvSpPr/>
          <p:nvPr/>
        </p:nvSpPr>
        <p:spPr bwMode="auto">
          <a:xfrm>
            <a:off x="1168400" y="3112545"/>
            <a:ext cx="6032500" cy="55829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nSpc>
                <a:spcPct val="150000"/>
              </a:lnSpc>
              <a:spcBef>
                <a:spcPct val="20000"/>
              </a:spcBef>
              <a:buSzPct val="90000"/>
            </a:pPr>
            <a:r>
              <a:rPr lang="en-US" sz="3200" dirty="0">
                <a:gradFill>
                  <a:gsLst>
                    <a:gs pos="1250">
                      <a:schemeClr val="tx1"/>
                    </a:gs>
                    <a:gs pos="99000">
                      <a:schemeClr val="tx1"/>
                    </a:gs>
                  </a:gsLst>
                  <a:lin ang="5400000" scaled="0"/>
                </a:gradFill>
                <a:latin typeface="+mj-lt"/>
              </a:rPr>
              <a:t>Remote </a:t>
            </a:r>
            <a:r>
              <a:rPr lang="en-US" sz="3200" dirty="0" smtClean="0">
                <a:gradFill>
                  <a:gsLst>
                    <a:gs pos="1250">
                      <a:schemeClr val="tx1"/>
                    </a:gs>
                    <a:gs pos="99000">
                      <a:schemeClr val="tx1"/>
                    </a:gs>
                  </a:gsLst>
                  <a:lin ang="5400000" scaled="0"/>
                </a:gradFill>
                <a:latin typeface="+mj-lt"/>
              </a:rPr>
              <a:t>event receivers</a:t>
            </a:r>
            <a:endParaRPr lang="en-US" sz="3200" dirty="0">
              <a:gradFill>
                <a:gsLst>
                  <a:gs pos="1250">
                    <a:schemeClr val="tx1"/>
                  </a:gs>
                  <a:gs pos="99000">
                    <a:schemeClr val="tx1"/>
                  </a:gs>
                </a:gsLst>
                <a:lin ang="5400000" scaled="0"/>
              </a:gradFill>
              <a:latin typeface="+mj-lt"/>
            </a:endParaRPr>
          </a:p>
        </p:txBody>
      </p:sp>
      <p:sp>
        <p:nvSpPr>
          <p:cNvPr id="288" name="Rectangle 287"/>
          <p:cNvSpPr/>
          <p:nvPr/>
        </p:nvSpPr>
        <p:spPr bwMode="auto">
          <a:xfrm>
            <a:off x="1168400" y="3948632"/>
            <a:ext cx="6032500" cy="558290"/>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nSpc>
                <a:spcPct val="150000"/>
              </a:lnSpc>
              <a:spcBef>
                <a:spcPct val="20000"/>
              </a:spcBef>
              <a:buSzPct val="90000"/>
            </a:pPr>
            <a:r>
              <a:rPr lang="en-US" sz="3200" dirty="0">
                <a:gradFill>
                  <a:gsLst>
                    <a:gs pos="1250">
                      <a:schemeClr val="tx1"/>
                    </a:gs>
                    <a:gs pos="99000">
                      <a:schemeClr val="tx1"/>
                    </a:gs>
                  </a:gsLst>
                  <a:lin ang="5400000" scaled="0"/>
                </a:gradFill>
                <a:latin typeface="+mj-lt"/>
              </a:rPr>
              <a:t>Remote </a:t>
            </a:r>
            <a:r>
              <a:rPr lang="en-US" sz="3200" dirty="0" smtClean="0">
                <a:gradFill>
                  <a:gsLst>
                    <a:gs pos="1250">
                      <a:schemeClr val="tx1"/>
                    </a:gs>
                    <a:gs pos="99000">
                      <a:schemeClr val="tx1"/>
                    </a:gs>
                  </a:gsLst>
                  <a:lin ang="5400000" scaled="0"/>
                </a:gradFill>
                <a:latin typeface="+mj-lt"/>
              </a:rPr>
              <a:t>“jobs</a:t>
            </a:r>
            <a:r>
              <a:rPr lang="en-US" sz="3200" dirty="0">
                <a:gradFill>
                  <a:gsLst>
                    <a:gs pos="1250">
                      <a:schemeClr val="tx1"/>
                    </a:gs>
                    <a:gs pos="99000">
                      <a:schemeClr val="tx1"/>
                    </a:gs>
                  </a:gsLst>
                  <a:lin ang="5400000" scaled="0"/>
                </a:gradFill>
                <a:latin typeface="+mj-lt"/>
              </a:rPr>
              <a:t>” and </a:t>
            </a:r>
            <a:r>
              <a:rPr lang="en-US" sz="3200" dirty="0" smtClean="0">
                <a:gradFill>
                  <a:gsLst>
                    <a:gs pos="1250">
                      <a:schemeClr val="tx1"/>
                    </a:gs>
                    <a:gs pos="99000">
                      <a:schemeClr val="tx1"/>
                    </a:gs>
                  </a:gsLst>
                  <a:lin ang="5400000" scaled="0"/>
                </a:gradFill>
                <a:latin typeface="+mj-lt"/>
              </a:rPr>
              <a:t>provisioning</a:t>
            </a:r>
            <a:endParaRPr lang="en-US" sz="3200" dirty="0">
              <a:gradFill>
                <a:gsLst>
                  <a:gs pos="1250">
                    <a:schemeClr val="tx1"/>
                  </a:gs>
                  <a:gs pos="99000">
                    <a:schemeClr val="tx1"/>
                  </a:gs>
                </a:gsLst>
                <a:lin ang="5400000" scaled="0"/>
              </a:gradFill>
              <a:latin typeface="+mj-lt"/>
            </a:endParaRPr>
          </a:p>
        </p:txBody>
      </p:sp>
      <p:grpSp>
        <p:nvGrpSpPr>
          <p:cNvPr id="289" name="Group 288"/>
          <p:cNvGrpSpPr/>
          <p:nvPr/>
        </p:nvGrpSpPr>
        <p:grpSpPr>
          <a:xfrm>
            <a:off x="457580" y="4045680"/>
            <a:ext cx="364194" cy="364194"/>
            <a:chOff x="457580" y="2341896"/>
            <a:chExt cx="364194" cy="364194"/>
          </a:xfrm>
        </p:grpSpPr>
        <p:sp>
          <p:nvSpPr>
            <p:cNvPr id="290" name="Oval 28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1" name="Right Arrow 29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2020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US" dirty="0"/>
          </a:p>
        </p:txBody>
      </p:sp>
      <p:sp>
        <p:nvSpPr>
          <p:cNvPr id="14" name="Text Placeholder 2"/>
          <p:cNvSpPr txBox="1">
            <a:spLocks/>
          </p:cNvSpPr>
          <p:nvPr/>
        </p:nvSpPr>
        <p:spPr>
          <a:xfrm>
            <a:off x="274638" y="1212850"/>
            <a:ext cx="11612561" cy="171123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hlinkClick r:id="rId2"/>
              </a:rPr>
              <a:t>SharePoint Code </a:t>
            </a:r>
            <a:r>
              <a:rPr lang="en-US" sz="3200" dirty="0" smtClean="0">
                <a:hlinkClick r:id="rId2"/>
              </a:rPr>
              <a:t>Samples </a:t>
            </a:r>
            <a:endParaRPr lang="en-US" sz="3200" dirty="0"/>
          </a:p>
          <a:p>
            <a:pPr marL="0" indent="0">
              <a:buNone/>
            </a:pPr>
            <a:r>
              <a:rPr lang="en-US" sz="3200" dirty="0">
                <a:hlinkClick r:id="rId3"/>
              </a:rPr>
              <a:t>SharePoint Training videos </a:t>
            </a:r>
            <a:r>
              <a:rPr lang="en-US" sz="3200" dirty="0" smtClean="0">
                <a:hlinkClick r:id="rId3"/>
              </a:rPr>
              <a:t>and </a:t>
            </a:r>
            <a:r>
              <a:rPr lang="en-US" sz="3200" dirty="0">
                <a:hlinkClick r:id="rId3"/>
              </a:rPr>
              <a:t>hands on labs </a:t>
            </a:r>
            <a:endParaRPr lang="en-US" sz="3200" dirty="0"/>
          </a:p>
          <a:p>
            <a:pPr marL="0" indent="0">
              <a:buNone/>
            </a:pPr>
            <a:r>
              <a:rPr lang="en-US" sz="3200" dirty="0">
                <a:hlinkClick r:id="rId4"/>
              </a:rPr>
              <a:t>SharePoint documentation</a:t>
            </a:r>
            <a:endParaRPr lang="en-US" sz="3200" dirty="0"/>
          </a:p>
        </p:txBody>
      </p:sp>
      <p:grpSp>
        <p:nvGrpSpPr>
          <p:cNvPr id="19" name="Group 18"/>
          <p:cNvGrpSpPr/>
          <p:nvPr/>
        </p:nvGrpSpPr>
        <p:grpSpPr>
          <a:xfrm>
            <a:off x="8595651" y="2113047"/>
            <a:ext cx="4084253" cy="5486900"/>
            <a:chOff x="7841294" y="1339954"/>
            <a:chExt cx="4004533" cy="5379802"/>
          </a:xfrm>
        </p:grpSpPr>
        <p:sp>
          <p:nvSpPr>
            <p:cNvPr id="20"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21"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22"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23"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24"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25"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26"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sp>
          <p:nvSpPr>
            <p:cNvPr id="27"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defTabSz="932597"/>
              <a:endParaRPr lang="en-US" dirty="0">
                <a:solidFill>
                  <a:srgbClr val="404040"/>
                </a:solidFill>
                <a:latin typeface="Segoe UI"/>
              </a:endParaRPr>
            </a:p>
          </p:txBody>
        </p:sp>
      </p:grpSp>
    </p:spTree>
    <p:extLst>
      <p:ext uri="{BB962C8B-B14F-4D97-AF65-F5344CB8AC3E}">
        <p14:creationId xmlns:p14="http://schemas.microsoft.com/office/powerpoint/2010/main" val="17839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bwMode="auto">
          <a:xfrm>
            <a:off x="5549453" y="6515100"/>
            <a:ext cx="1382837" cy="385963"/>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12" name="Group 111"/>
          <p:cNvGrpSpPr/>
          <p:nvPr/>
        </p:nvGrpSpPr>
        <p:grpSpPr>
          <a:xfrm>
            <a:off x="4693684" y="3204799"/>
            <a:ext cx="3052220" cy="3741378"/>
            <a:chOff x="4662488" y="3198813"/>
            <a:chExt cx="3114676" cy="3817937"/>
          </a:xfrm>
        </p:grpSpPr>
        <p:sp>
          <p:nvSpPr>
            <p:cNvPr id="113"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14"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15"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16"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17"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18"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19"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20"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grpSp>
      <p:sp>
        <p:nvSpPr>
          <p:cNvPr id="121" name="Rectangle 120"/>
          <p:cNvSpPr/>
          <p:nvPr/>
        </p:nvSpPr>
        <p:spPr bwMode="auto">
          <a:xfrm>
            <a:off x="0" y="0"/>
            <a:ext cx="12436475" cy="2125663"/>
          </a:xfrm>
          <a:prstGeom prst="rect">
            <a:avLst/>
          </a:prstGeom>
          <a:gradFill>
            <a:gsLst>
              <a:gs pos="91246">
                <a:schemeClr val="bg1">
                  <a:alpha val="0"/>
                </a:schemeClr>
              </a:gs>
              <a:gs pos="58000">
                <a:schemeClr val="bg1">
                  <a:alpha val="57000"/>
                </a:schemeClr>
              </a:gs>
              <a:gs pos="20000">
                <a:schemeClr val="bg1"/>
              </a:gs>
            </a:gsLst>
            <a:lin ang="5400000" scaled="0"/>
          </a:gra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2" name="Content Placeholder 6"/>
          <p:cNvSpPr txBox="1">
            <a:spLocks/>
          </p:cNvSpPr>
          <p:nvPr/>
        </p:nvSpPr>
        <p:spPr>
          <a:xfrm>
            <a:off x="2501" y="5196792"/>
            <a:ext cx="12187096" cy="63127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136" dirty="0" smtClean="0">
                <a:hlinkClick r:id="rId3"/>
              </a:rPr>
              <a:t>http://dev.office.com/devprogram</a:t>
            </a:r>
            <a:r>
              <a:rPr lang="en-US" sz="3136" dirty="0" smtClean="0"/>
              <a:t> </a:t>
            </a:r>
            <a:endParaRPr lang="en-US" sz="3136" dirty="0"/>
          </a:p>
        </p:txBody>
      </p:sp>
      <p:grpSp>
        <p:nvGrpSpPr>
          <p:cNvPr id="123" name="Group 122"/>
          <p:cNvGrpSpPr/>
          <p:nvPr/>
        </p:nvGrpSpPr>
        <p:grpSpPr>
          <a:xfrm>
            <a:off x="581707" y="2329165"/>
            <a:ext cx="2289395" cy="1914898"/>
            <a:chOff x="457200" y="2260433"/>
            <a:chExt cx="2290317" cy="1915668"/>
          </a:xfrm>
        </p:grpSpPr>
        <p:sp>
          <p:nvSpPr>
            <p:cNvPr id="124" name="Rectangle 123"/>
            <p:cNvSpPr/>
            <p:nvPr/>
          </p:nvSpPr>
          <p:spPr>
            <a:xfrm>
              <a:off x="457200" y="3466393"/>
              <a:ext cx="2290317" cy="709708"/>
            </a:xfrm>
            <a:prstGeom prst="rect">
              <a:avLst/>
            </a:prstGeom>
          </p:spPr>
          <p:txBody>
            <a:bodyPr wrap="square">
              <a:spAutoFit/>
            </a:bodyPr>
            <a:lstStyle/>
            <a:p>
              <a:pPr algn="ctr" defTabSz="914005"/>
              <a:r>
                <a:rPr lang="en-US" sz="1960" dirty="0" smtClean="0">
                  <a:gradFill>
                    <a:gsLst>
                      <a:gs pos="28319">
                        <a:srgbClr val="000000"/>
                      </a:gs>
                      <a:gs pos="52212">
                        <a:srgbClr val="000000"/>
                      </a:gs>
                    </a:gsLst>
                    <a:lin ang="5400000" scaled="0"/>
                  </a:gradFill>
                  <a:latin typeface="Segoe UI"/>
                </a:rPr>
                <a:t>Email </a:t>
              </a:r>
              <a:r>
                <a:rPr lang="en-US" sz="1960" dirty="0">
                  <a:gradFill>
                    <a:gsLst>
                      <a:gs pos="28319">
                        <a:srgbClr val="000000"/>
                      </a:gs>
                      <a:gs pos="52212">
                        <a:srgbClr val="000000"/>
                      </a:gs>
                    </a:gsLst>
                    <a:lin ang="5400000" scaled="0"/>
                  </a:gradFill>
                  <a:latin typeface="Segoe UI"/>
                </a:rPr>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125" name="Group 124"/>
            <p:cNvGrpSpPr/>
            <p:nvPr/>
          </p:nvGrpSpPr>
          <p:grpSpPr>
            <a:xfrm>
              <a:off x="746844" y="2260433"/>
              <a:ext cx="1711028" cy="991002"/>
              <a:chOff x="860785" y="2260433"/>
              <a:chExt cx="1711028" cy="991002"/>
            </a:xfrm>
          </p:grpSpPr>
          <p:grpSp>
            <p:nvGrpSpPr>
              <p:cNvPr id="126" name="Group 125"/>
              <p:cNvGrpSpPr/>
              <p:nvPr/>
            </p:nvGrpSpPr>
            <p:grpSpPr>
              <a:xfrm>
                <a:off x="860785" y="2260433"/>
                <a:ext cx="1711028" cy="991002"/>
                <a:chOff x="506413" y="1770063"/>
                <a:chExt cx="2105025" cy="1219200"/>
              </a:xfrm>
            </p:grpSpPr>
            <p:sp>
              <p:nvSpPr>
                <p:cNvPr id="13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14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14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143"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grpSp>
          <p:sp>
            <p:nvSpPr>
              <p:cNvPr id="127" name="Rectangle 126"/>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28" name="Straight Connector 127"/>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33" name="Rectangle 132"/>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35" name="Straight Connector 134"/>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4" name="Group 143"/>
          <p:cNvGrpSpPr/>
          <p:nvPr/>
        </p:nvGrpSpPr>
        <p:grpSpPr>
          <a:xfrm>
            <a:off x="3405356" y="2351551"/>
            <a:ext cx="1609841" cy="2200139"/>
            <a:chOff x="3320378" y="2282825"/>
            <a:chExt cx="1610489" cy="2201025"/>
          </a:xfrm>
        </p:grpSpPr>
        <p:sp>
          <p:nvSpPr>
            <p:cNvPr id="145" name="Rectangle 144"/>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46" name="Group 145"/>
            <p:cNvGrpSpPr/>
            <p:nvPr/>
          </p:nvGrpSpPr>
          <p:grpSpPr>
            <a:xfrm>
              <a:off x="3376613" y="2282825"/>
              <a:ext cx="1422401" cy="1065213"/>
              <a:chOff x="3376613" y="2282825"/>
              <a:chExt cx="1422401" cy="1065213"/>
            </a:xfrm>
          </p:grpSpPr>
          <p:sp>
            <p:nvSpPr>
              <p:cNvPr id="147"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48"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49"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50"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51"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52"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53"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54"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55" name="TextBox 154"/>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156" name="Straight Connector 155"/>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0" name="Group 159"/>
              <p:cNvGrpSpPr/>
              <p:nvPr/>
            </p:nvGrpSpPr>
            <p:grpSpPr>
              <a:xfrm>
                <a:off x="3987801" y="2778125"/>
                <a:ext cx="811213" cy="569913"/>
                <a:chOff x="3987801" y="2778125"/>
                <a:chExt cx="811213" cy="569913"/>
              </a:xfrm>
            </p:grpSpPr>
            <p:sp>
              <p:nvSpPr>
                <p:cNvPr id="161"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62"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63"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64"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65"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66"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67"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68"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69"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70"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71"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72"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73"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74"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75"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76"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78"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79"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80"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81"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82"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83"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grpSp>
        <p:nvGrpSpPr>
          <p:cNvPr id="184" name="Group 183"/>
          <p:cNvGrpSpPr/>
          <p:nvPr/>
        </p:nvGrpSpPr>
        <p:grpSpPr>
          <a:xfrm>
            <a:off x="5549453" y="2282278"/>
            <a:ext cx="1609841" cy="1961785"/>
            <a:chOff x="5503728" y="2213527"/>
            <a:chExt cx="1610489" cy="1962574"/>
          </a:xfrm>
        </p:grpSpPr>
        <p:sp>
          <p:nvSpPr>
            <p:cNvPr id="185" name="Rectangle 184"/>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186" name="Picture 185"/>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187" name="Group 186"/>
          <p:cNvGrpSpPr/>
          <p:nvPr/>
        </p:nvGrpSpPr>
        <p:grpSpPr>
          <a:xfrm>
            <a:off x="7693546" y="2282127"/>
            <a:ext cx="1744304" cy="1961938"/>
            <a:chOff x="7453007" y="2213374"/>
            <a:chExt cx="1745006" cy="1962727"/>
          </a:xfrm>
        </p:grpSpPr>
        <p:sp>
          <p:nvSpPr>
            <p:cNvPr id="188" name="Rectangle 187"/>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89" name="Group 188"/>
            <p:cNvGrpSpPr/>
            <p:nvPr/>
          </p:nvGrpSpPr>
          <p:grpSpPr>
            <a:xfrm>
              <a:off x="7453007" y="2213374"/>
              <a:ext cx="1745006" cy="1177578"/>
              <a:chOff x="7353454" y="2213374"/>
              <a:chExt cx="1745006" cy="1177578"/>
            </a:xfrm>
          </p:grpSpPr>
          <p:grpSp>
            <p:nvGrpSpPr>
              <p:cNvPr id="190" name="Group 189"/>
              <p:cNvGrpSpPr/>
              <p:nvPr/>
            </p:nvGrpSpPr>
            <p:grpSpPr>
              <a:xfrm>
                <a:off x="7353454" y="2213374"/>
                <a:ext cx="1517514" cy="1152575"/>
                <a:chOff x="7377113" y="1308100"/>
                <a:chExt cx="1277937" cy="847725"/>
              </a:xfrm>
            </p:grpSpPr>
            <p:sp>
              <p:nvSpPr>
                <p:cNvPr id="19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9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9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9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9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pic>
            <p:nvPicPr>
              <p:cNvPr id="191" name="Picture 190"/>
              <p:cNvPicPr>
                <a:picLocks noChangeAspect="1"/>
              </p:cNvPicPr>
              <p:nvPr/>
            </p:nvPicPr>
            <p:blipFill>
              <a:blip r:embed="rId5"/>
              <a:stretch>
                <a:fillRect/>
              </a:stretch>
            </p:blipFill>
            <p:spPr>
              <a:xfrm>
                <a:off x="8203393" y="2481212"/>
                <a:ext cx="895067" cy="909740"/>
              </a:xfrm>
              <a:prstGeom prst="rect">
                <a:avLst/>
              </a:prstGeom>
            </p:spPr>
          </p:pic>
        </p:grpSp>
      </p:grpSp>
      <p:grpSp>
        <p:nvGrpSpPr>
          <p:cNvPr id="197" name="Group 196"/>
          <p:cNvGrpSpPr/>
          <p:nvPr/>
        </p:nvGrpSpPr>
        <p:grpSpPr>
          <a:xfrm>
            <a:off x="9972106" y="2284902"/>
            <a:ext cx="1609841" cy="1802340"/>
            <a:chOff x="9851377" y="2216150"/>
            <a:chExt cx="1610489" cy="1803064"/>
          </a:xfrm>
        </p:grpSpPr>
        <p:sp>
          <p:nvSpPr>
            <p:cNvPr id="198" name="Rectangle 197"/>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199" name="Group 198"/>
            <p:cNvGrpSpPr/>
            <p:nvPr/>
          </p:nvGrpSpPr>
          <p:grpSpPr>
            <a:xfrm>
              <a:off x="10039877" y="2216150"/>
              <a:ext cx="1233488" cy="1268413"/>
              <a:chOff x="9902825" y="2216150"/>
              <a:chExt cx="1233488" cy="1268413"/>
            </a:xfrm>
          </p:grpSpPr>
          <p:sp>
            <p:nvSpPr>
              <p:cNvPr id="200"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01"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02"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03"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cxnSp>
            <p:nvCxnSpPr>
              <p:cNvPr id="204" name="Straight Connector 203"/>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8" name="Group 207"/>
              <p:cNvGrpSpPr/>
              <p:nvPr/>
            </p:nvGrpSpPr>
            <p:grpSpPr>
              <a:xfrm>
                <a:off x="10802938" y="2917825"/>
                <a:ext cx="39688" cy="566738"/>
                <a:chOff x="10802938" y="2917825"/>
                <a:chExt cx="39688" cy="566738"/>
              </a:xfrm>
            </p:grpSpPr>
            <p:sp>
              <p:nvSpPr>
                <p:cNvPr id="209"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10"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11"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12"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13"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14"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sp>
        <p:nvSpPr>
          <p:cNvPr id="6" name="Title 5"/>
          <p:cNvSpPr>
            <a:spLocks noGrp="1"/>
          </p:cNvSpPr>
          <p:nvPr>
            <p:ph type="title"/>
          </p:nvPr>
        </p:nvSpPr>
        <p:spPr/>
        <p:txBody>
          <a:bodyPr/>
          <a:lstStyle/>
          <a:p>
            <a:r>
              <a:rPr lang="en-US" dirty="0" smtClean="0"/>
              <a:t>Developer Program Launch</a:t>
            </a:r>
            <a:endParaRPr lang="en-US" dirty="0"/>
          </a:p>
        </p:txBody>
      </p:sp>
    </p:spTree>
    <p:extLst>
      <p:ext uri="{BB962C8B-B14F-4D97-AF65-F5344CB8AC3E}">
        <p14:creationId xmlns:p14="http://schemas.microsoft.com/office/powerpoint/2010/main" val="316860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112"/>
                                        </p:tgtEl>
                                        <p:attrNameLst>
                                          <p:attrName>r</p:attrName>
                                        </p:attrNameLst>
                                      </p:cBhvr>
                                    </p:animRot>
                                    <p:animRot by="-240000">
                                      <p:cBhvr>
                                        <p:cTn id="7" dur="250" fill="hold">
                                          <p:stCondLst>
                                            <p:cond delay="250"/>
                                          </p:stCondLst>
                                        </p:cTn>
                                        <p:tgtEl>
                                          <p:spTgt spid="112"/>
                                        </p:tgtEl>
                                        <p:attrNameLst>
                                          <p:attrName>r</p:attrName>
                                        </p:attrNameLst>
                                      </p:cBhvr>
                                    </p:animRot>
                                    <p:animRot by="240000">
                                      <p:cBhvr>
                                        <p:cTn id="8" dur="250" fill="hold">
                                          <p:stCondLst>
                                            <p:cond delay="500"/>
                                          </p:stCondLst>
                                        </p:cTn>
                                        <p:tgtEl>
                                          <p:spTgt spid="112"/>
                                        </p:tgtEl>
                                        <p:attrNameLst>
                                          <p:attrName>r</p:attrName>
                                        </p:attrNameLst>
                                      </p:cBhvr>
                                    </p:animRot>
                                    <p:animRot by="-240000">
                                      <p:cBhvr>
                                        <p:cTn id="9" dur="250" fill="hold">
                                          <p:stCondLst>
                                            <p:cond delay="750"/>
                                          </p:stCondLst>
                                        </p:cTn>
                                        <p:tgtEl>
                                          <p:spTgt spid="112"/>
                                        </p:tgtEl>
                                        <p:attrNameLst>
                                          <p:attrName>r</p:attrName>
                                        </p:attrNameLst>
                                      </p:cBhvr>
                                    </p:animRot>
                                    <p:animRot by="120000">
                                      <p:cBhvr>
                                        <p:cTn id="10" dur="250" fill="hold">
                                          <p:stCondLst>
                                            <p:cond delay="1000"/>
                                          </p:stCondLst>
                                        </p:cTn>
                                        <p:tgtEl>
                                          <p:spTgt spid="112"/>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112"/>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1000"/>
                                        <p:tgtEl>
                                          <p:spTgt spid="123"/>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123"/>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fade">
                                      <p:cBhvr>
                                        <p:cTn id="23" dur="1000"/>
                                        <p:tgtEl>
                                          <p:spTgt spid="144"/>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144"/>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184"/>
                                        </p:tgtEl>
                                        <p:attrNameLst>
                                          <p:attrName>style.visibility</p:attrName>
                                        </p:attrNameLst>
                                      </p:cBhvr>
                                      <p:to>
                                        <p:strVal val="visible"/>
                                      </p:to>
                                    </p:set>
                                    <p:animEffect transition="in" filter="fade">
                                      <p:cBhvr>
                                        <p:cTn id="29" dur="1000"/>
                                        <p:tgtEl>
                                          <p:spTgt spid="184"/>
                                        </p:tgtEl>
                                      </p:cBhvr>
                                    </p:animEffect>
                                  </p:childTnLst>
                                </p:cTn>
                              </p:par>
                              <p:par>
                                <p:cTn id="30" presetID="42" presetClass="path" presetSubtype="0" accel="50000" decel="50000" fill="hold" nodeType="withEffect">
                                  <p:stCondLst>
                                    <p:cond delay="0"/>
                                  </p:stCondLst>
                                  <p:childTnLst>
                                    <p:animMotion origin="layout" path="M 2.21088E-6 -0.08375 L 2.21088E-6 5.5833E-7 " pathEditMode="relative" rAng="0" ptsTypes="AA">
                                      <p:cBhvr>
                                        <p:cTn id="31" dur="1000" fill="hold"/>
                                        <p:tgtEl>
                                          <p:spTgt spid="184"/>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187"/>
                                        </p:tgtEl>
                                        <p:attrNameLst>
                                          <p:attrName>style.visibility</p:attrName>
                                        </p:attrNameLst>
                                      </p:cBhvr>
                                      <p:to>
                                        <p:strVal val="visible"/>
                                      </p:to>
                                    </p:set>
                                    <p:animEffect transition="in" filter="fade">
                                      <p:cBhvr>
                                        <p:cTn id="35" dur="1000"/>
                                        <p:tgtEl>
                                          <p:spTgt spid="187"/>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187"/>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197"/>
                                        </p:tgtEl>
                                        <p:attrNameLst>
                                          <p:attrName>style.visibility</p:attrName>
                                        </p:attrNameLst>
                                      </p:cBhvr>
                                      <p:to>
                                        <p:strVal val="visible"/>
                                      </p:to>
                                    </p:set>
                                    <p:animEffect transition="in" filter="fade">
                                      <p:cBhvr>
                                        <p:cTn id="41" dur="1000"/>
                                        <p:tgtEl>
                                          <p:spTgt spid="197"/>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197"/>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122">
                                            <p:txEl>
                                              <p:pRg st="0" end="0"/>
                                            </p:txEl>
                                          </p:spTgt>
                                        </p:tgtEl>
                                        <p:attrNameLst>
                                          <p:attrName>style.visibility</p:attrName>
                                        </p:attrNameLst>
                                      </p:cBhvr>
                                      <p:to>
                                        <p:strVal val="visible"/>
                                      </p:to>
                                    </p:set>
                                    <p:animEffect transition="in" filter="fade">
                                      <p:cBhvr>
                                        <p:cTn id="47" dur="1000"/>
                                        <p:tgtEl>
                                          <p:spTgt spid="122">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122">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uild="p"/>
      <p:bldP spid="122"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vision</a:t>
            </a:r>
            <a:endParaRPr lang="en-US" dirty="0"/>
          </a:p>
        </p:txBody>
      </p:sp>
      <p:sp>
        <p:nvSpPr>
          <p:cNvPr id="352" name="Rectangle 351"/>
          <p:cNvSpPr/>
          <p:nvPr/>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3" name="Rectangle 352"/>
          <p:cNvSpPr/>
          <p:nvPr/>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4" name="Rectangle 353"/>
          <p:cNvSpPr/>
          <p:nvPr/>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5" name="Data"/>
          <p:cNvSpPr/>
          <p:nvPr/>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p>
        </p:txBody>
      </p:sp>
      <p:sp>
        <p:nvSpPr>
          <p:cNvPr id="356" name="USER"/>
          <p:cNvSpPr/>
          <p:nvPr/>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357" name="Group 356"/>
          <p:cNvGrpSpPr/>
          <p:nvPr/>
        </p:nvGrpSpPr>
        <p:grpSpPr>
          <a:xfrm>
            <a:off x="662415" y="3684587"/>
            <a:ext cx="5262336" cy="2763865"/>
            <a:chOff x="540178" y="2851546"/>
            <a:chExt cx="5262336" cy="2763865"/>
          </a:xfrm>
        </p:grpSpPr>
        <p:sp>
          <p:nvSpPr>
            <p:cNvPr id="35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59" name="Rounded Rectangle 35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Rounded Rectangle 35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Oval 36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Rectangle 361"/>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3" name="Rectangle 362"/>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364" name="Straight Connector 363"/>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2"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3"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4"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5"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6"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7"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8"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379" name="Rectangle 378"/>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0" name="Rectangle 379"/>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81" name="Group 380"/>
            <p:cNvGrpSpPr/>
            <p:nvPr/>
          </p:nvGrpSpPr>
          <p:grpSpPr>
            <a:xfrm>
              <a:off x="2786888" y="3533161"/>
              <a:ext cx="1165218" cy="775768"/>
              <a:chOff x="1536522" y="2097832"/>
              <a:chExt cx="830830" cy="553142"/>
            </a:xfrm>
          </p:grpSpPr>
          <p:sp>
            <p:nvSpPr>
              <p:cNvPr id="446" name="Rectangle 44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7" name="Rectangle 44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8" name="Rectangle 44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9" name="Rectangle 44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0" name="Rectangle 44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1" name="Rectangle 45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2" name="Rectangle 45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Rectangle 46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Rectangle 46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Rectangle 47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Rectangle 47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4" name="Rectangle 47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5" name="Rectangle 47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2"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83"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84"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85"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86"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387" name="Rectangle 386"/>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8" name="Rectangle 387"/>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389" name="Straight Connector 388"/>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390" name="Straight Connector 389"/>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391" name="Straight Connector 390"/>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392" name="Straight Connector 391"/>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393" name="Straight Connector 392"/>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394" name="Straight Connector 393"/>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395"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396"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7" name="Rectangle 396"/>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8" name="Round Same Side Corner Rectangle 397"/>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9" name="Oval 398"/>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0"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401"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402"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403"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404"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405"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406" name="Rectangle 405"/>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Rectangle 406"/>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Rectangle 407"/>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Rectangle 408"/>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0" name="Straight Connector 409"/>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5"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6" name="Rounded Rectangle 415"/>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7" name="Group 416"/>
            <p:cNvGrpSpPr/>
            <p:nvPr/>
          </p:nvGrpSpPr>
          <p:grpSpPr>
            <a:xfrm>
              <a:off x="751181" y="4641194"/>
              <a:ext cx="134394" cy="15647"/>
              <a:chOff x="5596078" y="2180378"/>
              <a:chExt cx="138544" cy="16130"/>
            </a:xfrm>
            <a:solidFill>
              <a:schemeClr val="tx1">
                <a:lumMod val="50000"/>
              </a:schemeClr>
            </a:solidFill>
          </p:grpSpPr>
          <p:sp>
            <p:nvSpPr>
              <p:cNvPr id="444" name="Rounded Rectangle 443"/>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Oval 444"/>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18" name="Oval 417"/>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9" name="Oval 418"/>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Rectangle 419"/>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Rectangle 420"/>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2" name="Straight Connector 421"/>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p:cNvGrpSpPr/>
            <p:nvPr/>
          </p:nvGrpSpPr>
          <p:grpSpPr>
            <a:xfrm>
              <a:off x="1022496" y="4379028"/>
              <a:ext cx="651017" cy="1236383"/>
              <a:chOff x="5651685" y="-476444"/>
              <a:chExt cx="1669255" cy="2809977"/>
            </a:xfrm>
          </p:grpSpPr>
          <p:sp>
            <p:nvSpPr>
              <p:cNvPr id="438" name="Rectangle 437"/>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9" name="Freeform 43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0" name="Group 439"/>
              <p:cNvGrpSpPr/>
              <p:nvPr/>
            </p:nvGrpSpPr>
            <p:grpSpPr>
              <a:xfrm>
                <a:off x="6124436" y="2123612"/>
                <a:ext cx="723752" cy="98117"/>
                <a:chOff x="6147223" y="2123612"/>
                <a:chExt cx="723752" cy="98117"/>
              </a:xfrm>
            </p:grpSpPr>
            <p:sp>
              <p:nvSpPr>
                <p:cNvPr id="441" name="Rounded Rectangle 440"/>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2" name="Oval 441"/>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3" name="Oval 442"/>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30" name="Rounded Rectangle 429"/>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Rectangle 430"/>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Rectangle 431"/>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3" name="Straight Connector 432"/>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6" name="Rectangle 475"/>
          <p:cNvSpPr/>
          <p:nvPr/>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7" name="Rectangle 476"/>
          <p:cNvSpPr/>
          <p:nvPr/>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p:cNvSpPr/>
          <p:nvPr/>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0" name="Rectangle 479"/>
          <p:cNvSpPr/>
          <p:nvPr/>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1" name="Rectangle 480"/>
          <p:cNvSpPr/>
          <p:nvPr/>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p:cNvSpPr/>
          <p:nvPr/>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3" name="Rectangle 482"/>
          <p:cNvSpPr/>
          <p:nvPr/>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Oval 483"/>
          <p:cNvSpPr/>
          <p:nvPr/>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5" name="Freeform 18"/>
          <p:cNvSpPr>
            <a:spLocks noChangeAspect="1" noEditPoints="1"/>
          </p:cNvSpPr>
          <p:nvPr/>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486" name="Oval 485"/>
          <p:cNvSpPr/>
          <p:nvPr/>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7" name="Freeform 17"/>
          <p:cNvSpPr>
            <a:spLocks noEditPoints="1"/>
          </p:cNvSpPr>
          <p:nvPr/>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488" name="Oval 487"/>
          <p:cNvSpPr/>
          <p:nvPr/>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9" name="Freeform 488"/>
          <p:cNvSpPr>
            <a:spLocks noEditPoints="1"/>
          </p:cNvSpPr>
          <p:nvPr/>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506" name="Oval 505"/>
          <p:cNvSpPr/>
          <p:nvPr/>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7" name="Group 506"/>
          <p:cNvGrpSpPr/>
          <p:nvPr/>
        </p:nvGrpSpPr>
        <p:grpSpPr>
          <a:xfrm>
            <a:off x="10841227" y="3224349"/>
            <a:ext cx="555851" cy="484577"/>
            <a:chOff x="10450695" y="2384201"/>
            <a:chExt cx="683568" cy="595918"/>
          </a:xfrm>
        </p:grpSpPr>
        <p:sp>
          <p:nvSpPr>
            <p:cNvPr id="534" name="Rectangle 533"/>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8"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554" name="Group 553"/>
          <p:cNvGrpSpPr/>
          <p:nvPr/>
        </p:nvGrpSpPr>
        <p:grpSpPr>
          <a:xfrm>
            <a:off x="10386456" y="5380898"/>
            <a:ext cx="1344382" cy="1062056"/>
            <a:chOff x="9972097" y="4402078"/>
            <a:chExt cx="1344382" cy="1062056"/>
          </a:xfrm>
        </p:grpSpPr>
        <p:grpSp>
          <p:nvGrpSpPr>
            <p:cNvPr id="570" name="Group 569"/>
            <p:cNvGrpSpPr/>
            <p:nvPr/>
          </p:nvGrpSpPr>
          <p:grpSpPr>
            <a:xfrm>
              <a:off x="9973234" y="4402078"/>
              <a:ext cx="1342109" cy="1062056"/>
              <a:chOff x="10031532" y="4402078"/>
              <a:chExt cx="1342109" cy="1062056"/>
            </a:xfrm>
          </p:grpSpPr>
          <p:sp>
            <p:nvSpPr>
              <p:cNvPr id="609" name="Rectangle 608"/>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2"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3" name="Rectangle 622"/>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4" name="Rectangle 623"/>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06" name="TextBox 605"/>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25" name="Group 624"/>
          <p:cNvGrpSpPr/>
          <p:nvPr/>
        </p:nvGrpSpPr>
        <p:grpSpPr>
          <a:xfrm>
            <a:off x="7057359" y="5128940"/>
            <a:ext cx="899570" cy="1314014"/>
            <a:chOff x="6803259" y="4273052"/>
            <a:chExt cx="899570" cy="1314014"/>
          </a:xfrm>
        </p:grpSpPr>
        <p:sp>
          <p:nvSpPr>
            <p:cNvPr id="626" name="Rounded Rectangle 625"/>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7" name="Rounded Rectangle 626"/>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8" name="Oval 627"/>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9"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0" name="AutoShape 165"/>
          <p:cNvSpPr>
            <a:spLocks noChangeAspect="1" noChangeArrowheads="1" noTextEdit="1"/>
          </p:cNvSpPr>
          <p:nvPr/>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nvGrpSpPr>
          <p:cNvPr id="631" name="Group 630"/>
          <p:cNvGrpSpPr/>
          <p:nvPr/>
        </p:nvGrpSpPr>
        <p:grpSpPr>
          <a:xfrm>
            <a:off x="8537163" y="3947827"/>
            <a:ext cx="875225" cy="709078"/>
            <a:chOff x="8283062" y="3056784"/>
            <a:chExt cx="875225" cy="709078"/>
          </a:xfrm>
        </p:grpSpPr>
        <p:sp>
          <p:nvSpPr>
            <p:cNvPr id="632"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633"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634" name="Group 633"/>
          <p:cNvGrpSpPr/>
          <p:nvPr/>
        </p:nvGrpSpPr>
        <p:grpSpPr>
          <a:xfrm>
            <a:off x="9412385" y="3947827"/>
            <a:ext cx="606272" cy="715942"/>
            <a:chOff x="9158285" y="3056784"/>
            <a:chExt cx="606272" cy="715942"/>
          </a:xfrm>
        </p:grpSpPr>
        <p:sp>
          <p:nvSpPr>
            <p:cNvPr id="63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642"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643" name="Group 642"/>
          <p:cNvGrpSpPr/>
          <p:nvPr/>
        </p:nvGrpSpPr>
        <p:grpSpPr>
          <a:xfrm>
            <a:off x="8398942" y="4591116"/>
            <a:ext cx="1331448" cy="1851838"/>
            <a:chOff x="8144842" y="4004140"/>
            <a:chExt cx="1331448" cy="1851838"/>
          </a:xfrm>
        </p:grpSpPr>
        <p:pic>
          <p:nvPicPr>
            <p:cNvPr id="644" name="Picture 643"/>
            <p:cNvPicPr>
              <a:picLocks noChangeAspect="1"/>
            </p:cNvPicPr>
            <p:nvPr/>
          </p:nvPicPr>
          <p:blipFill>
            <a:blip r:embed="rId3"/>
            <a:stretch>
              <a:fillRect/>
            </a:stretch>
          </p:blipFill>
          <p:spPr>
            <a:xfrm>
              <a:off x="8843731" y="4004140"/>
              <a:ext cx="632559" cy="1851838"/>
            </a:xfrm>
            <a:prstGeom prst="rect">
              <a:avLst/>
            </a:prstGeom>
          </p:spPr>
        </p:pic>
        <p:pic>
          <p:nvPicPr>
            <p:cNvPr id="645" name="Picture 644"/>
            <p:cNvPicPr>
              <a:picLocks noChangeAspect="1"/>
            </p:cNvPicPr>
            <p:nvPr/>
          </p:nvPicPr>
          <p:blipFill>
            <a:blip r:embed="rId4"/>
            <a:stretch>
              <a:fillRect/>
            </a:stretch>
          </p:blipFill>
          <p:spPr>
            <a:xfrm>
              <a:off x="8144842" y="4762867"/>
              <a:ext cx="1080760" cy="1093111"/>
            </a:xfrm>
            <a:prstGeom prst="rect">
              <a:avLst/>
            </a:prstGeom>
          </p:spPr>
        </p:pic>
      </p:grpSp>
      <p:grpSp>
        <p:nvGrpSpPr>
          <p:cNvPr id="648" name="Group 647"/>
          <p:cNvGrpSpPr/>
          <p:nvPr/>
        </p:nvGrpSpPr>
        <p:grpSpPr>
          <a:xfrm>
            <a:off x="10892139" y="3947827"/>
            <a:ext cx="454025" cy="1444602"/>
            <a:chOff x="10638038" y="3056784"/>
            <a:chExt cx="454025" cy="1444602"/>
          </a:xfrm>
        </p:grpSpPr>
        <p:sp>
          <p:nvSpPr>
            <p:cNvPr id="649"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650"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651" name="Group 650"/>
          <p:cNvGrpSpPr/>
          <p:nvPr/>
        </p:nvGrpSpPr>
        <p:grpSpPr>
          <a:xfrm>
            <a:off x="7245450" y="3947827"/>
            <a:ext cx="382588" cy="1813666"/>
            <a:chOff x="6991350" y="3056784"/>
            <a:chExt cx="382588" cy="1813666"/>
          </a:xfrm>
        </p:grpSpPr>
        <p:grpSp>
          <p:nvGrpSpPr>
            <p:cNvPr id="656" name="Group 655"/>
            <p:cNvGrpSpPr/>
            <p:nvPr/>
          </p:nvGrpSpPr>
          <p:grpSpPr>
            <a:xfrm>
              <a:off x="6991350" y="3092450"/>
              <a:ext cx="382588" cy="1778000"/>
              <a:chOff x="6991350" y="3092450"/>
              <a:chExt cx="382588" cy="1778000"/>
            </a:xfrm>
          </p:grpSpPr>
          <p:sp>
            <p:nvSpPr>
              <p:cNvPr id="659"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sp>
            <p:nvSpPr>
              <p:cNvPr id="66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sp>
          <p:nvSpPr>
            <p:cNvPr id="657"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08287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640" fill="hold"/>
                                        <p:tgtEl>
                                          <p:spTgt spid="356"/>
                                        </p:tgtEl>
                                        <p:attrNameLst>
                                          <p:attrName>ppt_x</p:attrName>
                                        </p:attrNameLst>
                                      </p:cBhvr>
                                      <p:tavLst>
                                        <p:tav tm="0">
                                          <p:val>
                                            <p:strVal val="0-#ppt_w/2"/>
                                          </p:val>
                                        </p:tav>
                                        <p:tav tm="100000">
                                          <p:val>
                                            <p:strVal val="#ppt_x"/>
                                          </p:val>
                                        </p:tav>
                                      </p:tavLst>
                                    </p:anim>
                                    <p:anim calcmode="lin" valueType="num">
                                      <p:cBhvr additive="base">
                                        <p:cTn id="8" dur="640" fill="hold"/>
                                        <p:tgtEl>
                                          <p:spTgt spid="356"/>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355"/>
                                        </p:tgtEl>
                                        <p:attrNameLst>
                                          <p:attrName>style.visibility</p:attrName>
                                        </p:attrNameLst>
                                      </p:cBhvr>
                                      <p:to>
                                        <p:strVal val="visible"/>
                                      </p:to>
                                    </p:set>
                                    <p:anim calcmode="lin" valueType="num">
                                      <p:cBhvr additive="base">
                                        <p:cTn id="12" dur="640" fill="hold"/>
                                        <p:tgtEl>
                                          <p:spTgt spid="355"/>
                                        </p:tgtEl>
                                        <p:attrNameLst>
                                          <p:attrName>ppt_x</p:attrName>
                                        </p:attrNameLst>
                                      </p:cBhvr>
                                      <p:tavLst>
                                        <p:tav tm="0">
                                          <p:val>
                                            <p:strVal val="1+#ppt_w/2"/>
                                          </p:val>
                                        </p:tav>
                                        <p:tav tm="100000">
                                          <p:val>
                                            <p:strVal val="#ppt_x"/>
                                          </p:val>
                                        </p:tav>
                                      </p:tavLst>
                                    </p:anim>
                                    <p:anim calcmode="lin" valueType="num">
                                      <p:cBhvr additive="base">
                                        <p:cTn id="13" dur="640" fill="hold"/>
                                        <p:tgtEl>
                                          <p:spTgt spid="35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76"/>
                                        </p:tgtEl>
                                        <p:attrNameLst>
                                          <p:attrName>style.visibility</p:attrName>
                                        </p:attrNameLst>
                                      </p:cBhvr>
                                      <p:to>
                                        <p:strVal val="visible"/>
                                      </p:to>
                                    </p:set>
                                    <p:animEffect transition="in" filter="fade">
                                      <p:cBhvr>
                                        <p:cTn id="18" dur="500"/>
                                        <p:tgtEl>
                                          <p:spTgt spid="476"/>
                                        </p:tgtEl>
                                      </p:cBhvr>
                                    </p:animEffect>
                                    <p:anim calcmode="lin" valueType="num">
                                      <p:cBhvr>
                                        <p:cTn id="19" dur="500" fill="hold"/>
                                        <p:tgtEl>
                                          <p:spTgt spid="476"/>
                                        </p:tgtEl>
                                        <p:attrNameLst>
                                          <p:attrName>ppt_x</p:attrName>
                                        </p:attrNameLst>
                                      </p:cBhvr>
                                      <p:tavLst>
                                        <p:tav tm="0">
                                          <p:val>
                                            <p:strVal val="#ppt_x"/>
                                          </p:val>
                                        </p:tav>
                                        <p:tav tm="100000">
                                          <p:val>
                                            <p:strVal val="#ppt_x"/>
                                          </p:val>
                                        </p:tav>
                                      </p:tavLst>
                                    </p:anim>
                                    <p:anim calcmode="lin" valueType="num">
                                      <p:cBhvr>
                                        <p:cTn id="20" dur="500" fill="hold"/>
                                        <p:tgtEl>
                                          <p:spTgt spid="476"/>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77"/>
                                        </p:tgtEl>
                                        <p:attrNameLst>
                                          <p:attrName>style.visibility</p:attrName>
                                        </p:attrNameLst>
                                      </p:cBhvr>
                                      <p:to>
                                        <p:strVal val="visible"/>
                                      </p:to>
                                    </p:set>
                                    <p:animEffect transition="in" filter="fade">
                                      <p:cBhvr>
                                        <p:cTn id="24" dur="500"/>
                                        <p:tgtEl>
                                          <p:spTgt spid="477"/>
                                        </p:tgtEl>
                                      </p:cBhvr>
                                    </p:animEffect>
                                    <p:anim calcmode="lin" valueType="num">
                                      <p:cBhvr>
                                        <p:cTn id="25" dur="500" fill="hold"/>
                                        <p:tgtEl>
                                          <p:spTgt spid="477"/>
                                        </p:tgtEl>
                                        <p:attrNameLst>
                                          <p:attrName>ppt_x</p:attrName>
                                        </p:attrNameLst>
                                      </p:cBhvr>
                                      <p:tavLst>
                                        <p:tav tm="0">
                                          <p:val>
                                            <p:strVal val="#ppt_x"/>
                                          </p:val>
                                        </p:tav>
                                        <p:tav tm="100000">
                                          <p:val>
                                            <p:strVal val="#ppt_x"/>
                                          </p:val>
                                        </p:tav>
                                      </p:tavLst>
                                    </p:anim>
                                    <p:anim calcmode="lin" valueType="num">
                                      <p:cBhvr>
                                        <p:cTn id="26" dur="500" fill="hold"/>
                                        <p:tgtEl>
                                          <p:spTgt spid="477"/>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479"/>
                                        </p:tgtEl>
                                        <p:attrNameLst>
                                          <p:attrName>style.visibility</p:attrName>
                                        </p:attrNameLst>
                                      </p:cBhvr>
                                      <p:to>
                                        <p:strVal val="visible"/>
                                      </p:to>
                                    </p:set>
                                    <p:animEffect transition="in" filter="fade">
                                      <p:cBhvr>
                                        <p:cTn id="30" dur="500"/>
                                        <p:tgtEl>
                                          <p:spTgt spid="479"/>
                                        </p:tgtEl>
                                      </p:cBhvr>
                                    </p:animEffect>
                                    <p:anim calcmode="lin" valueType="num">
                                      <p:cBhvr>
                                        <p:cTn id="31" dur="500" fill="hold"/>
                                        <p:tgtEl>
                                          <p:spTgt spid="479"/>
                                        </p:tgtEl>
                                        <p:attrNameLst>
                                          <p:attrName>ppt_x</p:attrName>
                                        </p:attrNameLst>
                                      </p:cBhvr>
                                      <p:tavLst>
                                        <p:tav tm="0">
                                          <p:val>
                                            <p:strVal val="#ppt_x"/>
                                          </p:val>
                                        </p:tav>
                                        <p:tav tm="100000">
                                          <p:val>
                                            <p:strVal val="#ppt_x"/>
                                          </p:val>
                                        </p:tav>
                                      </p:tavLst>
                                    </p:anim>
                                    <p:anim calcmode="lin" valueType="num">
                                      <p:cBhvr>
                                        <p:cTn id="32" dur="500" fill="hold"/>
                                        <p:tgtEl>
                                          <p:spTgt spid="479"/>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480"/>
                                        </p:tgtEl>
                                        <p:attrNameLst>
                                          <p:attrName>style.visibility</p:attrName>
                                        </p:attrNameLst>
                                      </p:cBhvr>
                                      <p:to>
                                        <p:strVal val="visible"/>
                                      </p:to>
                                    </p:set>
                                    <p:animEffect transition="in" filter="fade">
                                      <p:cBhvr>
                                        <p:cTn id="36" dur="500"/>
                                        <p:tgtEl>
                                          <p:spTgt spid="480"/>
                                        </p:tgtEl>
                                      </p:cBhvr>
                                    </p:animEffect>
                                    <p:anim calcmode="lin" valueType="num">
                                      <p:cBhvr>
                                        <p:cTn id="37" dur="500" fill="hold"/>
                                        <p:tgtEl>
                                          <p:spTgt spid="480"/>
                                        </p:tgtEl>
                                        <p:attrNameLst>
                                          <p:attrName>ppt_x</p:attrName>
                                        </p:attrNameLst>
                                      </p:cBhvr>
                                      <p:tavLst>
                                        <p:tav tm="0">
                                          <p:val>
                                            <p:strVal val="#ppt_x"/>
                                          </p:val>
                                        </p:tav>
                                        <p:tav tm="100000">
                                          <p:val>
                                            <p:strVal val="#ppt_x"/>
                                          </p:val>
                                        </p:tav>
                                      </p:tavLst>
                                    </p:anim>
                                    <p:anim calcmode="lin" valueType="num">
                                      <p:cBhvr>
                                        <p:cTn id="38" dur="500" fill="hold"/>
                                        <p:tgtEl>
                                          <p:spTgt spid="480"/>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481"/>
                                        </p:tgtEl>
                                        <p:attrNameLst>
                                          <p:attrName>style.visibility</p:attrName>
                                        </p:attrNameLst>
                                      </p:cBhvr>
                                      <p:to>
                                        <p:strVal val="visible"/>
                                      </p:to>
                                    </p:set>
                                    <p:animEffect transition="in" filter="fade">
                                      <p:cBhvr>
                                        <p:cTn id="42" dur="500"/>
                                        <p:tgtEl>
                                          <p:spTgt spid="481"/>
                                        </p:tgtEl>
                                      </p:cBhvr>
                                    </p:animEffect>
                                    <p:anim calcmode="lin" valueType="num">
                                      <p:cBhvr>
                                        <p:cTn id="43" dur="500" fill="hold"/>
                                        <p:tgtEl>
                                          <p:spTgt spid="481"/>
                                        </p:tgtEl>
                                        <p:attrNameLst>
                                          <p:attrName>ppt_x</p:attrName>
                                        </p:attrNameLst>
                                      </p:cBhvr>
                                      <p:tavLst>
                                        <p:tav tm="0">
                                          <p:val>
                                            <p:strVal val="#ppt_x"/>
                                          </p:val>
                                        </p:tav>
                                        <p:tav tm="100000">
                                          <p:val>
                                            <p:strVal val="#ppt_x"/>
                                          </p:val>
                                        </p:tav>
                                      </p:tavLst>
                                    </p:anim>
                                    <p:anim calcmode="lin" valueType="num">
                                      <p:cBhvr>
                                        <p:cTn id="44" dur="500" fill="hold"/>
                                        <p:tgtEl>
                                          <p:spTgt spid="481"/>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482"/>
                                        </p:tgtEl>
                                        <p:attrNameLst>
                                          <p:attrName>style.visibility</p:attrName>
                                        </p:attrNameLst>
                                      </p:cBhvr>
                                      <p:to>
                                        <p:strVal val="visible"/>
                                      </p:to>
                                    </p:set>
                                    <p:animEffect transition="in" filter="fade">
                                      <p:cBhvr>
                                        <p:cTn id="48" dur="500"/>
                                        <p:tgtEl>
                                          <p:spTgt spid="482"/>
                                        </p:tgtEl>
                                      </p:cBhvr>
                                    </p:animEffect>
                                    <p:anim calcmode="lin" valueType="num">
                                      <p:cBhvr>
                                        <p:cTn id="49" dur="500" fill="hold"/>
                                        <p:tgtEl>
                                          <p:spTgt spid="482"/>
                                        </p:tgtEl>
                                        <p:attrNameLst>
                                          <p:attrName>ppt_x</p:attrName>
                                        </p:attrNameLst>
                                      </p:cBhvr>
                                      <p:tavLst>
                                        <p:tav tm="0">
                                          <p:val>
                                            <p:strVal val="#ppt_x"/>
                                          </p:val>
                                        </p:tav>
                                        <p:tav tm="100000">
                                          <p:val>
                                            <p:strVal val="#ppt_x"/>
                                          </p:val>
                                        </p:tav>
                                      </p:tavLst>
                                    </p:anim>
                                    <p:anim calcmode="lin" valueType="num">
                                      <p:cBhvr>
                                        <p:cTn id="50" dur="500" fill="hold"/>
                                        <p:tgtEl>
                                          <p:spTgt spid="482"/>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83"/>
                                        </p:tgtEl>
                                        <p:attrNameLst>
                                          <p:attrName>style.visibility</p:attrName>
                                        </p:attrNameLst>
                                      </p:cBhvr>
                                      <p:to>
                                        <p:strVal val="visible"/>
                                      </p:to>
                                    </p:set>
                                    <p:animEffect transition="in" filter="fade">
                                      <p:cBhvr>
                                        <p:cTn id="54" dur="500"/>
                                        <p:tgtEl>
                                          <p:spTgt spid="483"/>
                                        </p:tgtEl>
                                      </p:cBhvr>
                                    </p:animEffect>
                                    <p:anim calcmode="lin" valueType="num">
                                      <p:cBhvr>
                                        <p:cTn id="55" dur="500" fill="hold"/>
                                        <p:tgtEl>
                                          <p:spTgt spid="483"/>
                                        </p:tgtEl>
                                        <p:attrNameLst>
                                          <p:attrName>ppt_x</p:attrName>
                                        </p:attrNameLst>
                                      </p:cBhvr>
                                      <p:tavLst>
                                        <p:tav tm="0">
                                          <p:val>
                                            <p:strVal val="#ppt_x"/>
                                          </p:val>
                                        </p:tav>
                                        <p:tav tm="100000">
                                          <p:val>
                                            <p:strVal val="#ppt_x"/>
                                          </p:val>
                                        </p:tav>
                                      </p:tavLst>
                                    </p:anim>
                                    <p:anim calcmode="lin" valueType="num">
                                      <p:cBhvr>
                                        <p:cTn id="56" dur="500" fill="hold"/>
                                        <p:tgtEl>
                                          <p:spTgt spid="48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51"/>
                                        </p:tgtEl>
                                        <p:attrNameLst>
                                          <p:attrName>style.visibility</p:attrName>
                                        </p:attrNameLst>
                                      </p:cBhvr>
                                      <p:to>
                                        <p:strVal val="visible"/>
                                      </p:to>
                                    </p:set>
                                    <p:animEffect transition="in" filter="wipe(down)">
                                      <p:cBhvr>
                                        <p:cTn id="61" dur="1000"/>
                                        <p:tgtEl>
                                          <p:spTgt spid="65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484"/>
                                        </p:tgtEl>
                                        <p:attrNameLst>
                                          <p:attrName>style.color</p:attrName>
                                        </p:attrNameLst>
                                      </p:cBhvr>
                                      <p:to>
                                        <a:srgbClr val="0078D7"/>
                                      </p:to>
                                    </p:animClr>
                                    <p:animClr clrSpc="rgb" dir="cw">
                                      <p:cBhvr>
                                        <p:cTn id="65" dur="500" fill="hold"/>
                                        <p:tgtEl>
                                          <p:spTgt spid="484"/>
                                        </p:tgtEl>
                                        <p:attrNameLst>
                                          <p:attrName>fillcolor</p:attrName>
                                        </p:attrNameLst>
                                      </p:cBhvr>
                                      <p:to>
                                        <a:srgbClr val="0078D7"/>
                                      </p:to>
                                    </p:animClr>
                                    <p:set>
                                      <p:cBhvr>
                                        <p:cTn id="66" dur="500" fill="hold"/>
                                        <p:tgtEl>
                                          <p:spTgt spid="484"/>
                                        </p:tgtEl>
                                        <p:attrNameLst>
                                          <p:attrName>fill.type</p:attrName>
                                        </p:attrNameLst>
                                      </p:cBhvr>
                                      <p:to>
                                        <p:strVal val="solid"/>
                                      </p:to>
                                    </p:set>
                                    <p:set>
                                      <p:cBhvr>
                                        <p:cTn id="67" dur="500" fill="hold"/>
                                        <p:tgtEl>
                                          <p:spTgt spid="48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31"/>
                                        </p:tgtEl>
                                        <p:attrNameLst>
                                          <p:attrName>style.visibility</p:attrName>
                                        </p:attrNameLst>
                                      </p:cBhvr>
                                      <p:to>
                                        <p:strVal val="visible"/>
                                      </p:to>
                                    </p:set>
                                    <p:animEffect transition="in" filter="wipe(down)">
                                      <p:cBhvr>
                                        <p:cTn id="71" dur="600"/>
                                        <p:tgtEl>
                                          <p:spTgt spid="631"/>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486"/>
                                        </p:tgtEl>
                                        <p:attrNameLst>
                                          <p:attrName>style.color</p:attrName>
                                        </p:attrNameLst>
                                      </p:cBhvr>
                                      <p:to>
                                        <a:srgbClr val="FF8C00"/>
                                      </p:to>
                                    </p:animClr>
                                    <p:animClr clrSpc="rgb" dir="cw">
                                      <p:cBhvr>
                                        <p:cTn id="75" dur="500" fill="hold"/>
                                        <p:tgtEl>
                                          <p:spTgt spid="486"/>
                                        </p:tgtEl>
                                        <p:attrNameLst>
                                          <p:attrName>fillcolor</p:attrName>
                                        </p:attrNameLst>
                                      </p:cBhvr>
                                      <p:to>
                                        <a:srgbClr val="FF8C00"/>
                                      </p:to>
                                    </p:animClr>
                                    <p:set>
                                      <p:cBhvr>
                                        <p:cTn id="76" dur="500" fill="hold"/>
                                        <p:tgtEl>
                                          <p:spTgt spid="486"/>
                                        </p:tgtEl>
                                        <p:attrNameLst>
                                          <p:attrName>fill.type</p:attrName>
                                        </p:attrNameLst>
                                      </p:cBhvr>
                                      <p:to>
                                        <p:strVal val="solid"/>
                                      </p:to>
                                    </p:set>
                                    <p:set>
                                      <p:cBhvr>
                                        <p:cTn id="77" dur="500" fill="hold"/>
                                        <p:tgtEl>
                                          <p:spTgt spid="486"/>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34"/>
                                        </p:tgtEl>
                                        <p:attrNameLst>
                                          <p:attrName>style.visibility</p:attrName>
                                        </p:attrNameLst>
                                      </p:cBhvr>
                                      <p:to>
                                        <p:strVal val="visible"/>
                                      </p:to>
                                    </p:set>
                                    <p:animEffect transition="in" filter="wipe(down)">
                                      <p:cBhvr>
                                        <p:cTn id="81" dur="600"/>
                                        <p:tgtEl>
                                          <p:spTgt spid="634"/>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488"/>
                                        </p:tgtEl>
                                        <p:attrNameLst>
                                          <p:attrName>style.color</p:attrName>
                                        </p:attrNameLst>
                                      </p:cBhvr>
                                      <p:to>
                                        <a:srgbClr val="5C2D91"/>
                                      </p:to>
                                    </p:animClr>
                                    <p:animClr clrSpc="rgb" dir="cw">
                                      <p:cBhvr>
                                        <p:cTn id="85" dur="500" fill="hold"/>
                                        <p:tgtEl>
                                          <p:spTgt spid="488"/>
                                        </p:tgtEl>
                                        <p:attrNameLst>
                                          <p:attrName>fillcolor</p:attrName>
                                        </p:attrNameLst>
                                      </p:cBhvr>
                                      <p:to>
                                        <a:srgbClr val="5C2D91"/>
                                      </p:to>
                                    </p:animClr>
                                    <p:set>
                                      <p:cBhvr>
                                        <p:cTn id="86" dur="500" fill="hold"/>
                                        <p:tgtEl>
                                          <p:spTgt spid="488"/>
                                        </p:tgtEl>
                                        <p:attrNameLst>
                                          <p:attrName>fill.type</p:attrName>
                                        </p:attrNameLst>
                                      </p:cBhvr>
                                      <p:to>
                                        <p:strVal val="solid"/>
                                      </p:to>
                                    </p:set>
                                    <p:set>
                                      <p:cBhvr>
                                        <p:cTn id="87" dur="500" fill="hold"/>
                                        <p:tgtEl>
                                          <p:spTgt spid="488"/>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48"/>
                                        </p:tgtEl>
                                        <p:attrNameLst>
                                          <p:attrName>style.visibility</p:attrName>
                                        </p:attrNameLst>
                                      </p:cBhvr>
                                      <p:to>
                                        <p:strVal val="visible"/>
                                      </p:to>
                                    </p:set>
                                    <p:animEffect transition="in" filter="wipe(down)">
                                      <p:cBhvr>
                                        <p:cTn id="91" dur="1000"/>
                                        <p:tgtEl>
                                          <p:spTgt spid="648"/>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506"/>
                                        </p:tgtEl>
                                        <p:attrNameLst>
                                          <p:attrName>style.color</p:attrName>
                                        </p:attrNameLst>
                                      </p:cBhvr>
                                      <p:to>
                                        <a:srgbClr val="D83B01"/>
                                      </p:to>
                                    </p:animClr>
                                    <p:animClr clrSpc="rgb" dir="cw">
                                      <p:cBhvr>
                                        <p:cTn id="95" dur="500" fill="hold"/>
                                        <p:tgtEl>
                                          <p:spTgt spid="506"/>
                                        </p:tgtEl>
                                        <p:attrNameLst>
                                          <p:attrName>fillcolor</p:attrName>
                                        </p:attrNameLst>
                                      </p:cBhvr>
                                      <p:to>
                                        <a:srgbClr val="D83B01"/>
                                      </p:to>
                                    </p:animClr>
                                    <p:set>
                                      <p:cBhvr>
                                        <p:cTn id="96" dur="500" fill="hold"/>
                                        <p:tgtEl>
                                          <p:spTgt spid="506"/>
                                        </p:tgtEl>
                                        <p:attrNameLst>
                                          <p:attrName>fill.type</p:attrName>
                                        </p:attrNameLst>
                                      </p:cBhvr>
                                      <p:to>
                                        <p:strVal val="solid"/>
                                      </p:to>
                                    </p:set>
                                    <p:set>
                                      <p:cBhvr>
                                        <p:cTn id="97" dur="500" fill="hold"/>
                                        <p:tgtEl>
                                          <p:spTgt spid="50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56" grpId="0" animBg="1"/>
      <p:bldP spid="476" grpId="0" animBg="1"/>
      <p:bldP spid="477" grpId="0" animBg="1"/>
      <p:bldP spid="479" grpId="0" animBg="1"/>
      <p:bldP spid="480" grpId="0" animBg="1"/>
      <p:bldP spid="481" grpId="0" animBg="1"/>
      <p:bldP spid="482" grpId="0" animBg="1"/>
      <p:bldP spid="483" grpId="0" animBg="1"/>
      <p:bldP spid="484" grpId="0" animBg="1"/>
      <p:bldP spid="486" grpId="0" animBg="1"/>
      <p:bldP spid="488" grpId="0" animBg="1"/>
      <p:bldP spid="506"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2" name="AutoShape 118"/>
          <p:cNvSpPr>
            <a:spLocks noChangeAspect="1" noChangeArrowheads="1" noTextEdit="1"/>
          </p:cNvSpPr>
          <p:nvPr/>
        </p:nvSpPr>
        <p:spPr bwMode="auto">
          <a:xfrm>
            <a:off x="8227642" y="150704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13" name="AutoShape 151"/>
          <p:cNvSpPr>
            <a:spLocks noChangeAspect="1" noChangeArrowheads="1" noTextEdit="1"/>
          </p:cNvSpPr>
          <p:nvPr/>
        </p:nvSpPr>
        <p:spPr bwMode="auto">
          <a:xfrm>
            <a:off x="8216753" y="492640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14" name="AutoShape 167"/>
          <p:cNvSpPr>
            <a:spLocks noChangeAspect="1" noChangeArrowheads="1" noTextEdit="1"/>
          </p:cNvSpPr>
          <p:nvPr/>
        </p:nvSpPr>
        <p:spPr bwMode="auto">
          <a:xfrm>
            <a:off x="6323505" y="492640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16" name="AutoShape 177"/>
          <p:cNvSpPr>
            <a:spLocks noChangeAspect="1" noChangeArrowheads="1" noTextEdit="1"/>
          </p:cNvSpPr>
          <p:nvPr/>
        </p:nvSpPr>
        <p:spPr bwMode="auto">
          <a:xfrm>
            <a:off x="4408478" y="492640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17" name="AutoShape 219"/>
          <p:cNvSpPr>
            <a:spLocks noChangeAspect="1" noChangeArrowheads="1" noTextEdit="1"/>
          </p:cNvSpPr>
          <p:nvPr/>
        </p:nvSpPr>
        <p:spPr bwMode="auto">
          <a:xfrm>
            <a:off x="2493454" y="324783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18" name="AutoShape 257"/>
          <p:cNvSpPr>
            <a:spLocks noChangeAspect="1" noChangeArrowheads="1" noTextEdit="1"/>
          </p:cNvSpPr>
          <p:nvPr/>
        </p:nvSpPr>
        <p:spPr bwMode="auto">
          <a:xfrm>
            <a:off x="590874" y="324783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19" name="AutoShape 3"/>
          <p:cNvSpPr>
            <a:spLocks noChangeAspect="1" noChangeArrowheads="1" noTextEdit="1"/>
          </p:cNvSpPr>
          <p:nvPr/>
        </p:nvSpPr>
        <p:spPr bwMode="auto">
          <a:xfrm>
            <a:off x="590873" y="150704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20" name="AutoShape 77"/>
          <p:cNvSpPr>
            <a:spLocks noChangeAspect="1" noChangeArrowheads="1" noTextEdit="1"/>
          </p:cNvSpPr>
          <p:nvPr/>
        </p:nvSpPr>
        <p:spPr bwMode="auto">
          <a:xfrm>
            <a:off x="4408480" y="150704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nvGrpSpPr>
          <p:cNvPr id="221" name="Group 220"/>
          <p:cNvGrpSpPr/>
          <p:nvPr/>
        </p:nvGrpSpPr>
        <p:grpSpPr>
          <a:xfrm>
            <a:off x="456277" y="1219444"/>
            <a:ext cx="5522617" cy="1864634"/>
            <a:chOff x="446695" y="1211263"/>
            <a:chExt cx="5524839" cy="1865385"/>
          </a:xfrm>
        </p:grpSpPr>
        <p:sp>
          <p:nvSpPr>
            <p:cNvPr id="223"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3"/>
                </a:rPr>
                <a:t>https://www.yammer.com/itpronetwork</a:t>
              </a:r>
              <a:r>
                <a:rPr lang="en-US" sz="1799" dirty="0">
                  <a:solidFill>
                    <a:srgbClr val="404040"/>
                  </a:solidFill>
                  <a:latin typeface="Segoe UI"/>
                </a:rPr>
                <a:t> </a:t>
              </a:r>
            </a:p>
          </p:txBody>
        </p:sp>
        <p:sp>
          <p:nvSpPr>
            <p:cNvPr id="224"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225" name="Group 224"/>
          <p:cNvGrpSpPr/>
          <p:nvPr/>
        </p:nvGrpSpPr>
        <p:grpSpPr>
          <a:xfrm>
            <a:off x="8213089" y="1225817"/>
            <a:ext cx="3782426" cy="3620806"/>
            <a:chOff x="8206628" y="1217640"/>
            <a:chExt cx="3783948" cy="3622263"/>
          </a:xfrm>
        </p:grpSpPr>
        <p:grpSp>
          <p:nvGrpSpPr>
            <p:cNvPr id="226" name="Group 225"/>
            <p:cNvGrpSpPr/>
            <p:nvPr/>
          </p:nvGrpSpPr>
          <p:grpSpPr>
            <a:xfrm>
              <a:off x="10137980" y="1225066"/>
              <a:ext cx="1836984" cy="3614837"/>
              <a:chOff x="10137980" y="1225066"/>
              <a:chExt cx="1836984" cy="3614837"/>
            </a:xfrm>
          </p:grpSpPr>
          <p:sp>
            <p:nvSpPr>
              <p:cNvPr id="237"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3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grpSp>
          <p:nvGrpSpPr>
            <p:cNvPr id="228" name="Group 227"/>
            <p:cNvGrpSpPr/>
            <p:nvPr/>
          </p:nvGrpSpPr>
          <p:grpSpPr>
            <a:xfrm>
              <a:off x="8206628" y="1217640"/>
              <a:ext cx="3783948" cy="1856191"/>
              <a:chOff x="8206628" y="1217640"/>
              <a:chExt cx="3783948" cy="1856191"/>
            </a:xfrm>
          </p:grpSpPr>
          <p:sp>
            <p:nvSpPr>
              <p:cNvPr id="230"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32"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4"/>
                  </a:rPr>
                  <a:t>@OfficeDev</a:t>
                </a:r>
                <a:r>
                  <a:rPr lang="en-US" sz="1799" dirty="0">
                    <a:solidFill>
                      <a:srgbClr val="404040"/>
                    </a:solidFill>
                    <a:latin typeface="Segoe UI"/>
                  </a:rPr>
                  <a:t> </a:t>
                </a:r>
              </a:p>
            </p:txBody>
          </p:sp>
          <p:sp>
            <p:nvSpPr>
              <p:cNvPr id="236"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39" name="Group 238"/>
          <p:cNvGrpSpPr/>
          <p:nvPr/>
        </p:nvGrpSpPr>
        <p:grpSpPr>
          <a:xfrm>
            <a:off x="8228641" y="3163192"/>
            <a:ext cx="1835475" cy="1683431"/>
            <a:chOff x="8272463" y="3235325"/>
            <a:chExt cx="1761331" cy="1615428"/>
          </a:xfrm>
        </p:grpSpPr>
        <p:sp>
          <p:nvSpPr>
            <p:cNvPr id="240"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nvGrpSpPr>
            <p:cNvPr id="241" name="Group 240"/>
            <p:cNvGrpSpPr/>
            <p:nvPr/>
          </p:nvGrpSpPr>
          <p:grpSpPr>
            <a:xfrm>
              <a:off x="8385175" y="3462338"/>
              <a:ext cx="1535113" cy="1117599"/>
              <a:chOff x="8385175" y="3462338"/>
              <a:chExt cx="1535113" cy="1117599"/>
            </a:xfrm>
          </p:grpSpPr>
          <p:sp>
            <p:nvSpPr>
              <p:cNvPr id="242"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43"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44"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45"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46"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47"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48"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49"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50"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51"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52"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53"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54"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55"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56"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57"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58"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59"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60"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pic>
            <p:nvPicPr>
              <p:cNvPr id="261" name="Picture 260"/>
              <p:cNvPicPr>
                <a:picLocks noChangeAspect="1"/>
              </p:cNvPicPr>
              <p:nvPr/>
            </p:nvPicPr>
            <p:blipFill>
              <a:blip r:embed="rId5"/>
              <a:stretch>
                <a:fillRect/>
              </a:stretch>
            </p:blipFill>
            <p:spPr>
              <a:xfrm>
                <a:off x="8749942" y="3693929"/>
                <a:ext cx="307105" cy="443035"/>
              </a:xfrm>
              <a:prstGeom prst="rect">
                <a:avLst/>
              </a:prstGeom>
            </p:spPr>
          </p:pic>
          <p:grpSp>
            <p:nvGrpSpPr>
              <p:cNvPr id="262" name="Group 261"/>
              <p:cNvGrpSpPr/>
              <p:nvPr/>
            </p:nvGrpSpPr>
            <p:grpSpPr>
              <a:xfrm rot="5400000">
                <a:off x="9166188" y="3758283"/>
                <a:ext cx="306387" cy="444499"/>
                <a:chOff x="6878638" y="-701675"/>
                <a:chExt cx="306387" cy="444499"/>
              </a:xfrm>
            </p:grpSpPr>
            <p:sp>
              <p:nvSpPr>
                <p:cNvPr id="263"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64"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65"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66"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67"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69"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70"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71"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72"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73"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74"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76"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77"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78"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79"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80"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81"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82"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83"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84"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85"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86"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87"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88"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89"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90"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91"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92"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93"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94"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95"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96"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97"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98"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299"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00"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01"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02"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03"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04"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05"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06"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grpSp>
      </p:grpSp>
      <p:grpSp>
        <p:nvGrpSpPr>
          <p:cNvPr id="307" name="Group 306"/>
          <p:cNvGrpSpPr/>
          <p:nvPr/>
        </p:nvGrpSpPr>
        <p:grpSpPr>
          <a:xfrm>
            <a:off x="4430335" y="4923738"/>
            <a:ext cx="1777011" cy="1604991"/>
            <a:chOff x="4362450" y="4945063"/>
            <a:chExt cx="1738312" cy="1570037"/>
          </a:xfrm>
        </p:grpSpPr>
        <p:sp>
          <p:nvSpPr>
            <p:cNvPr id="308"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pic>
          <p:nvPicPr>
            <p:cNvPr id="309" name="Picture 308"/>
            <p:cNvPicPr>
              <a:picLocks noChangeAspect="1"/>
            </p:cNvPicPr>
            <p:nvPr/>
          </p:nvPicPr>
          <p:blipFill>
            <a:blip r:embed="rId6"/>
            <a:stretch>
              <a:fillRect/>
            </a:stretch>
          </p:blipFill>
          <p:spPr>
            <a:xfrm>
              <a:off x="4411773" y="5203812"/>
              <a:ext cx="1639667" cy="1052538"/>
            </a:xfrm>
            <a:prstGeom prst="rect">
              <a:avLst/>
            </a:prstGeom>
          </p:spPr>
        </p:pic>
      </p:grpSp>
      <p:grpSp>
        <p:nvGrpSpPr>
          <p:cNvPr id="310" name="Group 309"/>
          <p:cNvGrpSpPr/>
          <p:nvPr/>
        </p:nvGrpSpPr>
        <p:grpSpPr>
          <a:xfrm>
            <a:off x="6062396" y="1219444"/>
            <a:ext cx="2072415" cy="1863601"/>
            <a:chOff x="6312693" y="1447156"/>
            <a:chExt cx="1766094" cy="1588144"/>
          </a:xfrm>
        </p:grpSpPr>
        <p:sp>
          <p:nvSpPr>
            <p:cNvPr id="311"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nvGrpSpPr>
            <p:cNvPr id="312" name="Group 311"/>
            <p:cNvGrpSpPr/>
            <p:nvPr/>
          </p:nvGrpSpPr>
          <p:grpSpPr>
            <a:xfrm>
              <a:off x="6318250" y="1458913"/>
              <a:ext cx="1733550" cy="1576387"/>
              <a:chOff x="6318250" y="1458913"/>
              <a:chExt cx="1733550" cy="1576387"/>
            </a:xfrm>
          </p:grpSpPr>
          <p:sp>
            <p:nvSpPr>
              <p:cNvPr id="313"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14"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15"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16"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17"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1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2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2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2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2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2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2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2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2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2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2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3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3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3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3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3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3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3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3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3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3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4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45"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46"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47"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4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5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5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5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60"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61"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62"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63"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64"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65"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66"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67"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68"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S</a:t>
                </a:r>
                <a:endParaRPr lang="en-US" altLang="en-US" sz="1764" dirty="0">
                  <a:solidFill>
                    <a:srgbClr val="404040"/>
                  </a:solidFill>
                </a:endParaRPr>
              </a:p>
            </p:txBody>
          </p:sp>
          <p:sp>
            <p:nvSpPr>
              <p:cNvPr id="369"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t</a:t>
                </a:r>
                <a:endParaRPr lang="en-US" altLang="en-US" sz="1764" dirty="0">
                  <a:solidFill>
                    <a:srgbClr val="404040"/>
                  </a:solidFill>
                </a:endParaRPr>
              </a:p>
            </p:txBody>
          </p:sp>
          <p:sp>
            <p:nvSpPr>
              <p:cNvPr id="37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a</a:t>
                </a:r>
                <a:endParaRPr lang="en-US" altLang="en-US" sz="1764" dirty="0">
                  <a:solidFill>
                    <a:srgbClr val="404040"/>
                  </a:solidFill>
                </a:endParaRPr>
              </a:p>
            </p:txBody>
          </p:sp>
          <p:sp>
            <p:nvSpPr>
              <p:cNvPr id="37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r</a:t>
                </a:r>
                <a:endParaRPr lang="en-US" altLang="en-US" sz="1764" dirty="0">
                  <a:solidFill>
                    <a:srgbClr val="404040"/>
                  </a:solidFill>
                </a:endParaRPr>
              </a:p>
            </p:txBody>
          </p:sp>
          <p:sp>
            <p:nvSpPr>
              <p:cNvPr id="38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t</a:t>
                </a:r>
                <a:endParaRPr lang="en-US" altLang="en-US" sz="1764" dirty="0">
                  <a:solidFill>
                    <a:srgbClr val="404040"/>
                  </a:solidFill>
                </a:endParaRPr>
              </a:p>
            </p:txBody>
          </p:sp>
          <p:sp>
            <p:nvSpPr>
              <p:cNvPr id="38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8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8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95"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96"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97"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98"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399"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00"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01"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02"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03"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04"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05"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06"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07"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08"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10"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11"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57"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58"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459"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50"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51"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52"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53"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54"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55"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56"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57"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59"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60"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6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67"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S</a:t>
                </a:r>
                <a:endParaRPr lang="en-US" altLang="en-US" sz="1764" dirty="0">
                  <a:solidFill>
                    <a:srgbClr val="404040"/>
                  </a:solidFill>
                </a:endParaRPr>
              </a:p>
            </p:txBody>
          </p:sp>
          <p:sp>
            <p:nvSpPr>
              <p:cNvPr id="568"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t</a:t>
                </a:r>
                <a:endParaRPr lang="en-US" altLang="en-US" sz="1764" dirty="0">
                  <a:solidFill>
                    <a:srgbClr val="404040"/>
                  </a:solidFill>
                </a:endParaRPr>
              </a:p>
            </p:txBody>
          </p:sp>
          <p:sp>
            <p:nvSpPr>
              <p:cNvPr id="569"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a</a:t>
                </a:r>
                <a:endParaRPr lang="en-US" altLang="en-US" sz="1764" dirty="0">
                  <a:solidFill>
                    <a:srgbClr val="404040"/>
                  </a:solidFill>
                </a:endParaRPr>
              </a:p>
            </p:txBody>
          </p:sp>
          <p:sp>
            <p:nvSpPr>
              <p:cNvPr id="570"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r</a:t>
                </a:r>
                <a:endParaRPr lang="en-US" altLang="en-US" sz="1764" dirty="0">
                  <a:solidFill>
                    <a:srgbClr val="404040"/>
                  </a:solidFill>
                </a:endParaRPr>
              </a:p>
            </p:txBody>
          </p:sp>
          <p:sp>
            <p:nvSpPr>
              <p:cNvPr id="571"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dirty="0">
                    <a:solidFill>
                      <a:srgbClr val="FFFFFF"/>
                    </a:solidFill>
                    <a:latin typeface="Segoe Light" charset="0"/>
                  </a:rPr>
                  <a:t>t</a:t>
                </a:r>
                <a:endParaRPr lang="en-US" altLang="en-US" sz="1764" dirty="0">
                  <a:solidFill>
                    <a:srgbClr val="404040"/>
                  </a:solidFill>
                </a:endParaRPr>
              </a:p>
            </p:txBody>
          </p:sp>
          <p:sp>
            <p:nvSpPr>
              <p:cNvPr id="572"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73"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74"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75"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76"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grpSp>
      <p:grpSp>
        <p:nvGrpSpPr>
          <p:cNvPr id="577" name="Group 576"/>
          <p:cNvGrpSpPr/>
          <p:nvPr/>
        </p:nvGrpSpPr>
        <p:grpSpPr>
          <a:xfrm>
            <a:off x="456277" y="3163193"/>
            <a:ext cx="3893183" cy="3355959"/>
            <a:chOff x="446695" y="3155795"/>
            <a:chExt cx="3894750" cy="3357310"/>
          </a:xfrm>
        </p:grpSpPr>
        <p:grpSp>
          <p:nvGrpSpPr>
            <p:cNvPr id="578" name="Group 577"/>
            <p:cNvGrpSpPr/>
            <p:nvPr/>
          </p:nvGrpSpPr>
          <p:grpSpPr>
            <a:xfrm>
              <a:off x="446695" y="3155795"/>
              <a:ext cx="1862135" cy="3357310"/>
              <a:chOff x="446695" y="3155795"/>
              <a:chExt cx="1862135" cy="3357310"/>
            </a:xfrm>
          </p:grpSpPr>
          <p:sp>
            <p:nvSpPr>
              <p:cNvPr id="580"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nvGrpSpPr>
              <p:cNvPr id="581" name="Group 120"/>
              <p:cNvGrpSpPr/>
              <p:nvPr/>
            </p:nvGrpSpPr>
            <p:grpSpPr>
              <a:xfrm>
                <a:off x="882393" y="3526501"/>
                <a:ext cx="1006676" cy="1102030"/>
                <a:chOff x="4924425" y="-1920875"/>
                <a:chExt cx="1173163" cy="1284287"/>
              </a:xfrm>
              <a:solidFill>
                <a:schemeClr val="bg1"/>
              </a:solidFill>
            </p:grpSpPr>
            <p:sp>
              <p:nvSpPr>
                <p:cNvPr id="582"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83"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84"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85"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86"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sp>
              <p:nvSpPr>
                <p:cNvPr id="587"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dirty="0">
                    <a:solidFill>
                      <a:srgbClr val="404040"/>
                    </a:solidFill>
                    <a:latin typeface="Segoe UI"/>
                  </a:endParaRPr>
                </a:p>
              </p:txBody>
            </p:sp>
          </p:grpSp>
        </p:grpSp>
        <p:sp>
          <p:nvSpPr>
            <p:cNvPr id="579"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r>
                <a:rPr lang="en-US" sz="1764" dirty="0">
                  <a:solidFill>
                    <a:srgbClr val="404040"/>
                  </a:solidFill>
                  <a:latin typeface="Segoe UI"/>
                </a:rPr>
                <a:t/>
              </a:r>
              <a:br>
                <a:rPr lang="en-US" sz="1764" dirty="0">
                  <a:solidFill>
                    <a:srgbClr val="404040"/>
                  </a:solidFill>
                  <a:latin typeface="Segoe UI"/>
                </a:rPr>
              </a:br>
              <a:r>
                <a:rPr lang="en-US" sz="1799" spc="-50" dirty="0">
                  <a:solidFill>
                    <a:srgbClr val="404040"/>
                  </a:solidFill>
                  <a:latin typeface="Segoe UI"/>
                  <a:hlinkClick r:id="rId7"/>
                </a:rPr>
                <a:t>http://</a:t>
              </a:r>
              <a:r>
                <a:rPr lang="en-US" sz="1799" dirty="0">
                  <a:solidFill>
                    <a:srgbClr val="404040"/>
                  </a:solidFill>
                  <a:latin typeface="Segoe UI"/>
                  <a:hlinkClick r:id="rId7"/>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588" name="Group 587"/>
          <p:cNvGrpSpPr/>
          <p:nvPr/>
        </p:nvGrpSpPr>
        <p:grpSpPr>
          <a:xfrm>
            <a:off x="10139981" y="4923293"/>
            <a:ext cx="1844238" cy="1597854"/>
            <a:chOff x="10134295" y="4916603"/>
            <a:chExt cx="1844980" cy="1598497"/>
          </a:xfrm>
        </p:grpSpPr>
        <p:sp>
          <p:nvSpPr>
            <p:cNvPr id="589"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a:gradFill>
                    <a:gsLst>
                      <a:gs pos="0">
                        <a:srgbClr val="FFFFFF"/>
                      </a:gs>
                      <a:gs pos="100000">
                        <a:srgbClr val="FFFFFF"/>
                      </a:gs>
                    </a:gsLst>
                    <a:lin ang="5400000" scaled="0"/>
                  </a:gradFill>
                  <a:latin typeface="Segoe UI Light"/>
                </a:rPr>
                <a:t>UserVoice</a:t>
              </a: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8"/>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590"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dirty="0">
                <a:solidFill>
                  <a:srgbClr val="000000"/>
                </a:solidFill>
                <a:latin typeface="Segoe UI"/>
              </a:endParaRPr>
            </a:p>
          </p:txBody>
        </p:sp>
      </p:grpSp>
      <p:grpSp>
        <p:nvGrpSpPr>
          <p:cNvPr id="591" name="Group 590"/>
          <p:cNvGrpSpPr/>
          <p:nvPr/>
        </p:nvGrpSpPr>
        <p:grpSpPr>
          <a:xfrm>
            <a:off x="2406669" y="3162596"/>
            <a:ext cx="1942791" cy="1681580"/>
            <a:chOff x="2397872" y="3155198"/>
            <a:chExt cx="1943573" cy="1682257"/>
          </a:xfrm>
        </p:grpSpPr>
        <p:sp>
          <p:nvSpPr>
            <p:cNvPr id="592"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[ms-office]</a:t>
              </a:r>
            </a:p>
          </p:txBody>
        </p:sp>
        <p:sp>
          <p:nvSpPr>
            <p:cNvPr id="593"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dirty="0">
                <a:gradFill>
                  <a:gsLst>
                    <a:gs pos="0">
                      <a:srgbClr val="FFFFFF"/>
                    </a:gs>
                    <a:gs pos="100000">
                      <a:srgbClr val="FFFFFF"/>
                    </a:gs>
                  </a:gsLst>
                  <a:lin ang="5400000" scaled="0"/>
                </a:gradFill>
                <a:latin typeface="Segoe UI"/>
              </a:endParaRPr>
            </a:p>
          </p:txBody>
        </p:sp>
      </p:grpSp>
      <p:grpSp>
        <p:nvGrpSpPr>
          <p:cNvPr id="594" name="Group 593"/>
          <p:cNvGrpSpPr/>
          <p:nvPr/>
        </p:nvGrpSpPr>
        <p:grpSpPr>
          <a:xfrm>
            <a:off x="4433895" y="3167906"/>
            <a:ext cx="3702219" cy="1678717"/>
            <a:chOff x="4425913" y="3160511"/>
            <a:chExt cx="3703709" cy="1679392"/>
          </a:xfrm>
        </p:grpSpPr>
        <p:sp>
          <p:nvSpPr>
            <p:cNvPr id="595"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9"/>
                </a:rPr>
                <a:t>http://aka.ms/O365DevShow</a:t>
              </a:r>
              <a:r>
                <a:rPr lang="en-US" sz="1399" dirty="0">
                  <a:solidFill>
                    <a:srgbClr val="FFFFFF"/>
                  </a:solidFill>
                  <a:latin typeface="Segoe UI"/>
                </a:rPr>
                <a:t> </a:t>
              </a:r>
            </a:p>
          </p:txBody>
        </p:sp>
        <p:pic>
          <p:nvPicPr>
            <p:cNvPr id="596" name="Picture 595"/>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sp>
        <p:nvSpPr>
          <p:cNvPr id="597" name="Rectangle 596"/>
          <p:cNvSpPr/>
          <p:nvPr/>
        </p:nvSpPr>
        <p:spPr bwMode="auto">
          <a:xfrm>
            <a:off x="-12148" y="6520861"/>
            <a:ext cx="12476923" cy="55999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1980961" y="100067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2147" y="100067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0" name="Group 599"/>
          <p:cNvGrpSpPr/>
          <p:nvPr/>
        </p:nvGrpSpPr>
        <p:grpSpPr>
          <a:xfrm>
            <a:off x="6283211" y="4923293"/>
            <a:ext cx="3780906" cy="1597853"/>
            <a:chOff x="6275951" y="4916033"/>
            <a:chExt cx="3780906" cy="1597853"/>
          </a:xfrm>
        </p:grpSpPr>
        <p:sp>
          <p:nvSpPr>
            <p:cNvPr id="601"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602" name="Picture 601"/>
            <p:cNvPicPr>
              <a:picLocks noChangeAspect="1"/>
            </p:cNvPicPr>
            <p:nvPr/>
          </p:nvPicPr>
          <p:blipFill rotWithShape="1">
            <a:blip r:embed="rId11">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11" name="Rectangle 210"/>
          <p:cNvSpPr/>
          <p:nvPr/>
        </p:nvSpPr>
        <p:spPr bwMode="auto">
          <a:xfrm>
            <a:off x="-19408" y="-4542"/>
            <a:ext cx="12476923" cy="122001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Tree>
    <p:extLst>
      <p:ext uri="{BB962C8B-B14F-4D97-AF65-F5344CB8AC3E}">
        <p14:creationId xmlns:p14="http://schemas.microsoft.com/office/powerpoint/2010/main" val="251273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500"/>
                                        <p:tgtEl>
                                          <p:spTgt spid="594"/>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310"/>
                                        </p:tgtEl>
                                        <p:attrNameLst>
                                          <p:attrName>style.visibility</p:attrName>
                                        </p:attrNameLst>
                                      </p:cBhvr>
                                      <p:to>
                                        <p:strVal val="visible"/>
                                      </p:to>
                                    </p:set>
                                    <p:anim calcmode="lin" valueType="num">
                                      <p:cBhvr additive="base">
                                        <p:cTn id="11" dur="750" fill="hold"/>
                                        <p:tgtEl>
                                          <p:spTgt spid="310"/>
                                        </p:tgtEl>
                                        <p:attrNameLst>
                                          <p:attrName>ppt_x</p:attrName>
                                        </p:attrNameLst>
                                      </p:cBhvr>
                                      <p:tavLst>
                                        <p:tav tm="0">
                                          <p:val>
                                            <p:strVal val="#ppt_x"/>
                                          </p:val>
                                        </p:tav>
                                        <p:tav tm="100000">
                                          <p:val>
                                            <p:strVal val="#ppt_x"/>
                                          </p:val>
                                        </p:tav>
                                      </p:tavLst>
                                    </p:anim>
                                    <p:anim calcmode="lin" valueType="num">
                                      <p:cBhvr additive="base">
                                        <p:cTn id="12" dur="750" fill="hold"/>
                                        <p:tgtEl>
                                          <p:spTgt spid="310"/>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750" fill="hold"/>
                                        <p:tgtEl>
                                          <p:spTgt spid="307"/>
                                        </p:tgtEl>
                                        <p:attrNameLst>
                                          <p:attrName>ppt_x</p:attrName>
                                        </p:attrNameLst>
                                      </p:cBhvr>
                                      <p:tavLst>
                                        <p:tav tm="0">
                                          <p:val>
                                            <p:strVal val="#ppt_x"/>
                                          </p:val>
                                        </p:tav>
                                        <p:tav tm="100000">
                                          <p:val>
                                            <p:strVal val="#ppt_x"/>
                                          </p:val>
                                        </p:tav>
                                      </p:tavLst>
                                    </p:anim>
                                    <p:anim calcmode="lin" valueType="num">
                                      <p:cBhvr additive="base">
                                        <p:cTn id="16" dur="75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39"/>
                                        </p:tgtEl>
                                        <p:attrNameLst>
                                          <p:attrName>style.visibility</p:attrName>
                                        </p:attrNameLst>
                                      </p:cBhvr>
                                      <p:to>
                                        <p:strVal val="visible"/>
                                      </p:to>
                                    </p:set>
                                    <p:anim calcmode="lin" valueType="num">
                                      <p:cBhvr additive="base">
                                        <p:cTn id="19" dur="750" fill="hold"/>
                                        <p:tgtEl>
                                          <p:spTgt spid="239"/>
                                        </p:tgtEl>
                                        <p:attrNameLst>
                                          <p:attrName>ppt_x</p:attrName>
                                        </p:attrNameLst>
                                      </p:cBhvr>
                                      <p:tavLst>
                                        <p:tav tm="0">
                                          <p:val>
                                            <p:strVal val="1+#ppt_w/2"/>
                                          </p:val>
                                        </p:tav>
                                        <p:tav tm="100000">
                                          <p:val>
                                            <p:strVal val="#ppt_x"/>
                                          </p:val>
                                        </p:tav>
                                      </p:tavLst>
                                    </p:anim>
                                    <p:anim calcmode="lin" valueType="num">
                                      <p:cBhvr additive="base">
                                        <p:cTn id="20" dur="750" fill="hold"/>
                                        <p:tgtEl>
                                          <p:spTgt spid="239"/>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591"/>
                                        </p:tgtEl>
                                        <p:attrNameLst>
                                          <p:attrName>style.visibility</p:attrName>
                                        </p:attrNameLst>
                                      </p:cBhvr>
                                      <p:to>
                                        <p:strVal val="visible"/>
                                      </p:to>
                                    </p:set>
                                    <p:anim calcmode="lin" valueType="num">
                                      <p:cBhvr additive="base">
                                        <p:cTn id="23" dur="750" fill="hold"/>
                                        <p:tgtEl>
                                          <p:spTgt spid="591"/>
                                        </p:tgtEl>
                                        <p:attrNameLst>
                                          <p:attrName>ppt_x</p:attrName>
                                        </p:attrNameLst>
                                      </p:cBhvr>
                                      <p:tavLst>
                                        <p:tav tm="0">
                                          <p:val>
                                            <p:strVal val="0-#ppt_w/2"/>
                                          </p:val>
                                        </p:tav>
                                        <p:tav tm="100000">
                                          <p:val>
                                            <p:strVal val="#ppt_x"/>
                                          </p:val>
                                        </p:tav>
                                      </p:tavLst>
                                    </p:anim>
                                    <p:anim calcmode="lin" valueType="num">
                                      <p:cBhvr additive="base">
                                        <p:cTn id="24" dur="750" fill="hold"/>
                                        <p:tgtEl>
                                          <p:spTgt spid="591"/>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588"/>
                                        </p:tgtEl>
                                        <p:attrNameLst>
                                          <p:attrName>style.visibility</p:attrName>
                                        </p:attrNameLst>
                                      </p:cBhvr>
                                      <p:to>
                                        <p:strVal val="visible"/>
                                      </p:to>
                                    </p:set>
                                    <p:anim calcmode="lin" valueType="num">
                                      <p:cBhvr additive="base">
                                        <p:cTn id="27" dur="750" fill="hold"/>
                                        <p:tgtEl>
                                          <p:spTgt spid="588"/>
                                        </p:tgtEl>
                                        <p:attrNameLst>
                                          <p:attrName>ppt_x</p:attrName>
                                        </p:attrNameLst>
                                      </p:cBhvr>
                                      <p:tavLst>
                                        <p:tav tm="0">
                                          <p:val>
                                            <p:strVal val="1+#ppt_w/2"/>
                                          </p:val>
                                        </p:tav>
                                        <p:tav tm="100000">
                                          <p:val>
                                            <p:strVal val="#ppt_x"/>
                                          </p:val>
                                        </p:tav>
                                      </p:tavLst>
                                    </p:anim>
                                    <p:anim calcmode="lin" valueType="num">
                                      <p:cBhvr additive="base">
                                        <p:cTn id="28" dur="750" fill="hold"/>
                                        <p:tgtEl>
                                          <p:spTgt spid="588"/>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600"/>
                                        </p:tgtEl>
                                        <p:attrNameLst>
                                          <p:attrName>style.visibility</p:attrName>
                                        </p:attrNameLst>
                                      </p:cBhvr>
                                      <p:to>
                                        <p:strVal val="visible"/>
                                      </p:to>
                                    </p:set>
                                    <p:anim calcmode="lin" valueType="num">
                                      <p:cBhvr additive="base">
                                        <p:cTn id="31" dur="750" fill="hold"/>
                                        <p:tgtEl>
                                          <p:spTgt spid="600"/>
                                        </p:tgtEl>
                                        <p:attrNameLst>
                                          <p:attrName>ppt_x</p:attrName>
                                        </p:attrNameLst>
                                      </p:cBhvr>
                                      <p:tavLst>
                                        <p:tav tm="0">
                                          <p:val>
                                            <p:strVal val="#ppt_x"/>
                                          </p:val>
                                        </p:tav>
                                        <p:tav tm="100000">
                                          <p:val>
                                            <p:strVal val="#ppt_x"/>
                                          </p:val>
                                        </p:tav>
                                      </p:tavLst>
                                    </p:anim>
                                    <p:anim calcmode="lin" valueType="num">
                                      <p:cBhvr additive="base">
                                        <p:cTn id="32" dur="750" fill="hold"/>
                                        <p:tgtEl>
                                          <p:spTgt spid="600"/>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21"/>
                                        </p:tgtEl>
                                        <p:attrNameLst>
                                          <p:attrName>style.visibility</p:attrName>
                                        </p:attrNameLst>
                                      </p:cBhvr>
                                      <p:to>
                                        <p:strVal val="visible"/>
                                      </p:to>
                                    </p:set>
                                    <p:anim calcmode="lin" valueType="num">
                                      <p:cBhvr additive="base">
                                        <p:cTn id="35" dur="750" fill="hold"/>
                                        <p:tgtEl>
                                          <p:spTgt spid="221"/>
                                        </p:tgtEl>
                                        <p:attrNameLst>
                                          <p:attrName>ppt_x</p:attrName>
                                        </p:attrNameLst>
                                      </p:cBhvr>
                                      <p:tavLst>
                                        <p:tav tm="0">
                                          <p:val>
                                            <p:strVal val="0-#ppt_w/2"/>
                                          </p:val>
                                        </p:tav>
                                        <p:tav tm="100000">
                                          <p:val>
                                            <p:strVal val="#ppt_x"/>
                                          </p:val>
                                        </p:tav>
                                      </p:tavLst>
                                    </p:anim>
                                    <p:anim calcmode="lin" valueType="num">
                                      <p:cBhvr additive="base">
                                        <p:cTn id="36" dur="750" fill="hold"/>
                                        <p:tgtEl>
                                          <p:spTgt spid="22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577"/>
                                        </p:tgtEl>
                                        <p:attrNameLst>
                                          <p:attrName>style.visibility</p:attrName>
                                        </p:attrNameLst>
                                      </p:cBhvr>
                                      <p:to>
                                        <p:strVal val="visible"/>
                                      </p:to>
                                    </p:set>
                                    <p:anim calcmode="lin" valueType="num">
                                      <p:cBhvr additive="base">
                                        <p:cTn id="39" dur="750" fill="hold"/>
                                        <p:tgtEl>
                                          <p:spTgt spid="577"/>
                                        </p:tgtEl>
                                        <p:attrNameLst>
                                          <p:attrName>ppt_x</p:attrName>
                                        </p:attrNameLst>
                                      </p:cBhvr>
                                      <p:tavLst>
                                        <p:tav tm="0">
                                          <p:val>
                                            <p:strVal val="0-#ppt_w/2"/>
                                          </p:val>
                                        </p:tav>
                                        <p:tav tm="100000">
                                          <p:val>
                                            <p:strVal val="#ppt_x"/>
                                          </p:val>
                                        </p:tav>
                                      </p:tavLst>
                                    </p:anim>
                                    <p:anim calcmode="lin" valueType="num">
                                      <p:cBhvr additive="base">
                                        <p:cTn id="40" dur="750" fill="hold"/>
                                        <p:tgtEl>
                                          <p:spTgt spid="577"/>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5"/>
                                        </p:tgtEl>
                                        <p:attrNameLst>
                                          <p:attrName>style.visibility</p:attrName>
                                        </p:attrNameLst>
                                      </p:cBhvr>
                                      <p:to>
                                        <p:strVal val="visible"/>
                                      </p:to>
                                    </p:set>
                                    <p:anim calcmode="lin" valueType="num">
                                      <p:cBhvr additive="base">
                                        <p:cTn id="43" dur="750" fill="hold"/>
                                        <p:tgtEl>
                                          <p:spTgt spid="225"/>
                                        </p:tgtEl>
                                        <p:attrNameLst>
                                          <p:attrName>ppt_x</p:attrName>
                                        </p:attrNameLst>
                                      </p:cBhvr>
                                      <p:tavLst>
                                        <p:tav tm="0">
                                          <p:val>
                                            <p:strVal val="1+#ppt_w/2"/>
                                          </p:val>
                                        </p:tav>
                                        <p:tav tm="100000">
                                          <p:val>
                                            <p:strVal val="#ppt_x"/>
                                          </p:val>
                                        </p:tav>
                                      </p:tavLst>
                                    </p:anim>
                                    <p:anim calcmode="lin" valueType="num">
                                      <p:cBhvr additive="base">
                                        <p:cTn id="44" dur="750" fill="hold"/>
                                        <p:tgtEl>
                                          <p:spTgt spid="2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0820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89063" y="1884394"/>
            <a:ext cx="10772775" cy="1181862"/>
          </a:xfrm>
        </p:spPr>
        <p:txBody>
          <a:bodyPr lIns="365760"/>
          <a:lstStyle/>
          <a:p>
            <a:r>
              <a:rPr lang="en-US" dirty="0" smtClean="0"/>
              <a:t>Introduction</a:t>
            </a:r>
            <a:endParaRPr lang="en-US" dirty="0"/>
          </a:p>
        </p:txBody>
      </p:sp>
      <p:pic>
        <p:nvPicPr>
          <p:cNvPr id="5" name="Picture 4"/>
          <p:cNvPicPr>
            <a:picLocks noChangeAspect="1"/>
          </p:cNvPicPr>
          <p:nvPr/>
        </p:nvPicPr>
        <p:blipFill>
          <a:blip r:embed="rId2"/>
          <a:stretch>
            <a:fillRect/>
          </a:stretch>
        </p:blipFill>
        <p:spPr>
          <a:xfrm>
            <a:off x="6270827" y="3530600"/>
            <a:ext cx="5708448" cy="2984499"/>
          </a:xfrm>
          <a:prstGeom prst="rect">
            <a:avLst/>
          </a:prstGeom>
        </p:spPr>
      </p:pic>
      <p:sp>
        <p:nvSpPr>
          <p:cNvPr id="6" name="Freeform 5"/>
          <p:cNvSpPr>
            <a:spLocks/>
          </p:cNvSpPr>
          <p:nvPr/>
        </p:nvSpPr>
        <p:spPr bwMode="auto">
          <a:xfrm>
            <a:off x="436563" y="1536319"/>
            <a:ext cx="952500" cy="1878012"/>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264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architecture</a:t>
            </a:r>
            <a:endParaRPr lang="en-US" dirty="0"/>
          </a:p>
        </p:txBody>
      </p:sp>
      <p:grpSp>
        <p:nvGrpSpPr>
          <p:cNvPr id="66" name="Group 65"/>
          <p:cNvGrpSpPr/>
          <p:nvPr/>
        </p:nvGrpSpPr>
        <p:grpSpPr>
          <a:xfrm>
            <a:off x="10980539" y="192518"/>
            <a:ext cx="2360017" cy="287338"/>
            <a:chOff x="2440123" y="6593453"/>
            <a:chExt cx="3498991" cy="287338"/>
          </a:xfrm>
        </p:grpSpPr>
        <p:sp>
          <p:nvSpPr>
            <p:cNvPr id="67" name="TextBox 66"/>
            <p:cNvSpPr txBox="1"/>
            <p:nvPr/>
          </p:nvSpPr>
          <p:spPr>
            <a:xfrm>
              <a:off x="2440123" y="6593453"/>
              <a:ext cx="349899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Introduction</a:t>
              </a:r>
            </a:p>
          </p:txBody>
        </p:sp>
        <p:sp>
          <p:nvSpPr>
            <p:cNvPr id="68"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gradFill>
                  <a:gsLst>
                    <a:gs pos="8367">
                      <a:schemeClr val="tx1"/>
                    </a:gs>
                    <a:gs pos="31000">
                      <a:schemeClr val="tx1"/>
                    </a:gs>
                  </a:gsLst>
                  <a:lin ang="5400000" scaled="0"/>
                </a:gradFill>
              </a:endParaRPr>
            </a:p>
          </p:txBody>
        </p:sp>
      </p:grpSp>
      <p:grpSp>
        <p:nvGrpSpPr>
          <p:cNvPr id="78" name="Group 77"/>
          <p:cNvGrpSpPr/>
          <p:nvPr/>
        </p:nvGrpSpPr>
        <p:grpSpPr>
          <a:xfrm>
            <a:off x="1117463" y="2029762"/>
            <a:ext cx="2006419" cy="1622191"/>
            <a:chOff x="1079500" y="1493703"/>
            <a:chExt cx="1748023" cy="1413277"/>
          </a:xfrm>
          <a:solidFill>
            <a:schemeClr val="bg1">
              <a:lumMod val="85000"/>
            </a:schemeClr>
          </a:solidFill>
        </p:grpSpPr>
        <p:sp>
          <p:nvSpPr>
            <p:cNvPr id="73" name="Freeform 5"/>
            <p:cNvSpPr>
              <a:spLocks noEditPoints="1"/>
            </p:cNvSpPr>
            <p:nvPr/>
          </p:nvSpPr>
          <p:spPr bwMode="auto">
            <a:xfrm>
              <a:off x="1079500" y="1493703"/>
              <a:ext cx="503423" cy="643926"/>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5"/>
            <p:cNvSpPr>
              <a:spLocks noEditPoints="1"/>
            </p:cNvSpPr>
            <p:nvPr/>
          </p:nvSpPr>
          <p:spPr bwMode="auto">
            <a:xfrm>
              <a:off x="1701800" y="1493703"/>
              <a:ext cx="503423" cy="643926"/>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5"/>
            <p:cNvSpPr>
              <a:spLocks noEditPoints="1"/>
            </p:cNvSpPr>
            <p:nvPr/>
          </p:nvSpPr>
          <p:spPr bwMode="auto">
            <a:xfrm>
              <a:off x="2324100" y="1493703"/>
              <a:ext cx="503423" cy="643926"/>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5"/>
            <p:cNvSpPr>
              <a:spLocks noEditPoints="1"/>
            </p:cNvSpPr>
            <p:nvPr/>
          </p:nvSpPr>
          <p:spPr bwMode="auto">
            <a:xfrm>
              <a:off x="1390650" y="2263054"/>
              <a:ext cx="503423" cy="643926"/>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5"/>
            <p:cNvSpPr>
              <a:spLocks noEditPoints="1"/>
            </p:cNvSpPr>
            <p:nvPr/>
          </p:nvSpPr>
          <p:spPr bwMode="auto">
            <a:xfrm>
              <a:off x="2012950" y="2263054"/>
              <a:ext cx="503423" cy="643926"/>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9" name="TextBox 78"/>
          <p:cNvSpPr txBox="1"/>
          <p:nvPr/>
        </p:nvSpPr>
        <p:spPr>
          <a:xfrm>
            <a:off x="1212216" y="2402387"/>
            <a:ext cx="481052" cy="166199"/>
          </a:xfrm>
          <a:prstGeom prst="rect">
            <a:avLst/>
          </a:prstGeom>
          <a:noFill/>
        </p:spPr>
        <p:txBody>
          <a:bodyPr wrap="square" lIns="0" tIns="0" rIns="0" bIns="0" rtlCol="0">
            <a:spAutoFit/>
          </a:bodyPr>
          <a:lstStyle/>
          <a:p>
            <a:pPr algn="ctr">
              <a:lnSpc>
                <a:spcPct val="90000"/>
              </a:lnSpc>
              <a:spcAft>
                <a:spcPts val="600"/>
              </a:spcAft>
            </a:pPr>
            <a:r>
              <a:rPr lang="en-US" sz="1200" b="1" dirty="0" smtClean="0">
                <a:gradFill>
                  <a:gsLst>
                    <a:gs pos="2655">
                      <a:srgbClr val="00188F"/>
                    </a:gs>
                    <a:gs pos="15000">
                      <a:srgbClr val="00188F"/>
                    </a:gs>
                  </a:gsLst>
                  <a:lin ang="5400000" scaled="0"/>
                </a:gradFill>
              </a:rPr>
              <a:t>aspx</a:t>
            </a:r>
          </a:p>
        </p:txBody>
      </p:sp>
      <p:sp>
        <p:nvSpPr>
          <p:cNvPr id="80" name="TextBox 79"/>
          <p:cNvSpPr txBox="1"/>
          <p:nvPr/>
        </p:nvSpPr>
        <p:spPr>
          <a:xfrm>
            <a:off x="1925808" y="2402387"/>
            <a:ext cx="481052" cy="166199"/>
          </a:xfrm>
          <a:prstGeom prst="rect">
            <a:avLst/>
          </a:prstGeom>
          <a:noFill/>
        </p:spPr>
        <p:txBody>
          <a:bodyPr wrap="square" lIns="0" tIns="0" rIns="0" bIns="0" rtlCol="0">
            <a:spAutoFit/>
          </a:bodyPr>
          <a:lstStyle/>
          <a:p>
            <a:pPr algn="ctr">
              <a:lnSpc>
                <a:spcPct val="90000"/>
              </a:lnSpc>
              <a:spcAft>
                <a:spcPts val="600"/>
              </a:spcAft>
            </a:pPr>
            <a:r>
              <a:rPr lang="en-US" sz="1200" b="1" dirty="0" smtClean="0">
                <a:gradFill>
                  <a:gsLst>
                    <a:gs pos="80531">
                      <a:schemeClr val="accent1"/>
                    </a:gs>
                    <a:gs pos="30000">
                      <a:schemeClr val="accent1"/>
                    </a:gs>
                  </a:gsLst>
                  <a:lin ang="5400000" scaled="0"/>
                </a:gradFill>
              </a:rPr>
              <a:t>png</a:t>
            </a:r>
          </a:p>
        </p:txBody>
      </p:sp>
      <p:sp>
        <p:nvSpPr>
          <p:cNvPr id="81" name="TextBox 80"/>
          <p:cNvSpPr txBox="1"/>
          <p:nvPr/>
        </p:nvSpPr>
        <p:spPr>
          <a:xfrm>
            <a:off x="2642815" y="2402387"/>
            <a:ext cx="481052" cy="166199"/>
          </a:xfrm>
          <a:prstGeom prst="rect">
            <a:avLst/>
          </a:prstGeom>
          <a:noFill/>
        </p:spPr>
        <p:txBody>
          <a:bodyPr wrap="square" lIns="0" tIns="0" rIns="0" bIns="0" rtlCol="0">
            <a:spAutoFit/>
          </a:bodyPr>
          <a:lstStyle/>
          <a:p>
            <a:pPr algn="ctr">
              <a:lnSpc>
                <a:spcPct val="90000"/>
              </a:lnSpc>
              <a:spcAft>
                <a:spcPts val="600"/>
              </a:spcAft>
            </a:pPr>
            <a:r>
              <a:rPr lang="en-US" sz="1200" b="1" dirty="0" smtClean="0">
                <a:gradFill>
                  <a:gsLst>
                    <a:gs pos="69912">
                      <a:schemeClr val="accent3"/>
                    </a:gs>
                    <a:gs pos="30000">
                      <a:schemeClr val="accent3"/>
                    </a:gs>
                  </a:gsLst>
                  <a:lin ang="5400000" scaled="0"/>
                </a:gradFill>
              </a:rPr>
              <a:t>js</a:t>
            </a:r>
          </a:p>
        </p:txBody>
      </p:sp>
      <p:sp>
        <p:nvSpPr>
          <p:cNvPr id="82" name="TextBox 81"/>
          <p:cNvSpPr txBox="1"/>
          <p:nvPr/>
        </p:nvSpPr>
        <p:spPr>
          <a:xfrm>
            <a:off x="2233952" y="3283854"/>
            <a:ext cx="581771" cy="190767"/>
          </a:xfrm>
          <a:prstGeom prst="rect">
            <a:avLst/>
          </a:prstGeom>
          <a:noFill/>
        </p:spPr>
        <p:txBody>
          <a:bodyPr wrap="square" lIns="0" tIns="0" rIns="0" bIns="0" rtlCol="0">
            <a:spAutoFit/>
          </a:bodyPr>
          <a:lstStyle/>
          <a:p>
            <a:pPr algn="ctr">
              <a:lnSpc>
                <a:spcPct val="90000"/>
              </a:lnSpc>
              <a:spcAft>
                <a:spcPts val="600"/>
              </a:spcAft>
            </a:pPr>
            <a:r>
              <a:rPr lang="en-US" sz="1200" b="1" dirty="0" smtClean="0">
                <a:gradFill>
                  <a:gsLst>
                    <a:gs pos="86726">
                      <a:schemeClr val="accent2"/>
                    </a:gs>
                    <a:gs pos="30000">
                      <a:schemeClr val="accent2"/>
                    </a:gs>
                  </a:gsLst>
                  <a:lin ang="5400000" scaled="0"/>
                </a:gradFill>
              </a:rPr>
              <a:t>master</a:t>
            </a:r>
          </a:p>
        </p:txBody>
      </p:sp>
      <p:sp>
        <p:nvSpPr>
          <p:cNvPr id="83" name="TextBox 82"/>
          <p:cNvSpPr txBox="1"/>
          <p:nvPr/>
        </p:nvSpPr>
        <p:spPr>
          <a:xfrm>
            <a:off x="1569012" y="3283854"/>
            <a:ext cx="481052" cy="190767"/>
          </a:xfrm>
          <a:prstGeom prst="rect">
            <a:avLst/>
          </a:prstGeom>
          <a:noFill/>
        </p:spPr>
        <p:txBody>
          <a:bodyPr wrap="square" lIns="0" tIns="0" rIns="0" bIns="0" rtlCol="0">
            <a:spAutoFit/>
          </a:bodyPr>
          <a:lstStyle/>
          <a:p>
            <a:pPr algn="ctr">
              <a:lnSpc>
                <a:spcPct val="90000"/>
              </a:lnSpc>
              <a:spcAft>
                <a:spcPts val="600"/>
              </a:spcAft>
            </a:pPr>
            <a:r>
              <a:rPr lang="en-US" sz="1200" b="1" dirty="0" smtClean="0">
                <a:gradFill>
                  <a:gsLst>
                    <a:gs pos="86726">
                      <a:schemeClr val="accent2"/>
                    </a:gs>
                    <a:gs pos="30000">
                      <a:schemeClr val="accent2"/>
                    </a:gs>
                  </a:gsLst>
                  <a:lin ang="5400000" scaled="0"/>
                </a:gradFill>
              </a:rPr>
              <a:t>CSS</a:t>
            </a:r>
          </a:p>
        </p:txBody>
      </p:sp>
      <p:grpSp>
        <p:nvGrpSpPr>
          <p:cNvPr id="99" name="Group 98"/>
          <p:cNvGrpSpPr/>
          <p:nvPr/>
        </p:nvGrpSpPr>
        <p:grpSpPr>
          <a:xfrm>
            <a:off x="3443714" y="1935968"/>
            <a:ext cx="1659487" cy="1821794"/>
            <a:chOff x="3000375" y="2592773"/>
            <a:chExt cx="1657350" cy="1819448"/>
          </a:xfrm>
        </p:grpSpPr>
        <p:sp>
          <p:nvSpPr>
            <p:cNvPr id="90" name="Oval 89"/>
            <p:cNvSpPr/>
            <p:nvPr/>
          </p:nvSpPr>
          <p:spPr bwMode="auto">
            <a:xfrm>
              <a:off x="3000375" y="2668587"/>
              <a:ext cx="1657350" cy="1657350"/>
            </a:xfrm>
            <a:prstGeom prst="ellipse">
              <a:avLst/>
            </a:prstGeom>
            <a:solidFill>
              <a:schemeClr val="bg1"/>
            </a:solidFill>
            <a:ln w="28575">
              <a:solidFill>
                <a:schemeClr val="bg1">
                  <a:lumMod val="8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91" name="Group 90"/>
            <p:cNvGrpSpPr/>
            <p:nvPr/>
          </p:nvGrpSpPr>
          <p:grpSpPr>
            <a:xfrm>
              <a:off x="3367274" y="3147219"/>
              <a:ext cx="923553" cy="700087"/>
              <a:chOff x="3339503" y="3209924"/>
              <a:chExt cx="923553" cy="700087"/>
            </a:xfrm>
          </p:grpSpPr>
          <p:sp>
            <p:nvSpPr>
              <p:cNvPr id="87" name="Freeform 9"/>
              <p:cNvSpPr>
                <a:spLocks noEditPoints="1"/>
              </p:cNvSpPr>
              <p:nvPr/>
            </p:nvSpPr>
            <p:spPr bwMode="auto">
              <a:xfrm>
                <a:off x="3339503" y="3209924"/>
                <a:ext cx="923553" cy="700087"/>
              </a:xfrm>
              <a:custGeom>
                <a:avLst/>
                <a:gdLst>
                  <a:gd name="T0" fmla="*/ 1870 w 1894"/>
                  <a:gd name="T1" fmla="*/ 214 h 1435"/>
                  <a:gd name="T2" fmla="*/ 24 w 1894"/>
                  <a:gd name="T3" fmla="*/ 214 h 1435"/>
                  <a:gd name="T4" fmla="*/ 0 w 1894"/>
                  <a:gd name="T5" fmla="*/ 246 h 1435"/>
                  <a:gd name="T6" fmla="*/ 0 w 1894"/>
                  <a:gd name="T7" fmla="*/ 1404 h 1435"/>
                  <a:gd name="T8" fmla="*/ 24 w 1894"/>
                  <a:gd name="T9" fmla="*/ 1435 h 1435"/>
                  <a:gd name="T10" fmla="*/ 1870 w 1894"/>
                  <a:gd name="T11" fmla="*/ 1435 h 1435"/>
                  <a:gd name="T12" fmla="*/ 1894 w 1894"/>
                  <a:gd name="T13" fmla="*/ 1404 h 1435"/>
                  <a:gd name="T14" fmla="*/ 1894 w 1894"/>
                  <a:gd name="T15" fmla="*/ 246 h 1435"/>
                  <a:gd name="T16" fmla="*/ 1870 w 1894"/>
                  <a:gd name="T17" fmla="*/ 214 h 1435"/>
                  <a:gd name="T18" fmla="*/ 1822 w 1894"/>
                  <a:gd name="T19" fmla="*/ 1364 h 1435"/>
                  <a:gd name="T20" fmla="*/ 72 w 1894"/>
                  <a:gd name="T21" fmla="*/ 1364 h 1435"/>
                  <a:gd name="T22" fmla="*/ 72 w 1894"/>
                  <a:gd name="T23" fmla="*/ 293 h 1435"/>
                  <a:gd name="T24" fmla="*/ 1822 w 1894"/>
                  <a:gd name="T25" fmla="*/ 293 h 1435"/>
                  <a:gd name="T26" fmla="*/ 1822 w 1894"/>
                  <a:gd name="T27" fmla="*/ 1364 h 1435"/>
                  <a:gd name="T28" fmla="*/ 1822 w 1894"/>
                  <a:gd name="T29" fmla="*/ 1364 h 1435"/>
                  <a:gd name="T30" fmla="*/ 1607 w 1894"/>
                  <a:gd name="T31" fmla="*/ 111 h 1435"/>
                  <a:gd name="T32" fmla="*/ 1568 w 1894"/>
                  <a:gd name="T33" fmla="*/ 111 h 1435"/>
                  <a:gd name="T34" fmla="*/ 1568 w 1894"/>
                  <a:gd name="T35" fmla="*/ 71 h 1435"/>
                  <a:gd name="T36" fmla="*/ 1607 w 1894"/>
                  <a:gd name="T37" fmla="*/ 71 h 1435"/>
                  <a:gd name="T38" fmla="*/ 1607 w 1894"/>
                  <a:gd name="T39" fmla="*/ 111 h 1435"/>
                  <a:gd name="T40" fmla="*/ 1607 w 1894"/>
                  <a:gd name="T41" fmla="*/ 111 h 1435"/>
                  <a:gd name="T42" fmla="*/ 1870 w 1894"/>
                  <a:gd name="T43" fmla="*/ 0 h 1435"/>
                  <a:gd name="T44" fmla="*/ 24 w 1894"/>
                  <a:gd name="T45" fmla="*/ 0 h 1435"/>
                  <a:gd name="T46" fmla="*/ 0 w 1894"/>
                  <a:gd name="T47" fmla="*/ 24 h 1435"/>
                  <a:gd name="T48" fmla="*/ 0 w 1894"/>
                  <a:gd name="T49" fmla="*/ 159 h 1435"/>
                  <a:gd name="T50" fmla="*/ 24 w 1894"/>
                  <a:gd name="T51" fmla="*/ 182 h 1435"/>
                  <a:gd name="T52" fmla="*/ 1870 w 1894"/>
                  <a:gd name="T53" fmla="*/ 182 h 1435"/>
                  <a:gd name="T54" fmla="*/ 1894 w 1894"/>
                  <a:gd name="T55" fmla="*/ 159 h 1435"/>
                  <a:gd name="T56" fmla="*/ 1894 w 1894"/>
                  <a:gd name="T57" fmla="*/ 24 h 1435"/>
                  <a:gd name="T58" fmla="*/ 1870 w 1894"/>
                  <a:gd name="T59" fmla="*/ 0 h 1435"/>
                  <a:gd name="T60" fmla="*/ 1504 w 1894"/>
                  <a:gd name="T61" fmla="*/ 127 h 1435"/>
                  <a:gd name="T62" fmla="*/ 1416 w 1894"/>
                  <a:gd name="T63" fmla="*/ 127 h 1435"/>
                  <a:gd name="T64" fmla="*/ 1416 w 1894"/>
                  <a:gd name="T65" fmla="*/ 111 h 1435"/>
                  <a:gd name="T66" fmla="*/ 1504 w 1894"/>
                  <a:gd name="T67" fmla="*/ 111 h 1435"/>
                  <a:gd name="T68" fmla="*/ 1504 w 1894"/>
                  <a:gd name="T69" fmla="*/ 127 h 1435"/>
                  <a:gd name="T70" fmla="*/ 1504 w 1894"/>
                  <a:gd name="T71" fmla="*/ 127 h 1435"/>
                  <a:gd name="T72" fmla="*/ 1615 w 1894"/>
                  <a:gd name="T73" fmla="*/ 127 h 1435"/>
                  <a:gd name="T74" fmla="*/ 1552 w 1894"/>
                  <a:gd name="T75" fmla="*/ 127 h 1435"/>
                  <a:gd name="T76" fmla="*/ 1552 w 1894"/>
                  <a:gd name="T77" fmla="*/ 56 h 1435"/>
                  <a:gd name="T78" fmla="*/ 1615 w 1894"/>
                  <a:gd name="T79" fmla="*/ 56 h 1435"/>
                  <a:gd name="T80" fmla="*/ 1615 w 1894"/>
                  <a:gd name="T81" fmla="*/ 127 h 1435"/>
                  <a:gd name="T82" fmla="*/ 1615 w 1894"/>
                  <a:gd name="T83" fmla="*/ 127 h 1435"/>
                  <a:gd name="T84" fmla="*/ 1774 w 1894"/>
                  <a:gd name="T85" fmla="*/ 127 h 1435"/>
                  <a:gd name="T86" fmla="*/ 1751 w 1894"/>
                  <a:gd name="T87" fmla="*/ 127 h 1435"/>
                  <a:gd name="T88" fmla="*/ 1735 w 1894"/>
                  <a:gd name="T89" fmla="*/ 111 h 1435"/>
                  <a:gd name="T90" fmla="*/ 1727 w 1894"/>
                  <a:gd name="T91" fmla="*/ 103 h 1435"/>
                  <a:gd name="T92" fmla="*/ 1703 w 1894"/>
                  <a:gd name="T93" fmla="*/ 127 h 1435"/>
                  <a:gd name="T94" fmla="*/ 1703 w 1894"/>
                  <a:gd name="T95" fmla="*/ 127 h 1435"/>
                  <a:gd name="T96" fmla="*/ 1679 w 1894"/>
                  <a:gd name="T97" fmla="*/ 127 h 1435"/>
                  <a:gd name="T98" fmla="*/ 1711 w 1894"/>
                  <a:gd name="T99" fmla="*/ 87 h 1435"/>
                  <a:gd name="T100" fmla="*/ 1679 w 1894"/>
                  <a:gd name="T101" fmla="*/ 56 h 1435"/>
                  <a:gd name="T102" fmla="*/ 1703 w 1894"/>
                  <a:gd name="T103" fmla="*/ 56 h 1435"/>
                  <a:gd name="T104" fmla="*/ 1727 w 1894"/>
                  <a:gd name="T105" fmla="*/ 79 h 1435"/>
                  <a:gd name="T106" fmla="*/ 1751 w 1894"/>
                  <a:gd name="T107" fmla="*/ 56 h 1435"/>
                  <a:gd name="T108" fmla="*/ 1774 w 1894"/>
                  <a:gd name="T109" fmla="*/ 56 h 1435"/>
                  <a:gd name="T110" fmla="*/ 1735 w 1894"/>
                  <a:gd name="T111" fmla="*/ 87 h 1435"/>
                  <a:gd name="T112" fmla="*/ 1774 w 1894"/>
                  <a:gd name="T113" fmla="*/ 127 h 1435"/>
                  <a:gd name="T114" fmla="*/ 1774 w 1894"/>
                  <a:gd name="T115" fmla="*/ 127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94" h="1435">
                    <a:moveTo>
                      <a:pt x="1870" y="214"/>
                    </a:moveTo>
                    <a:cubicBezTo>
                      <a:pt x="24" y="214"/>
                      <a:pt x="24" y="214"/>
                      <a:pt x="24" y="214"/>
                    </a:cubicBezTo>
                    <a:cubicBezTo>
                      <a:pt x="8" y="214"/>
                      <a:pt x="0" y="230"/>
                      <a:pt x="0" y="246"/>
                    </a:cubicBezTo>
                    <a:cubicBezTo>
                      <a:pt x="0" y="1404"/>
                      <a:pt x="0" y="1404"/>
                      <a:pt x="0" y="1404"/>
                    </a:cubicBezTo>
                    <a:cubicBezTo>
                      <a:pt x="0" y="1420"/>
                      <a:pt x="8" y="1435"/>
                      <a:pt x="24" y="1435"/>
                    </a:cubicBezTo>
                    <a:cubicBezTo>
                      <a:pt x="1870" y="1435"/>
                      <a:pt x="1870" y="1435"/>
                      <a:pt x="1870" y="1435"/>
                    </a:cubicBezTo>
                    <a:cubicBezTo>
                      <a:pt x="1886" y="1435"/>
                      <a:pt x="1894" y="1420"/>
                      <a:pt x="1894" y="1404"/>
                    </a:cubicBezTo>
                    <a:cubicBezTo>
                      <a:pt x="1894" y="246"/>
                      <a:pt x="1894" y="246"/>
                      <a:pt x="1894" y="246"/>
                    </a:cubicBezTo>
                    <a:cubicBezTo>
                      <a:pt x="1894" y="230"/>
                      <a:pt x="1886" y="214"/>
                      <a:pt x="1870" y="214"/>
                    </a:cubicBezTo>
                    <a:close/>
                    <a:moveTo>
                      <a:pt x="1822" y="1364"/>
                    </a:moveTo>
                    <a:cubicBezTo>
                      <a:pt x="72" y="1364"/>
                      <a:pt x="72" y="1364"/>
                      <a:pt x="72" y="1364"/>
                    </a:cubicBezTo>
                    <a:cubicBezTo>
                      <a:pt x="72" y="293"/>
                      <a:pt x="72" y="293"/>
                      <a:pt x="72" y="293"/>
                    </a:cubicBezTo>
                    <a:cubicBezTo>
                      <a:pt x="1822" y="293"/>
                      <a:pt x="1822" y="293"/>
                      <a:pt x="1822" y="293"/>
                    </a:cubicBezTo>
                    <a:cubicBezTo>
                      <a:pt x="1822" y="1364"/>
                      <a:pt x="1822" y="1364"/>
                      <a:pt x="1822" y="1364"/>
                    </a:cubicBezTo>
                    <a:cubicBezTo>
                      <a:pt x="1822" y="1364"/>
                      <a:pt x="1822" y="1364"/>
                      <a:pt x="1822" y="1364"/>
                    </a:cubicBezTo>
                    <a:close/>
                    <a:moveTo>
                      <a:pt x="1607" y="111"/>
                    </a:moveTo>
                    <a:cubicBezTo>
                      <a:pt x="1568" y="111"/>
                      <a:pt x="1568" y="111"/>
                      <a:pt x="1568" y="111"/>
                    </a:cubicBezTo>
                    <a:cubicBezTo>
                      <a:pt x="1568" y="71"/>
                      <a:pt x="1568" y="71"/>
                      <a:pt x="1568" y="71"/>
                    </a:cubicBezTo>
                    <a:cubicBezTo>
                      <a:pt x="1607" y="71"/>
                      <a:pt x="1607" y="71"/>
                      <a:pt x="1607" y="71"/>
                    </a:cubicBezTo>
                    <a:cubicBezTo>
                      <a:pt x="1607" y="111"/>
                      <a:pt x="1607" y="111"/>
                      <a:pt x="1607" y="111"/>
                    </a:cubicBezTo>
                    <a:cubicBezTo>
                      <a:pt x="1607" y="111"/>
                      <a:pt x="1607" y="111"/>
                      <a:pt x="1607" y="111"/>
                    </a:cubicBezTo>
                    <a:close/>
                    <a:moveTo>
                      <a:pt x="1870" y="0"/>
                    </a:moveTo>
                    <a:cubicBezTo>
                      <a:pt x="24" y="0"/>
                      <a:pt x="24" y="0"/>
                      <a:pt x="24" y="0"/>
                    </a:cubicBezTo>
                    <a:cubicBezTo>
                      <a:pt x="8" y="0"/>
                      <a:pt x="0" y="8"/>
                      <a:pt x="0" y="24"/>
                    </a:cubicBezTo>
                    <a:cubicBezTo>
                      <a:pt x="0" y="159"/>
                      <a:pt x="0" y="159"/>
                      <a:pt x="0" y="159"/>
                    </a:cubicBezTo>
                    <a:cubicBezTo>
                      <a:pt x="0" y="175"/>
                      <a:pt x="8" y="182"/>
                      <a:pt x="24" y="182"/>
                    </a:cubicBezTo>
                    <a:cubicBezTo>
                      <a:pt x="1870" y="182"/>
                      <a:pt x="1870" y="182"/>
                      <a:pt x="1870" y="182"/>
                    </a:cubicBezTo>
                    <a:cubicBezTo>
                      <a:pt x="1886" y="182"/>
                      <a:pt x="1894" y="175"/>
                      <a:pt x="1894" y="159"/>
                    </a:cubicBezTo>
                    <a:cubicBezTo>
                      <a:pt x="1894" y="24"/>
                      <a:pt x="1894" y="24"/>
                      <a:pt x="1894" y="24"/>
                    </a:cubicBezTo>
                    <a:cubicBezTo>
                      <a:pt x="1894" y="8"/>
                      <a:pt x="1886" y="0"/>
                      <a:pt x="1870" y="0"/>
                    </a:cubicBezTo>
                    <a:close/>
                    <a:moveTo>
                      <a:pt x="1504" y="127"/>
                    </a:moveTo>
                    <a:cubicBezTo>
                      <a:pt x="1416" y="127"/>
                      <a:pt x="1416" y="127"/>
                      <a:pt x="1416" y="127"/>
                    </a:cubicBezTo>
                    <a:cubicBezTo>
                      <a:pt x="1416" y="111"/>
                      <a:pt x="1416" y="111"/>
                      <a:pt x="1416" y="111"/>
                    </a:cubicBezTo>
                    <a:cubicBezTo>
                      <a:pt x="1504" y="111"/>
                      <a:pt x="1504" y="111"/>
                      <a:pt x="1504" y="111"/>
                    </a:cubicBezTo>
                    <a:cubicBezTo>
                      <a:pt x="1504" y="127"/>
                      <a:pt x="1504" y="127"/>
                      <a:pt x="1504" y="127"/>
                    </a:cubicBezTo>
                    <a:cubicBezTo>
                      <a:pt x="1504" y="127"/>
                      <a:pt x="1504" y="127"/>
                      <a:pt x="1504" y="127"/>
                    </a:cubicBezTo>
                    <a:close/>
                    <a:moveTo>
                      <a:pt x="1615" y="127"/>
                    </a:moveTo>
                    <a:cubicBezTo>
                      <a:pt x="1552" y="127"/>
                      <a:pt x="1552" y="127"/>
                      <a:pt x="1552" y="127"/>
                    </a:cubicBezTo>
                    <a:cubicBezTo>
                      <a:pt x="1552" y="56"/>
                      <a:pt x="1552" y="56"/>
                      <a:pt x="1552" y="56"/>
                    </a:cubicBezTo>
                    <a:cubicBezTo>
                      <a:pt x="1615" y="56"/>
                      <a:pt x="1615" y="56"/>
                      <a:pt x="1615" y="56"/>
                    </a:cubicBezTo>
                    <a:cubicBezTo>
                      <a:pt x="1615" y="127"/>
                      <a:pt x="1615" y="127"/>
                      <a:pt x="1615" y="127"/>
                    </a:cubicBezTo>
                    <a:cubicBezTo>
                      <a:pt x="1615" y="127"/>
                      <a:pt x="1615" y="127"/>
                      <a:pt x="1615" y="127"/>
                    </a:cubicBezTo>
                    <a:close/>
                    <a:moveTo>
                      <a:pt x="1774" y="127"/>
                    </a:moveTo>
                    <a:cubicBezTo>
                      <a:pt x="1751" y="127"/>
                      <a:pt x="1751" y="127"/>
                      <a:pt x="1751" y="127"/>
                    </a:cubicBezTo>
                    <a:cubicBezTo>
                      <a:pt x="1735" y="111"/>
                      <a:pt x="1735" y="111"/>
                      <a:pt x="1735" y="111"/>
                    </a:cubicBezTo>
                    <a:cubicBezTo>
                      <a:pt x="1727" y="103"/>
                      <a:pt x="1727" y="103"/>
                      <a:pt x="1727" y="103"/>
                    </a:cubicBezTo>
                    <a:cubicBezTo>
                      <a:pt x="1703" y="127"/>
                      <a:pt x="1703" y="127"/>
                      <a:pt x="1703" y="127"/>
                    </a:cubicBezTo>
                    <a:cubicBezTo>
                      <a:pt x="1703" y="127"/>
                      <a:pt x="1703" y="127"/>
                      <a:pt x="1703" y="127"/>
                    </a:cubicBezTo>
                    <a:cubicBezTo>
                      <a:pt x="1679" y="127"/>
                      <a:pt x="1679" y="127"/>
                      <a:pt x="1679" y="127"/>
                    </a:cubicBezTo>
                    <a:cubicBezTo>
                      <a:pt x="1711" y="87"/>
                      <a:pt x="1711" y="87"/>
                      <a:pt x="1711" y="87"/>
                    </a:cubicBezTo>
                    <a:cubicBezTo>
                      <a:pt x="1679" y="56"/>
                      <a:pt x="1679" y="56"/>
                      <a:pt x="1679" y="56"/>
                    </a:cubicBezTo>
                    <a:cubicBezTo>
                      <a:pt x="1703" y="56"/>
                      <a:pt x="1703" y="56"/>
                      <a:pt x="1703" y="56"/>
                    </a:cubicBezTo>
                    <a:cubicBezTo>
                      <a:pt x="1727" y="79"/>
                      <a:pt x="1727" y="79"/>
                      <a:pt x="1727" y="79"/>
                    </a:cubicBezTo>
                    <a:cubicBezTo>
                      <a:pt x="1751" y="56"/>
                      <a:pt x="1751" y="56"/>
                      <a:pt x="1751" y="56"/>
                    </a:cubicBezTo>
                    <a:cubicBezTo>
                      <a:pt x="1774" y="56"/>
                      <a:pt x="1774" y="56"/>
                      <a:pt x="1774" y="56"/>
                    </a:cubicBezTo>
                    <a:cubicBezTo>
                      <a:pt x="1735" y="87"/>
                      <a:pt x="1735" y="87"/>
                      <a:pt x="1735" y="87"/>
                    </a:cubicBezTo>
                    <a:cubicBezTo>
                      <a:pt x="1774" y="127"/>
                      <a:pt x="1774" y="127"/>
                      <a:pt x="1774" y="127"/>
                    </a:cubicBezTo>
                    <a:cubicBezTo>
                      <a:pt x="1774" y="127"/>
                      <a:pt x="1774" y="127"/>
                      <a:pt x="1774" y="127"/>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TextBox 88"/>
              <p:cNvSpPr txBox="1"/>
              <p:nvPr/>
            </p:nvSpPr>
            <p:spPr>
              <a:xfrm>
                <a:off x="3591729" y="3515843"/>
                <a:ext cx="419100" cy="221599"/>
              </a:xfrm>
              <a:prstGeom prst="rect">
                <a:avLst/>
              </a:prstGeom>
              <a:noFill/>
            </p:spPr>
            <p:txBody>
              <a:bodyPr wrap="square" lIns="0" tIns="0" rIns="0" bIns="0" rtlCol="0">
                <a:spAutoFit/>
              </a:bodyPr>
              <a:lstStyle/>
              <a:p>
                <a:pPr algn="ctr">
                  <a:lnSpc>
                    <a:spcPct val="90000"/>
                  </a:lnSpc>
                  <a:spcAft>
                    <a:spcPts val="600"/>
                  </a:spcAft>
                </a:pPr>
                <a:r>
                  <a:rPr lang="en-US" sz="1600" b="1" dirty="0" smtClean="0">
                    <a:gradFill>
                      <a:gsLst>
                        <a:gs pos="63717">
                          <a:schemeClr val="accent4"/>
                        </a:gs>
                        <a:gs pos="15000">
                          <a:schemeClr val="accent4"/>
                        </a:gs>
                      </a:gsLst>
                      <a:lin ang="5400000" scaled="0"/>
                    </a:gradFill>
                  </a:rPr>
                  <a:t>C#</a:t>
                </a:r>
              </a:p>
            </p:txBody>
          </p:sp>
        </p:grpSp>
        <p:grpSp>
          <p:nvGrpSpPr>
            <p:cNvPr id="94" name="Group 93"/>
            <p:cNvGrpSpPr/>
            <p:nvPr/>
          </p:nvGrpSpPr>
          <p:grpSpPr>
            <a:xfrm>
              <a:off x="3800475" y="2592773"/>
              <a:ext cx="147638" cy="151628"/>
              <a:chOff x="3824288" y="2578099"/>
              <a:chExt cx="176212" cy="180975"/>
            </a:xfrm>
          </p:grpSpPr>
          <p:sp>
            <p:nvSpPr>
              <p:cNvPr id="92" name="Isosceles Triangle 91"/>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3" name="Isosceles Triangle 92"/>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5" name="Group 94"/>
            <p:cNvGrpSpPr/>
            <p:nvPr/>
          </p:nvGrpSpPr>
          <p:grpSpPr>
            <a:xfrm flipH="1">
              <a:off x="3733801" y="4260593"/>
              <a:ext cx="147638" cy="151628"/>
              <a:chOff x="3824288" y="2578099"/>
              <a:chExt cx="176212" cy="180975"/>
            </a:xfrm>
          </p:grpSpPr>
          <p:sp>
            <p:nvSpPr>
              <p:cNvPr id="96" name="Isosceles Triangle 95"/>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7" name="Isosceles Triangle 96"/>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98" name="Rectangle 97"/>
          <p:cNvSpPr/>
          <p:nvPr/>
        </p:nvSpPr>
        <p:spPr bwMode="auto">
          <a:xfrm>
            <a:off x="1981169" y="1371825"/>
            <a:ext cx="2459926"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800" dirty="0" smtClean="0">
                <a:gradFill>
                  <a:gsLst>
                    <a:gs pos="11504">
                      <a:schemeClr val="tx1"/>
                    </a:gs>
                    <a:gs pos="38000">
                      <a:schemeClr val="tx1"/>
                    </a:gs>
                  </a:gsLst>
                  <a:lin ang="5400000" scaled="0"/>
                </a:gradFill>
              </a:rPr>
              <a:t>Azure websites</a:t>
            </a:r>
            <a:endParaRPr lang="en-US" sz="1800" dirty="0">
              <a:gradFill>
                <a:gsLst>
                  <a:gs pos="11504">
                    <a:schemeClr val="tx1"/>
                  </a:gs>
                  <a:gs pos="38000">
                    <a:schemeClr val="tx1"/>
                  </a:gs>
                </a:gsLst>
                <a:lin ang="5400000" scaled="0"/>
              </a:gradFill>
            </a:endParaRPr>
          </a:p>
        </p:txBody>
      </p:sp>
      <p:sp>
        <p:nvSpPr>
          <p:cNvPr id="103" name="Freeform 13"/>
          <p:cNvSpPr>
            <a:spLocks/>
          </p:cNvSpPr>
          <p:nvPr/>
        </p:nvSpPr>
        <p:spPr bwMode="auto">
          <a:xfrm>
            <a:off x="1106606" y="1411207"/>
            <a:ext cx="710571" cy="39354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103"/>
          <p:cNvSpPr>
            <a:spLocks noEditPoints="1"/>
          </p:cNvSpPr>
          <p:nvPr/>
        </p:nvSpPr>
        <p:spPr bwMode="auto">
          <a:xfrm>
            <a:off x="1331737" y="1536042"/>
            <a:ext cx="192148" cy="195117"/>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cxnSp>
        <p:nvCxnSpPr>
          <p:cNvPr id="110" name="Straight Connector 109"/>
          <p:cNvCxnSpPr/>
          <p:nvPr/>
        </p:nvCxnSpPr>
        <p:spPr>
          <a:xfrm>
            <a:off x="6496501" y="1174480"/>
            <a:ext cx="0" cy="3309057"/>
          </a:xfrm>
          <a:prstGeom prst="line">
            <a:avLst/>
          </a:prstGeom>
          <a:ln w="22225">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496501" y="1174480"/>
            <a:ext cx="2201178" cy="0"/>
          </a:xfrm>
          <a:prstGeom prst="line">
            <a:avLst/>
          </a:prstGeom>
          <a:ln w="22225">
            <a:solidFill>
              <a:schemeClr val="bg1">
                <a:lumMod val="85000"/>
              </a:schemeClr>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242850" y="2829009"/>
            <a:ext cx="3454829" cy="0"/>
          </a:xfrm>
          <a:prstGeom prst="line">
            <a:avLst/>
          </a:prstGeom>
          <a:ln w="22225">
            <a:solidFill>
              <a:schemeClr val="bg1">
                <a:lumMod val="85000"/>
              </a:schemeClr>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496501" y="4483537"/>
            <a:ext cx="2201178" cy="0"/>
          </a:xfrm>
          <a:prstGeom prst="line">
            <a:avLst/>
          </a:prstGeom>
          <a:ln w="22225">
            <a:solidFill>
              <a:schemeClr val="bg1">
                <a:lumMod val="85000"/>
              </a:schemeClr>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a:off x="8859370" y="936625"/>
            <a:ext cx="2459926"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800" dirty="0" smtClean="0">
                <a:gradFill>
                  <a:gsLst>
                    <a:gs pos="11504">
                      <a:schemeClr val="tx1"/>
                    </a:gs>
                    <a:gs pos="38000">
                      <a:schemeClr val="tx1"/>
                    </a:gs>
                  </a:gsLst>
                  <a:lin ang="5400000" scaled="0"/>
                </a:gradFill>
              </a:rPr>
              <a:t>SQL Azure</a:t>
            </a:r>
            <a:endParaRPr lang="en-US" sz="1800" dirty="0">
              <a:gradFill>
                <a:gsLst>
                  <a:gs pos="11504">
                    <a:schemeClr val="tx1"/>
                  </a:gs>
                  <a:gs pos="38000">
                    <a:schemeClr val="tx1"/>
                  </a:gs>
                </a:gsLst>
                <a:lin ang="5400000" scaled="0"/>
              </a:gradFill>
            </a:endParaRPr>
          </a:p>
        </p:txBody>
      </p:sp>
      <p:sp>
        <p:nvSpPr>
          <p:cNvPr id="118" name="Rectangle 117"/>
          <p:cNvSpPr/>
          <p:nvPr/>
        </p:nvSpPr>
        <p:spPr bwMode="auto">
          <a:xfrm>
            <a:off x="8859370" y="2591165"/>
            <a:ext cx="2459926"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800" dirty="0" smtClean="0">
                <a:gradFill>
                  <a:gsLst>
                    <a:gs pos="11504">
                      <a:schemeClr val="tx1"/>
                    </a:gs>
                    <a:gs pos="38000">
                      <a:schemeClr val="tx1"/>
                    </a:gs>
                  </a:gsLst>
                  <a:lin ang="5400000" scaled="0"/>
                </a:gradFill>
              </a:rPr>
              <a:t>Azure Data Market</a:t>
            </a:r>
            <a:endParaRPr lang="en-US" sz="1800" dirty="0">
              <a:gradFill>
                <a:gsLst>
                  <a:gs pos="11504">
                    <a:schemeClr val="tx1"/>
                  </a:gs>
                  <a:gs pos="38000">
                    <a:schemeClr val="tx1"/>
                  </a:gs>
                </a:gsLst>
                <a:lin ang="5400000" scaled="0"/>
              </a:gradFill>
            </a:endParaRPr>
          </a:p>
        </p:txBody>
      </p:sp>
      <p:sp>
        <p:nvSpPr>
          <p:cNvPr id="119" name="Rectangle 118"/>
          <p:cNvSpPr/>
          <p:nvPr/>
        </p:nvSpPr>
        <p:spPr bwMode="auto">
          <a:xfrm>
            <a:off x="8859370" y="4245703"/>
            <a:ext cx="2459926"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800" dirty="0" smtClean="0">
                <a:gradFill>
                  <a:gsLst>
                    <a:gs pos="11504">
                      <a:schemeClr val="tx1"/>
                    </a:gs>
                    <a:gs pos="38000">
                      <a:schemeClr val="tx1"/>
                    </a:gs>
                  </a:gsLst>
                  <a:lin ang="5400000" scaled="0"/>
                </a:gradFill>
              </a:rPr>
              <a:t>SharePoint Online</a:t>
            </a:r>
            <a:endParaRPr lang="en-US" sz="1800" dirty="0">
              <a:gradFill>
                <a:gsLst>
                  <a:gs pos="11504">
                    <a:schemeClr val="tx1"/>
                  </a:gs>
                  <a:gs pos="38000">
                    <a:schemeClr val="tx1"/>
                  </a:gs>
                </a:gsLst>
                <a:lin ang="5400000" scaled="0"/>
              </a:gradFill>
            </a:endParaRPr>
          </a:p>
        </p:txBody>
      </p:sp>
      <p:grpSp>
        <p:nvGrpSpPr>
          <p:cNvPr id="121" name="Group 16"/>
          <p:cNvGrpSpPr>
            <a:grpSpLocks noChangeAspect="1"/>
          </p:cNvGrpSpPr>
          <p:nvPr/>
        </p:nvGrpSpPr>
        <p:grpSpPr bwMode="auto">
          <a:xfrm>
            <a:off x="1715134" y="4419465"/>
            <a:ext cx="921671" cy="790344"/>
            <a:chOff x="1601" y="217"/>
            <a:chExt cx="4632" cy="3972"/>
          </a:xfrm>
          <a:solidFill>
            <a:schemeClr val="bg1">
              <a:lumMod val="65000"/>
            </a:schemeClr>
          </a:solidFill>
        </p:grpSpPr>
        <p:sp>
          <p:nvSpPr>
            <p:cNvPr id="123" name="Freeform 17"/>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Oval 18"/>
            <p:cNvSpPr>
              <a:spLocks noChangeArrowheads="1"/>
            </p:cNvSpPr>
            <p:nvPr/>
          </p:nvSpPr>
          <p:spPr bwMode="auto">
            <a:xfrm>
              <a:off x="3467" y="217"/>
              <a:ext cx="888" cy="8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9"/>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Oval 20"/>
            <p:cNvSpPr>
              <a:spLocks noChangeArrowheads="1"/>
            </p:cNvSpPr>
            <p:nvPr/>
          </p:nvSpPr>
          <p:spPr bwMode="auto">
            <a:xfrm>
              <a:off x="5221" y="468"/>
              <a:ext cx="764" cy="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1"/>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Oval 22"/>
            <p:cNvSpPr>
              <a:spLocks noChangeArrowheads="1"/>
            </p:cNvSpPr>
            <p:nvPr/>
          </p:nvSpPr>
          <p:spPr bwMode="auto">
            <a:xfrm>
              <a:off x="1839" y="468"/>
              <a:ext cx="762" cy="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29" name="Straight Connector 128"/>
          <p:cNvCxnSpPr/>
          <p:nvPr/>
        </p:nvCxnSpPr>
        <p:spPr>
          <a:xfrm flipV="1">
            <a:off x="2174644" y="3892210"/>
            <a:ext cx="0" cy="481477"/>
          </a:xfrm>
          <a:prstGeom prst="line">
            <a:avLst/>
          </a:prstGeom>
          <a:ln w="22225">
            <a:solidFill>
              <a:schemeClr val="bg1">
                <a:lumMod val="85000"/>
              </a:schemeClr>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4" name="Freeform 26"/>
          <p:cNvSpPr>
            <a:spLocks noEditPoints="1"/>
          </p:cNvSpPr>
          <p:nvPr/>
        </p:nvSpPr>
        <p:spPr bwMode="auto">
          <a:xfrm>
            <a:off x="8849603" y="1534358"/>
            <a:ext cx="412981" cy="456716"/>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26"/>
          <p:cNvSpPr>
            <a:spLocks noEditPoints="1"/>
          </p:cNvSpPr>
          <p:nvPr/>
        </p:nvSpPr>
        <p:spPr bwMode="auto">
          <a:xfrm>
            <a:off x="9343708" y="1534358"/>
            <a:ext cx="412981" cy="456716"/>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26"/>
          <p:cNvSpPr>
            <a:spLocks noEditPoints="1"/>
          </p:cNvSpPr>
          <p:nvPr/>
        </p:nvSpPr>
        <p:spPr bwMode="auto">
          <a:xfrm>
            <a:off x="9837814" y="1534358"/>
            <a:ext cx="412981" cy="456716"/>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136"/>
          <p:cNvSpPr>
            <a:spLocks noEditPoints="1"/>
          </p:cNvSpPr>
          <p:nvPr/>
        </p:nvSpPr>
        <p:spPr bwMode="auto">
          <a:xfrm>
            <a:off x="10537886" y="1564640"/>
            <a:ext cx="390126" cy="396152"/>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30"/>
          <p:cNvSpPr>
            <a:spLocks noEditPoints="1"/>
          </p:cNvSpPr>
          <p:nvPr/>
        </p:nvSpPr>
        <p:spPr bwMode="auto">
          <a:xfrm>
            <a:off x="9562987" y="3182154"/>
            <a:ext cx="474019" cy="474020"/>
          </a:xfrm>
          <a:custGeom>
            <a:avLst/>
            <a:gdLst>
              <a:gd name="T0" fmla="*/ 4246 w 4246"/>
              <a:gd name="T1" fmla="*/ 3414 h 4246"/>
              <a:gd name="T2" fmla="*/ 2233 w 4246"/>
              <a:gd name="T3" fmla="*/ 4246 h 4246"/>
              <a:gd name="T4" fmla="*/ 2233 w 4246"/>
              <a:gd name="T5" fmla="*/ 1760 h 4246"/>
              <a:gd name="T6" fmla="*/ 4246 w 4246"/>
              <a:gd name="T7" fmla="*/ 923 h 4246"/>
              <a:gd name="T8" fmla="*/ 4246 w 4246"/>
              <a:gd name="T9" fmla="*/ 3414 h 4246"/>
              <a:gd name="T10" fmla="*/ 4246 w 4246"/>
              <a:gd name="T11" fmla="*/ 3414 h 4246"/>
              <a:gd name="T12" fmla="*/ 4246 w 4246"/>
              <a:gd name="T13" fmla="*/ 3414 h 4246"/>
              <a:gd name="T14" fmla="*/ 2006 w 4246"/>
              <a:gd name="T15" fmla="*/ 1760 h 4246"/>
              <a:gd name="T16" fmla="*/ 0 w 4246"/>
              <a:gd name="T17" fmla="*/ 923 h 4246"/>
              <a:gd name="T18" fmla="*/ 0 w 4246"/>
              <a:gd name="T19" fmla="*/ 3414 h 4246"/>
              <a:gd name="T20" fmla="*/ 2006 w 4246"/>
              <a:gd name="T21" fmla="*/ 4246 h 4246"/>
              <a:gd name="T22" fmla="*/ 2006 w 4246"/>
              <a:gd name="T23" fmla="*/ 1760 h 4246"/>
              <a:gd name="T24" fmla="*/ 2006 w 4246"/>
              <a:gd name="T25" fmla="*/ 1760 h 4246"/>
              <a:gd name="T26" fmla="*/ 2006 w 4246"/>
              <a:gd name="T27" fmla="*/ 1760 h 4246"/>
              <a:gd name="T28" fmla="*/ 2120 w 4246"/>
              <a:gd name="T29" fmla="*/ 0 h 4246"/>
              <a:gd name="T30" fmla="*/ 0 w 4246"/>
              <a:gd name="T31" fmla="*/ 755 h 4246"/>
              <a:gd name="T32" fmla="*/ 2120 w 4246"/>
              <a:gd name="T33" fmla="*/ 1604 h 4246"/>
              <a:gd name="T34" fmla="*/ 4246 w 4246"/>
              <a:gd name="T35" fmla="*/ 755 h 4246"/>
              <a:gd name="T36" fmla="*/ 2120 w 4246"/>
              <a:gd name="T37" fmla="*/ 0 h 4246"/>
              <a:gd name="T38" fmla="*/ 2120 w 4246"/>
              <a:gd name="T39" fmla="*/ 0 h 4246"/>
              <a:gd name="T40" fmla="*/ 2120 w 4246"/>
              <a:gd name="T41" fmla="*/ 0 h 4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46" h="4246">
                <a:moveTo>
                  <a:pt x="4246" y="3414"/>
                </a:moveTo>
                <a:lnTo>
                  <a:pt x="2233" y="4246"/>
                </a:lnTo>
                <a:lnTo>
                  <a:pt x="2233" y="1760"/>
                </a:lnTo>
                <a:lnTo>
                  <a:pt x="4246" y="923"/>
                </a:lnTo>
                <a:lnTo>
                  <a:pt x="4246" y="3414"/>
                </a:lnTo>
                <a:lnTo>
                  <a:pt x="4246" y="3414"/>
                </a:lnTo>
                <a:lnTo>
                  <a:pt x="4246" y="3414"/>
                </a:lnTo>
                <a:close/>
                <a:moveTo>
                  <a:pt x="2006" y="1760"/>
                </a:moveTo>
                <a:lnTo>
                  <a:pt x="0" y="923"/>
                </a:lnTo>
                <a:lnTo>
                  <a:pt x="0" y="3414"/>
                </a:lnTo>
                <a:lnTo>
                  <a:pt x="2006" y="4246"/>
                </a:lnTo>
                <a:lnTo>
                  <a:pt x="2006" y="1760"/>
                </a:lnTo>
                <a:lnTo>
                  <a:pt x="2006" y="1760"/>
                </a:lnTo>
                <a:lnTo>
                  <a:pt x="2006" y="1760"/>
                </a:lnTo>
                <a:close/>
                <a:moveTo>
                  <a:pt x="2120" y="0"/>
                </a:moveTo>
                <a:lnTo>
                  <a:pt x="0" y="755"/>
                </a:lnTo>
                <a:lnTo>
                  <a:pt x="2120" y="1604"/>
                </a:lnTo>
                <a:lnTo>
                  <a:pt x="4246" y="755"/>
                </a:lnTo>
                <a:lnTo>
                  <a:pt x="2120" y="0"/>
                </a:lnTo>
                <a:lnTo>
                  <a:pt x="2120" y="0"/>
                </a:lnTo>
                <a:lnTo>
                  <a:pt x="2120"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Freeform 141"/>
          <p:cNvSpPr>
            <a:spLocks noEditPoints="1"/>
          </p:cNvSpPr>
          <p:nvPr/>
        </p:nvSpPr>
        <p:spPr bwMode="auto">
          <a:xfrm>
            <a:off x="10270020" y="3221087"/>
            <a:ext cx="390126" cy="396152"/>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34"/>
          <p:cNvSpPr>
            <a:spLocks noEditPoints="1"/>
          </p:cNvSpPr>
          <p:nvPr/>
        </p:nvSpPr>
        <p:spPr bwMode="auto">
          <a:xfrm>
            <a:off x="8849497" y="3178927"/>
            <a:ext cx="480476" cy="480474"/>
          </a:xfrm>
          <a:custGeom>
            <a:avLst/>
            <a:gdLst>
              <a:gd name="T0" fmla="*/ 971 w 1944"/>
              <a:gd name="T1" fmla="*/ 1944 h 1944"/>
              <a:gd name="T2" fmla="*/ 971 w 1944"/>
              <a:gd name="T3" fmla="*/ 0 h 1944"/>
              <a:gd name="T4" fmla="*/ 1441 w 1944"/>
              <a:gd name="T5" fmla="*/ 1218 h 1944"/>
              <a:gd name="T6" fmla="*/ 1451 w 1944"/>
              <a:gd name="T7" fmla="*/ 814 h 1944"/>
              <a:gd name="T8" fmla="*/ 1765 w 1944"/>
              <a:gd name="T9" fmla="*/ 970 h 1944"/>
              <a:gd name="T10" fmla="*/ 1441 w 1944"/>
              <a:gd name="T11" fmla="*/ 1218 h 1944"/>
              <a:gd name="T12" fmla="*/ 1421 w 1944"/>
              <a:gd name="T13" fmla="*/ 1339 h 1944"/>
              <a:gd name="T14" fmla="*/ 1531 w 1944"/>
              <a:gd name="T15" fmla="*/ 1531 h 1944"/>
              <a:gd name="T16" fmla="*/ 1687 w 1944"/>
              <a:gd name="T17" fmla="*/ 634 h 1944"/>
              <a:gd name="T18" fmla="*/ 1259 w 1944"/>
              <a:gd name="T19" fmla="*/ 237 h 1944"/>
              <a:gd name="T20" fmla="*/ 1687 w 1944"/>
              <a:gd name="T21" fmla="*/ 634 h 1944"/>
              <a:gd name="T22" fmla="*/ 1031 w 1944"/>
              <a:gd name="T23" fmla="*/ 1269 h 1944"/>
              <a:gd name="T24" fmla="*/ 1349 w 1944"/>
              <a:gd name="T25" fmla="*/ 825 h 1944"/>
              <a:gd name="T26" fmla="*/ 1333 w 1944"/>
              <a:gd name="T27" fmla="*/ 1240 h 1944"/>
              <a:gd name="T28" fmla="*/ 1031 w 1944"/>
              <a:gd name="T29" fmla="*/ 741 h 1944"/>
              <a:gd name="T30" fmla="*/ 1037 w 1944"/>
              <a:gd name="T31" fmla="*/ 184 h 1944"/>
              <a:gd name="T32" fmla="*/ 1031 w 1944"/>
              <a:gd name="T33" fmla="*/ 1762 h 1944"/>
              <a:gd name="T34" fmla="*/ 1306 w 1944"/>
              <a:gd name="T35" fmla="*/ 1357 h 1944"/>
              <a:gd name="T36" fmla="*/ 1031 w 1944"/>
              <a:gd name="T37" fmla="*/ 1762 h 1944"/>
              <a:gd name="T38" fmla="*/ 918 w 1944"/>
              <a:gd name="T39" fmla="*/ 741 h 1944"/>
              <a:gd name="T40" fmla="*/ 840 w 1944"/>
              <a:gd name="T41" fmla="*/ 225 h 1944"/>
              <a:gd name="T42" fmla="*/ 615 w 1944"/>
              <a:gd name="T43" fmla="*/ 1242 h 1944"/>
              <a:gd name="T44" fmla="*/ 599 w 1944"/>
              <a:gd name="T45" fmla="*/ 829 h 1944"/>
              <a:gd name="T46" fmla="*/ 918 w 1944"/>
              <a:gd name="T47" fmla="*/ 1269 h 1944"/>
              <a:gd name="T48" fmla="*/ 638 w 1944"/>
              <a:gd name="T49" fmla="*/ 1357 h 1944"/>
              <a:gd name="T50" fmla="*/ 918 w 1944"/>
              <a:gd name="T51" fmla="*/ 1762 h 1944"/>
              <a:gd name="T52" fmla="*/ 687 w 1944"/>
              <a:gd name="T53" fmla="*/ 235 h 1944"/>
              <a:gd name="T54" fmla="*/ 258 w 1944"/>
              <a:gd name="T55" fmla="*/ 636 h 1944"/>
              <a:gd name="T56" fmla="*/ 235 w 1944"/>
              <a:gd name="T57" fmla="*/ 1251 h 1944"/>
              <a:gd name="T58" fmla="*/ 672 w 1944"/>
              <a:gd name="T59" fmla="*/ 1701 h 1944"/>
              <a:gd name="T60" fmla="*/ 235 w 1944"/>
              <a:gd name="T61" fmla="*/ 1251 h 1944"/>
              <a:gd name="T62" fmla="*/ 503 w 1944"/>
              <a:gd name="T63" fmla="*/ 1222 h 1944"/>
              <a:gd name="T64" fmla="*/ 216 w 1944"/>
              <a:gd name="T65" fmla="*/ 741 h 1944"/>
              <a:gd name="T66" fmla="*/ 489 w 1944"/>
              <a:gd name="T67" fmla="*/ 978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944">
                <a:moveTo>
                  <a:pt x="0" y="970"/>
                </a:moveTo>
                <a:cubicBezTo>
                  <a:pt x="0" y="1512"/>
                  <a:pt x="429" y="1944"/>
                  <a:pt x="971" y="1944"/>
                </a:cubicBezTo>
                <a:cubicBezTo>
                  <a:pt x="1511" y="1944"/>
                  <a:pt x="1944" y="1512"/>
                  <a:pt x="1944" y="970"/>
                </a:cubicBezTo>
                <a:cubicBezTo>
                  <a:pt x="1944" y="432"/>
                  <a:pt x="1511" y="0"/>
                  <a:pt x="971" y="0"/>
                </a:cubicBezTo>
                <a:cubicBezTo>
                  <a:pt x="429" y="0"/>
                  <a:pt x="0" y="432"/>
                  <a:pt x="0" y="970"/>
                </a:cubicBezTo>
                <a:close/>
                <a:moveTo>
                  <a:pt x="1441" y="1218"/>
                </a:moveTo>
                <a:cubicBezTo>
                  <a:pt x="1453" y="1144"/>
                  <a:pt x="1460" y="1060"/>
                  <a:pt x="1460" y="978"/>
                </a:cubicBezTo>
                <a:cubicBezTo>
                  <a:pt x="1460" y="919"/>
                  <a:pt x="1456" y="870"/>
                  <a:pt x="1451" y="814"/>
                </a:cubicBezTo>
                <a:cubicBezTo>
                  <a:pt x="1588" y="786"/>
                  <a:pt x="1669" y="765"/>
                  <a:pt x="1732" y="739"/>
                </a:cubicBezTo>
                <a:cubicBezTo>
                  <a:pt x="1752" y="810"/>
                  <a:pt x="1765" y="892"/>
                  <a:pt x="1765" y="970"/>
                </a:cubicBezTo>
                <a:cubicBezTo>
                  <a:pt x="1765" y="1009"/>
                  <a:pt x="1765" y="1048"/>
                  <a:pt x="1759" y="1081"/>
                </a:cubicBezTo>
                <a:cubicBezTo>
                  <a:pt x="1720" y="1126"/>
                  <a:pt x="1621" y="1185"/>
                  <a:pt x="1441" y="1218"/>
                </a:cubicBezTo>
                <a:close/>
                <a:moveTo>
                  <a:pt x="1276" y="1701"/>
                </a:moveTo>
                <a:cubicBezTo>
                  <a:pt x="1345" y="1605"/>
                  <a:pt x="1390" y="1482"/>
                  <a:pt x="1421" y="1339"/>
                </a:cubicBezTo>
                <a:cubicBezTo>
                  <a:pt x="1540" y="1312"/>
                  <a:pt x="1648" y="1279"/>
                  <a:pt x="1720" y="1240"/>
                </a:cubicBezTo>
                <a:cubicBezTo>
                  <a:pt x="1675" y="1351"/>
                  <a:pt x="1619" y="1449"/>
                  <a:pt x="1531" y="1531"/>
                </a:cubicBezTo>
                <a:cubicBezTo>
                  <a:pt x="1460" y="1609"/>
                  <a:pt x="1370" y="1662"/>
                  <a:pt x="1276" y="1701"/>
                </a:cubicBezTo>
                <a:close/>
                <a:moveTo>
                  <a:pt x="1687" y="634"/>
                </a:moveTo>
                <a:cubicBezTo>
                  <a:pt x="1660" y="657"/>
                  <a:pt x="1615" y="661"/>
                  <a:pt x="1439" y="708"/>
                </a:cubicBezTo>
                <a:cubicBezTo>
                  <a:pt x="1406" y="516"/>
                  <a:pt x="1349" y="358"/>
                  <a:pt x="1259" y="237"/>
                </a:cubicBezTo>
                <a:cubicBezTo>
                  <a:pt x="1361" y="286"/>
                  <a:pt x="1450" y="327"/>
                  <a:pt x="1531" y="415"/>
                </a:cubicBezTo>
                <a:cubicBezTo>
                  <a:pt x="1601" y="477"/>
                  <a:pt x="1652" y="556"/>
                  <a:pt x="1687" y="634"/>
                </a:cubicBezTo>
                <a:close/>
                <a:moveTo>
                  <a:pt x="1333" y="1240"/>
                </a:moveTo>
                <a:cubicBezTo>
                  <a:pt x="1231" y="1257"/>
                  <a:pt x="1133" y="1267"/>
                  <a:pt x="1031" y="1269"/>
                </a:cubicBezTo>
                <a:cubicBezTo>
                  <a:pt x="1031" y="847"/>
                  <a:pt x="1031" y="847"/>
                  <a:pt x="1031" y="847"/>
                </a:cubicBezTo>
                <a:cubicBezTo>
                  <a:pt x="1139" y="843"/>
                  <a:pt x="1247" y="837"/>
                  <a:pt x="1349" y="825"/>
                </a:cubicBezTo>
                <a:cubicBezTo>
                  <a:pt x="1349" y="880"/>
                  <a:pt x="1351" y="925"/>
                  <a:pt x="1351" y="978"/>
                </a:cubicBezTo>
                <a:cubicBezTo>
                  <a:pt x="1351" y="1066"/>
                  <a:pt x="1345" y="1158"/>
                  <a:pt x="1333" y="1240"/>
                </a:cubicBezTo>
                <a:close/>
                <a:moveTo>
                  <a:pt x="1333" y="724"/>
                </a:moveTo>
                <a:cubicBezTo>
                  <a:pt x="1235" y="733"/>
                  <a:pt x="1133" y="739"/>
                  <a:pt x="1031" y="741"/>
                </a:cubicBezTo>
                <a:cubicBezTo>
                  <a:pt x="1031" y="184"/>
                  <a:pt x="1031" y="184"/>
                  <a:pt x="1031" y="184"/>
                </a:cubicBezTo>
                <a:cubicBezTo>
                  <a:pt x="1031" y="184"/>
                  <a:pt x="1034" y="184"/>
                  <a:pt x="1037" y="184"/>
                </a:cubicBezTo>
                <a:cubicBezTo>
                  <a:pt x="1172" y="237"/>
                  <a:pt x="1286" y="448"/>
                  <a:pt x="1333" y="724"/>
                </a:cubicBezTo>
                <a:close/>
                <a:moveTo>
                  <a:pt x="1031" y="1762"/>
                </a:moveTo>
                <a:cubicBezTo>
                  <a:pt x="1031" y="1375"/>
                  <a:pt x="1031" y="1375"/>
                  <a:pt x="1031" y="1375"/>
                </a:cubicBezTo>
                <a:cubicBezTo>
                  <a:pt x="1124" y="1371"/>
                  <a:pt x="1217" y="1365"/>
                  <a:pt x="1306" y="1357"/>
                </a:cubicBezTo>
                <a:cubicBezTo>
                  <a:pt x="1288" y="1435"/>
                  <a:pt x="1261" y="1504"/>
                  <a:pt x="1226" y="1566"/>
                </a:cubicBezTo>
                <a:cubicBezTo>
                  <a:pt x="1181" y="1674"/>
                  <a:pt x="1112" y="1762"/>
                  <a:pt x="1031" y="1762"/>
                </a:cubicBezTo>
                <a:close/>
                <a:moveTo>
                  <a:pt x="918" y="184"/>
                </a:moveTo>
                <a:cubicBezTo>
                  <a:pt x="918" y="741"/>
                  <a:pt x="918" y="741"/>
                  <a:pt x="918" y="741"/>
                </a:cubicBezTo>
                <a:cubicBezTo>
                  <a:pt x="812" y="739"/>
                  <a:pt x="713" y="733"/>
                  <a:pt x="611" y="724"/>
                </a:cubicBezTo>
                <a:cubicBezTo>
                  <a:pt x="650" y="507"/>
                  <a:pt x="738" y="319"/>
                  <a:pt x="840" y="225"/>
                </a:cubicBezTo>
                <a:cubicBezTo>
                  <a:pt x="866" y="208"/>
                  <a:pt x="896" y="184"/>
                  <a:pt x="918" y="184"/>
                </a:cubicBezTo>
                <a:close/>
                <a:moveTo>
                  <a:pt x="615" y="1242"/>
                </a:moveTo>
                <a:cubicBezTo>
                  <a:pt x="599" y="1162"/>
                  <a:pt x="597" y="1068"/>
                  <a:pt x="597" y="978"/>
                </a:cubicBezTo>
                <a:cubicBezTo>
                  <a:pt x="597" y="925"/>
                  <a:pt x="597" y="880"/>
                  <a:pt x="599" y="829"/>
                </a:cubicBezTo>
                <a:cubicBezTo>
                  <a:pt x="701" y="837"/>
                  <a:pt x="806" y="843"/>
                  <a:pt x="918" y="847"/>
                </a:cubicBezTo>
                <a:cubicBezTo>
                  <a:pt x="918" y="1269"/>
                  <a:pt x="918" y="1269"/>
                  <a:pt x="918" y="1269"/>
                </a:cubicBezTo>
                <a:cubicBezTo>
                  <a:pt x="812" y="1267"/>
                  <a:pt x="713" y="1257"/>
                  <a:pt x="615" y="1242"/>
                </a:cubicBezTo>
                <a:close/>
                <a:moveTo>
                  <a:pt x="638" y="1357"/>
                </a:moveTo>
                <a:cubicBezTo>
                  <a:pt x="732" y="1365"/>
                  <a:pt x="824" y="1371"/>
                  <a:pt x="918" y="1375"/>
                </a:cubicBezTo>
                <a:cubicBezTo>
                  <a:pt x="918" y="1762"/>
                  <a:pt x="918" y="1762"/>
                  <a:pt x="918" y="1762"/>
                </a:cubicBezTo>
                <a:cubicBezTo>
                  <a:pt x="761" y="1762"/>
                  <a:pt x="677" y="1492"/>
                  <a:pt x="638" y="1357"/>
                </a:cubicBezTo>
                <a:close/>
                <a:moveTo>
                  <a:pt x="687" y="235"/>
                </a:moveTo>
                <a:cubicBezTo>
                  <a:pt x="597" y="352"/>
                  <a:pt x="540" y="516"/>
                  <a:pt x="509" y="712"/>
                </a:cubicBezTo>
                <a:cubicBezTo>
                  <a:pt x="348" y="681"/>
                  <a:pt x="282" y="655"/>
                  <a:pt x="258" y="636"/>
                </a:cubicBezTo>
                <a:cubicBezTo>
                  <a:pt x="341" y="450"/>
                  <a:pt x="501" y="301"/>
                  <a:pt x="687" y="235"/>
                </a:cubicBezTo>
                <a:close/>
                <a:moveTo>
                  <a:pt x="235" y="1251"/>
                </a:moveTo>
                <a:cubicBezTo>
                  <a:pt x="312" y="1287"/>
                  <a:pt x="413" y="1318"/>
                  <a:pt x="525" y="1341"/>
                </a:cubicBezTo>
                <a:cubicBezTo>
                  <a:pt x="558" y="1486"/>
                  <a:pt x="599" y="1603"/>
                  <a:pt x="672" y="1701"/>
                </a:cubicBezTo>
                <a:cubicBezTo>
                  <a:pt x="578" y="1662"/>
                  <a:pt x="486" y="1609"/>
                  <a:pt x="413" y="1531"/>
                </a:cubicBezTo>
                <a:cubicBezTo>
                  <a:pt x="329" y="1453"/>
                  <a:pt x="273" y="1357"/>
                  <a:pt x="235" y="1251"/>
                </a:cubicBezTo>
                <a:close/>
                <a:moveTo>
                  <a:pt x="489" y="978"/>
                </a:moveTo>
                <a:cubicBezTo>
                  <a:pt x="489" y="1060"/>
                  <a:pt x="495" y="1146"/>
                  <a:pt x="503" y="1222"/>
                </a:cubicBezTo>
                <a:cubicBezTo>
                  <a:pt x="192" y="1171"/>
                  <a:pt x="180" y="1099"/>
                  <a:pt x="180" y="970"/>
                </a:cubicBezTo>
                <a:cubicBezTo>
                  <a:pt x="180" y="894"/>
                  <a:pt x="192" y="814"/>
                  <a:pt x="216" y="741"/>
                </a:cubicBezTo>
                <a:cubicBezTo>
                  <a:pt x="273" y="765"/>
                  <a:pt x="374" y="802"/>
                  <a:pt x="495" y="814"/>
                </a:cubicBezTo>
                <a:cubicBezTo>
                  <a:pt x="489" y="870"/>
                  <a:pt x="489" y="919"/>
                  <a:pt x="489" y="978"/>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9" name="Group 148"/>
          <p:cNvGrpSpPr/>
          <p:nvPr/>
        </p:nvGrpSpPr>
        <p:grpSpPr>
          <a:xfrm>
            <a:off x="8859920" y="4910770"/>
            <a:ext cx="710571" cy="393542"/>
            <a:chOff x="7710547" y="5062140"/>
            <a:chExt cx="619060" cy="342860"/>
          </a:xfrm>
        </p:grpSpPr>
        <p:sp>
          <p:nvSpPr>
            <p:cNvPr id="147" name="Freeform 13"/>
            <p:cNvSpPr>
              <a:spLocks/>
            </p:cNvSpPr>
            <p:nvPr/>
          </p:nvSpPr>
          <p:spPr bwMode="auto">
            <a:xfrm>
              <a:off x="7710547" y="5062140"/>
              <a:ext cx="619060" cy="34286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5"/>
            <p:cNvSpPr>
              <a:spLocks/>
            </p:cNvSpPr>
            <p:nvPr/>
          </p:nvSpPr>
          <p:spPr bwMode="auto">
            <a:xfrm>
              <a:off x="7907657" y="5157789"/>
              <a:ext cx="162744" cy="194488"/>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3" name="Freeform 38"/>
          <p:cNvSpPr>
            <a:spLocks noEditPoints="1"/>
          </p:cNvSpPr>
          <p:nvPr/>
        </p:nvSpPr>
        <p:spPr bwMode="auto">
          <a:xfrm>
            <a:off x="9761825" y="4920447"/>
            <a:ext cx="463425" cy="710535"/>
          </a:xfrm>
          <a:custGeom>
            <a:avLst/>
            <a:gdLst>
              <a:gd name="T0" fmla="*/ 3672 w 3672"/>
              <a:gd name="T1" fmla="*/ 1713 h 5630"/>
              <a:gd name="T2" fmla="*/ 1959 w 3672"/>
              <a:gd name="T3" fmla="*/ 1713 h 5630"/>
              <a:gd name="T4" fmla="*/ 1959 w 3672"/>
              <a:gd name="T5" fmla="*/ 0 h 5630"/>
              <a:gd name="T6" fmla="*/ 3672 w 3672"/>
              <a:gd name="T7" fmla="*/ 0 h 5630"/>
              <a:gd name="T8" fmla="*/ 3672 w 3672"/>
              <a:gd name="T9" fmla="*/ 1713 h 5630"/>
              <a:gd name="T10" fmla="*/ 3672 w 3672"/>
              <a:gd name="T11" fmla="*/ 1713 h 5630"/>
              <a:gd name="T12" fmla="*/ 3672 w 3672"/>
              <a:gd name="T13" fmla="*/ 1713 h 5630"/>
              <a:gd name="T14" fmla="*/ 1536 w 3672"/>
              <a:gd name="T15" fmla="*/ 178 h 5630"/>
              <a:gd name="T16" fmla="*/ 177 w 3672"/>
              <a:gd name="T17" fmla="*/ 178 h 5630"/>
              <a:gd name="T18" fmla="*/ 177 w 3672"/>
              <a:gd name="T19" fmla="*/ 1533 h 5630"/>
              <a:gd name="T20" fmla="*/ 1536 w 3672"/>
              <a:gd name="T21" fmla="*/ 1533 h 5630"/>
              <a:gd name="T22" fmla="*/ 1536 w 3672"/>
              <a:gd name="T23" fmla="*/ 178 h 5630"/>
              <a:gd name="T24" fmla="*/ 1536 w 3672"/>
              <a:gd name="T25" fmla="*/ 178 h 5630"/>
              <a:gd name="T26" fmla="*/ 1536 w 3672"/>
              <a:gd name="T27" fmla="*/ 178 h 5630"/>
              <a:gd name="T28" fmla="*/ 1713 w 3672"/>
              <a:gd name="T29" fmla="*/ 0 h 5630"/>
              <a:gd name="T30" fmla="*/ 1713 w 3672"/>
              <a:gd name="T31" fmla="*/ 1713 h 5630"/>
              <a:gd name="T32" fmla="*/ 0 w 3672"/>
              <a:gd name="T33" fmla="*/ 1713 h 5630"/>
              <a:gd name="T34" fmla="*/ 0 w 3672"/>
              <a:gd name="T35" fmla="*/ 0 h 5630"/>
              <a:gd name="T36" fmla="*/ 1713 w 3672"/>
              <a:gd name="T37" fmla="*/ 0 h 5630"/>
              <a:gd name="T38" fmla="*/ 1713 w 3672"/>
              <a:gd name="T39" fmla="*/ 0 h 5630"/>
              <a:gd name="T40" fmla="*/ 1713 w 3672"/>
              <a:gd name="T41" fmla="*/ 0 h 5630"/>
              <a:gd name="T42" fmla="*/ 1713 w 3672"/>
              <a:gd name="T43" fmla="*/ 0 h 5630"/>
              <a:gd name="T44" fmla="*/ 1536 w 3672"/>
              <a:gd name="T45" fmla="*/ 4097 h 5630"/>
              <a:gd name="T46" fmla="*/ 177 w 3672"/>
              <a:gd name="T47" fmla="*/ 4097 h 5630"/>
              <a:gd name="T48" fmla="*/ 177 w 3672"/>
              <a:gd name="T49" fmla="*/ 5452 h 5630"/>
              <a:gd name="T50" fmla="*/ 1536 w 3672"/>
              <a:gd name="T51" fmla="*/ 5452 h 5630"/>
              <a:gd name="T52" fmla="*/ 1536 w 3672"/>
              <a:gd name="T53" fmla="*/ 4097 h 5630"/>
              <a:gd name="T54" fmla="*/ 1536 w 3672"/>
              <a:gd name="T55" fmla="*/ 4097 h 5630"/>
              <a:gd name="T56" fmla="*/ 1536 w 3672"/>
              <a:gd name="T57" fmla="*/ 4097 h 5630"/>
              <a:gd name="T58" fmla="*/ 1713 w 3672"/>
              <a:gd name="T59" fmla="*/ 3917 h 5630"/>
              <a:gd name="T60" fmla="*/ 1713 w 3672"/>
              <a:gd name="T61" fmla="*/ 5630 h 5630"/>
              <a:gd name="T62" fmla="*/ 0 w 3672"/>
              <a:gd name="T63" fmla="*/ 5630 h 5630"/>
              <a:gd name="T64" fmla="*/ 0 w 3672"/>
              <a:gd name="T65" fmla="*/ 3917 h 5630"/>
              <a:gd name="T66" fmla="*/ 1713 w 3672"/>
              <a:gd name="T67" fmla="*/ 3917 h 5630"/>
              <a:gd name="T68" fmla="*/ 1713 w 3672"/>
              <a:gd name="T69" fmla="*/ 3917 h 5630"/>
              <a:gd name="T70" fmla="*/ 1713 w 3672"/>
              <a:gd name="T71" fmla="*/ 3917 h 5630"/>
              <a:gd name="T72" fmla="*/ 1713 w 3672"/>
              <a:gd name="T73" fmla="*/ 3917 h 5630"/>
              <a:gd name="T74" fmla="*/ 3495 w 3672"/>
              <a:gd name="T75" fmla="*/ 2136 h 5630"/>
              <a:gd name="T76" fmla="*/ 177 w 3672"/>
              <a:gd name="T77" fmla="*/ 2136 h 5630"/>
              <a:gd name="T78" fmla="*/ 177 w 3672"/>
              <a:gd name="T79" fmla="*/ 3494 h 5630"/>
              <a:gd name="T80" fmla="*/ 3495 w 3672"/>
              <a:gd name="T81" fmla="*/ 3494 h 5630"/>
              <a:gd name="T82" fmla="*/ 3495 w 3672"/>
              <a:gd name="T83" fmla="*/ 2136 h 5630"/>
              <a:gd name="T84" fmla="*/ 3495 w 3672"/>
              <a:gd name="T85" fmla="*/ 2136 h 5630"/>
              <a:gd name="T86" fmla="*/ 3495 w 3672"/>
              <a:gd name="T87" fmla="*/ 2136 h 5630"/>
              <a:gd name="T88" fmla="*/ 3672 w 3672"/>
              <a:gd name="T89" fmla="*/ 1956 h 5630"/>
              <a:gd name="T90" fmla="*/ 3672 w 3672"/>
              <a:gd name="T91" fmla="*/ 3674 h 5630"/>
              <a:gd name="T92" fmla="*/ 0 w 3672"/>
              <a:gd name="T93" fmla="*/ 3674 h 5630"/>
              <a:gd name="T94" fmla="*/ 0 w 3672"/>
              <a:gd name="T95" fmla="*/ 1956 h 5630"/>
              <a:gd name="T96" fmla="*/ 3672 w 3672"/>
              <a:gd name="T97" fmla="*/ 1956 h 5630"/>
              <a:gd name="T98" fmla="*/ 3672 w 3672"/>
              <a:gd name="T99" fmla="*/ 1956 h 5630"/>
              <a:gd name="T100" fmla="*/ 3672 w 3672"/>
              <a:gd name="T101" fmla="*/ 1956 h 5630"/>
              <a:gd name="T102" fmla="*/ 3672 w 3672"/>
              <a:gd name="T103" fmla="*/ 1956 h 5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72" h="5630">
                <a:moveTo>
                  <a:pt x="3672" y="1713"/>
                </a:moveTo>
                <a:lnTo>
                  <a:pt x="1959" y="1713"/>
                </a:lnTo>
                <a:lnTo>
                  <a:pt x="1959" y="0"/>
                </a:lnTo>
                <a:lnTo>
                  <a:pt x="3672" y="0"/>
                </a:lnTo>
                <a:lnTo>
                  <a:pt x="3672" y="1713"/>
                </a:lnTo>
                <a:lnTo>
                  <a:pt x="3672" y="1713"/>
                </a:lnTo>
                <a:lnTo>
                  <a:pt x="3672" y="1713"/>
                </a:lnTo>
                <a:close/>
                <a:moveTo>
                  <a:pt x="1536" y="178"/>
                </a:moveTo>
                <a:lnTo>
                  <a:pt x="177" y="178"/>
                </a:lnTo>
                <a:lnTo>
                  <a:pt x="177" y="1533"/>
                </a:lnTo>
                <a:lnTo>
                  <a:pt x="1536" y="1533"/>
                </a:lnTo>
                <a:lnTo>
                  <a:pt x="1536" y="178"/>
                </a:lnTo>
                <a:lnTo>
                  <a:pt x="1536" y="178"/>
                </a:lnTo>
                <a:lnTo>
                  <a:pt x="1536" y="178"/>
                </a:lnTo>
                <a:close/>
                <a:moveTo>
                  <a:pt x="1713" y="0"/>
                </a:moveTo>
                <a:lnTo>
                  <a:pt x="1713" y="1713"/>
                </a:lnTo>
                <a:lnTo>
                  <a:pt x="0" y="1713"/>
                </a:lnTo>
                <a:lnTo>
                  <a:pt x="0" y="0"/>
                </a:lnTo>
                <a:lnTo>
                  <a:pt x="1713" y="0"/>
                </a:lnTo>
                <a:lnTo>
                  <a:pt x="1713" y="0"/>
                </a:lnTo>
                <a:lnTo>
                  <a:pt x="1713" y="0"/>
                </a:lnTo>
                <a:lnTo>
                  <a:pt x="1713" y="0"/>
                </a:lnTo>
                <a:close/>
                <a:moveTo>
                  <a:pt x="1536" y="4097"/>
                </a:moveTo>
                <a:lnTo>
                  <a:pt x="177" y="4097"/>
                </a:lnTo>
                <a:lnTo>
                  <a:pt x="177" y="5452"/>
                </a:lnTo>
                <a:lnTo>
                  <a:pt x="1536" y="5452"/>
                </a:lnTo>
                <a:lnTo>
                  <a:pt x="1536" y="4097"/>
                </a:lnTo>
                <a:lnTo>
                  <a:pt x="1536" y="4097"/>
                </a:lnTo>
                <a:lnTo>
                  <a:pt x="1536" y="4097"/>
                </a:lnTo>
                <a:close/>
                <a:moveTo>
                  <a:pt x="1713" y="3917"/>
                </a:moveTo>
                <a:lnTo>
                  <a:pt x="1713" y="5630"/>
                </a:lnTo>
                <a:lnTo>
                  <a:pt x="0" y="5630"/>
                </a:lnTo>
                <a:lnTo>
                  <a:pt x="0" y="3917"/>
                </a:lnTo>
                <a:lnTo>
                  <a:pt x="1713" y="3917"/>
                </a:lnTo>
                <a:lnTo>
                  <a:pt x="1713" y="3917"/>
                </a:lnTo>
                <a:lnTo>
                  <a:pt x="1713" y="3917"/>
                </a:lnTo>
                <a:lnTo>
                  <a:pt x="1713" y="3917"/>
                </a:lnTo>
                <a:close/>
                <a:moveTo>
                  <a:pt x="3495" y="2136"/>
                </a:moveTo>
                <a:lnTo>
                  <a:pt x="177" y="2136"/>
                </a:lnTo>
                <a:lnTo>
                  <a:pt x="177" y="3494"/>
                </a:lnTo>
                <a:lnTo>
                  <a:pt x="3495" y="3494"/>
                </a:lnTo>
                <a:lnTo>
                  <a:pt x="3495" y="2136"/>
                </a:lnTo>
                <a:lnTo>
                  <a:pt x="3495" y="2136"/>
                </a:lnTo>
                <a:lnTo>
                  <a:pt x="3495" y="2136"/>
                </a:lnTo>
                <a:close/>
                <a:moveTo>
                  <a:pt x="3672" y="1956"/>
                </a:moveTo>
                <a:lnTo>
                  <a:pt x="3672" y="3674"/>
                </a:lnTo>
                <a:lnTo>
                  <a:pt x="0" y="3674"/>
                </a:lnTo>
                <a:lnTo>
                  <a:pt x="0" y="1956"/>
                </a:lnTo>
                <a:lnTo>
                  <a:pt x="3672" y="1956"/>
                </a:lnTo>
                <a:lnTo>
                  <a:pt x="3672" y="1956"/>
                </a:lnTo>
                <a:lnTo>
                  <a:pt x="3672" y="1956"/>
                </a:lnTo>
                <a:lnTo>
                  <a:pt x="3672" y="195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42"/>
          <p:cNvSpPr>
            <a:spLocks/>
          </p:cNvSpPr>
          <p:nvPr/>
        </p:nvSpPr>
        <p:spPr bwMode="auto">
          <a:xfrm>
            <a:off x="10642533" y="4920447"/>
            <a:ext cx="664647" cy="664648"/>
          </a:xfrm>
          <a:custGeom>
            <a:avLst/>
            <a:gdLst>
              <a:gd name="T0" fmla="*/ 3683 w 5040"/>
              <a:gd name="T1" fmla="*/ 1833 h 5040"/>
              <a:gd name="T2" fmla="*/ 3683 w 5040"/>
              <a:gd name="T3" fmla="*/ 2396 h 5040"/>
              <a:gd name="T4" fmla="*/ 3193 w 5040"/>
              <a:gd name="T5" fmla="*/ 2396 h 5040"/>
              <a:gd name="T6" fmla="*/ 3193 w 5040"/>
              <a:gd name="T7" fmla="*/ 1833 h 5040"/>
              <a:gd name="T8" fmla="*/ 2614 w 5040"/>
              <a:gd name="T9" fmla="*/ 1833 h 5040"/>
              <a:gd name="T10" fmla="*/ 2614 w 5040"/>
              <a:gd name="T11" fmla="*/ 1341 h 5040"/>
              <a:gd name="T12" fmla="*/ 3193 w 5040"/>
              <a:gd name="T13" fmla="*/ 1341 h 5040"/>
              <a:gd name="T14" fmla="*/ 3193 w 5040"/>
              <a:gd name="T15" fmla="*/ 0 h 5040"/>
              <a:gd name="T16" fmla="*/ 1850 w 5040"/>
              <a:gd name="T17" fmla="*/ 0 h 5040"/>
              <a:gd name="T18" fmla="*/ 1850 w 5040"/>
              <a:gd name="T19" fmla="*/ 1341 h 5040"/>
              <a:gd name="T20" fmla="*/ 2413 w 5040"/>
              <a:gd name="T21" fmla="*/ 1341 h 5040"/>
              <a:gd name="T22" fmla="*/ 2413 w 5040"/>
              <a:gd name="T23" fmla="*/ 1833 h 5040"/>
              <a:gd name="T24" fmla="*/ 1850 w 5040"/>
              <a:gd name="T25" fmla="*/ 1833 h 5040"/>
              <a:gd name="T26" fmla="*/ 1850 w 5040"/>
              <a:gd name="T27" fmla="*/ 2396 h 5040"/>
              <a:gd name="T28" fmla="*/ 1343 w 5040"/>
              <a:gd name="T29" fmla="*/ 2396 h 5040"/>
              <a:gd name="T30" fmla="*/ 1343 w 5040"/>
              <a:gd name="T31" fmla="*/ 1833 h 5040"/>
              <a:gd name="T32" fmla="*/ 0 w 5040"/>
              <a:gd name="T33" fmla="*/ 1833 h 5040"/>
              <a:gd name="T34" fmla="*/ 0 w 5040"/>
              <a:gd name="T35" fmla="*/ 3174 h 5040"/>
              <a:gd name="T36" fmla="*/ 563 w 5040"/>
              <a:gd name="T37" fmla="*/ 3174 h 5040"/>
              <a:gd name="T38" fmla="*/ 563 w 5040"/>
              <a:gd name="T39" fmla="*/ 3697 h 5040"/>
              <a:gd name="T40" fmla="*/ 0 w 5040"/>
              <a:gd name="T41" fmla="*/ 3697 h 5040"/>
              <a:gd name="T42" fmla="*/ 0 w 5040"/>
              <a:gd name="T43" fmla="*/ 5040 h 5040"/>
              <a:gd name="T44" fmla="*/ 1343 w 5040"/>
              <a:gd name="T45" fmla="*/ 5040 h 5040"/>
              <a:gd name="T46" fmla="*/ 1343 w 5040"/>
              <a:gd name="T47" fmla="*/ 3697 h 5040"/>
              <a:gd name="T48" fmla="*/ 780 w 5040"/>
              <a:gd name="T49" fmla="*/ 3697 h 5040"/>
              <a:gd name="T50" fmla="*/ 780 w 5040"/>
              <a:gd name="T51" fmla="*/ 3174 h 5040"/>
              <a:gd name="T52" fmla="*/ 1343 w 5040"/>
              <a:gd name="T53" fmla="*/ 3174 h 5040"/>
              <a:gd name="T54" fmla="*/ 1343 w 5040"/>
              <a:gd name="T55" fmla="*/ 2611 h 5040"/>
              <a:gd name="T56" fmla="*/ 1850 w 5040"/>
              <a:gd name="T57" fmla="*/ 2611 h 5040"/>
              <a:gd name="T58" fmla="*/ 1850 w 5040"/>
              <a:gd name="T59" fmla="*/ 3174 h 5040"/>
              <a:gd name="T60" fmla="*/ 2413 w 5040"/>
              <a:gd name="T61" fmla="*/ 3174 h 5040"/>
              <a:gd name="T62" fmla="*/ 2413 w 5040"/>
              <a:gd name="T63" fmla="*/ 3697 h 5040"/>
              <a:gd name="T64" fmla="*/ 1850 w 5040"/>
              <a:gd name="T65" fmla="*/ 3697 h 5040"/>
              <a:gd name="T66" fmla="*/ 1850 w 5040"/>
              <a:gd name="T67" fmla="*/ 5040 h 5040"/>
              <a:gd name="T68" fmla="*/ 3193 w 5040"/>
              <a:gd name="T69" fmla="*/ 5040 h 5040"/>
              <a:gd name="T70" fmla="*/ 3193 w 5040"/>
              <a:gd name="T71" fmla="*/ 3697 h 5040"/>
              <a:gd name="T72" fmla="*/ 2614 w 5040"/>
              <a:gd name="T73" fmla="*/ 3697 h 5040"/>
              <a:gd name="T74" fmla="*/ 2614 w 5040"/>
              <a:gd name="T75" fmla="*/ 3174 h 5040"/>
              <a:gd name="T76" fmla="*/ 3193 w 5040"/>
              <a:gd name="T77" fmla="*/ 3174 h 5040"/>
              <a:gd name="T78" fmla="*/ 3193 w 5040"/>
              <a:gd name="T79" fmla="*/ 2611 h 5040"/>
              <a:gd name="T80" fmla="*/ 3683 w 5040"/>
              <a:gd name="T81" fmla="*/ 2611 h 5040"/>
              <a:gd name="T82" fmla="*/ 3683 w 5040"/>
              <a:gd name="T83" fmla="*/ 3174 h 5040"/>
              <a:gd name="T84" fmla="*/ 5040 w 5040"/>
              <a:gd name="T85" fmla="*/ 3174 h 5040"/>
              <a:gd name="T86" fmla="*/ 5040 w 5040"/>
              <a:gd name="T87" fmla="*/ 1833 h 5040"/>
              <a:gd name="T88" fmla="*/ 3683 w 5040"/>
              <a:gd name="T89" fmla="*/ 1833 h 5040"/>
              <a:gd name="T90" fmla="*/ 3683 w 5040"/>
              <a:gd name="T91" fmla="*/ 1833 h 5040"/>
              <a:gd name="T92" fmla="*/ 3683 w 5040"/>
              <a:gd name="T93" fmla="*/ 1833 h 5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0" h="5040">
                <a:moveTo>
                  <a:pt x="3683" y="1833"/>
                </a:moveTo>
                <a:lnTo>
                  <a:pt x="3683" y="2396"/>
                </a:lnTo>
                <a:lnTo>
                  <a:pt x="3193" y="2396"/>
                </a:lnTo>
                <a:lnTo>
                  <a:pt x="3193" y="1833"/>
                </a:lnTo>
                <a:lnTo>
                  <a:pt x="2614" y="1833"/>
                </a:lnTo>
                <a:lnTo>
                  <a:pt x="2614" y="1341"/>
                </a:lnTo>
                <a:lnTo>
                  <a:pt x="3193" y="1341"/>
                </a:lnTo>
                <a:lnTo>
                  <a:pt x="3193" y="0"/>
                </a:lnTo>
                <a:lnTo>
                  <a:pt x="1850" y="0"/>
                </a:lnTo>
                <a:lnTo>
                  <a:pt x="1850" y="1341"/>
                </a:lnTo>
                <a:lnTo>
                  <a:pt x="2413" y="1341"/>
                </a:lnTo>
                <a:lnTo>
                  <a:pt x="2413" y="1833"/>
                </a:lnTo>
                <a:lnTo>
                  <a:pt x="1850" y="1833"/>
                </a:lnTo>
                <a:lnTo>
                  <a:pt x="1850" y="2396"/>
                </a:lnTo>
                <a:lnTo>
                  <a:pt x="1343" y="2396"/>
                </a:lnTo>
                <a:lnTo>
                  <a:pt x="1343" y="1833"/>
                </a:lnTo>
                <a:lnTo>
                  <a:pt x="0" y="1833"/>
                </a:lnTo>
                <a:lnTo>
                  <a:pt x="0" y="3174"/>
                </a:lnTo>
                <a:lnTo>
                  <a:pt x="563" y="3174"/>
                </a:lnTo>
                <a:lnTo>
                  <a:pt x="563" y="3697"/>
                </a:lnTo>
                <a:lnTo>
                  <a:pt x="0" y="3697"/>
                </a:lnTo>
                <a:lnTo>
                  <a:pt x="0" y="5040"/>
                </a:lnTo>
                <a:lnTo>
                  <a:pt x="1343" y="5040"/>
                </a:lnTo>
                <a:lnTo>
                  <a:pt x="1343" y="3697"/>
                </a:lnTo>
                <a:lnTo>
                  <a:pt x="780" y="3697"/>
                </a:lnTo>
                <a:lnTo>
                  <a:pt x="780" y="3174"/>
                </a:lnTo>
                <a:lnTo>
                  <a:pt x="1343" y="3174"/>
                </a:lnTo>
                <a:lnTo>
                  <a:pt x="1343" y="2611"/>
                </a:lnTo>
                <a:lnTo>
                  <a:pt x="1850" y="2611"/>
                </a:lnTo>
                <a:lnTo>
                  <a:pt x="1850" y="3174"/>
                </a:lnTo>
                <a:lnTo>
                  <a:pt x="2413" y="3174"/>
                </a:lnTo>
                <a:lnTo>
                  <a:pt x="2413" y="3697"/>
                </a:lnTo>
                <a:lnTo>
                  <a:pt x="1850" y="3697"/>
                </a:lnTo>
                <a:lnTo>
                  <a:pt x="1850" y="5040"/>
                </a:lnTo>
                <a:lnTo>
                  <a:pt x="3193" y="5040"/>
                </a:lnTo>
                <a:lnTo>
                  <a:pt x="3193" y="3697"/>
                </a:lnTo>
                <a:lnTo>
                  <a:pt x="2614" y="3697"/>
                </a:lnTo>
                <a:lnTo>
                  <a:pt x="2614" y="3174"/>
                </a:lnTo>
                <a:lnTo>
                  <a:pt x="3193" y="3174"/>
                </a:lnTo>
                <a:lnTo>
                  <a:pt x="3193" y="2611"/>
                </a:lnTo>
                <a:lnTo>
                  <a:pt x="3683" y="2611"/>
                </a:lnTo>
                <a:lnTo>
                  <a:pt x="3683" y="3174"/>
                </a:lnTo>
                <a:lnTo>
                  <a:pt x="5040" y="3174"/>
                </a:lnTo>
                <a:lnTo>
                  <a:pt x="5040" y="1833"/>
                </a:lnTo>
                <a:lnTo>
                  <a:pt x="3683" y="1833"/>
                </a:lnTo>
                <a:lnTo>
                  <a:pt x="3683" y="1833"/>
                </a:lnTo>
                <a:lnTo>
                  <a:pt x="3683" y="183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Rectangle 157"/>
          <p:cNvSpPr/>
          <p:nvPr/>
        </p:nvSpPr>
        <p:spPr bwMode="auto">
          <a:xfrm>
            <a:off x="9623340" y="5585593"/>
            <a:ext cx="731067"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200" dirty="0" smtClean="0">
                <a:gradFill>
                  <a:gsLst>
                    <a:gs pos="11504">
                      <a:schemeClr val="tx1"/>
                    </a:gs>
                    <a:gs pos="38000">
                      <a:schemeClr val="tx1"/>
                    </a:gs>
                  </a:gsLst>
                  <a:lin ang="5400000" scaled="0"/>
                </a:gradFill>
              </a:rPr>
              <a:t>App web</a:t>
            </a:r>
            <a:endParaRPr lang="en-US" sz="1200" dirty="0">
              <a:gradFill>
                <a:gsLst>
                  <a:gs pos="11504">
                    <a:schemeClr val="tx1"/>
                  </a:gs>
                  <a:gs pos="38000">
                    <a:schemeClr val="tx1"/>
                  </a:gs>
                </a:gsLst>
                <a:lin ang="5400000" scaled="0"/>
              </a:gradFill>
            </a:endParaRPr>
          </a:p>
        </p:txBody>
      </p:sp>
      <p:sp>
        <p:nvSpPr>
          <p:cNvPr id="159" name="Rectangle 158"/>
          <p:cNvSpPr/>
          <p:nvPr/>
        </p:nvSpPr>
        <p:spPr bwMode="auto">
          <a:xfrm>
            <a:off x="10598801" y="5585593"/>
            <a:ext cx="731067"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200" dirty="0" smtClean="0">
                <a:gradFill>
                  <a:gsLst>
                    <a:gs pos="11504">
                      <a:schemeClr val="tx1"/>
                    </a:gs>
                    <a:gs pos="38000">
                      <a:schemeClr val="tx1"/>
                    </a:gs>
                  </a:gsLst>
                  <a:lin ang="5400000" scaled="0"/>
                </a:gradFill>
              </a:rPr>
              <a:t>Host web</a:t>
            </a:r>
            <a:endParaRPr lang="en-US" sz="1200" dirty="0">
              <a:gradFill>
                <a:gsLst>
                  <a:gs pos="11504">
                    <a:schemeClr val="tx1"/>
                  </a:gs>
                  <a:gs pos="38000">
                    <a:schemeClr val="tx1"/>
                  </a:gs>
                </a:gsLst>
                <a:lin ang="5400000" scaled="0"/>
              </a:gradFill>
            </a:endParaRPr>
          </a:p>
        </p:txBody>
      </p:sp>
      <p:cxnSp>
        <p:nvCxnSpPr>
          <p:cNvPr id="161" name="Straight Arrow Connector 160"/>
          <p:cNvCxnSpPr/>
          <p:nvPr/>
        </p:nvCxnSpPr>
        <p:spPr>
          <a:xfrm>
            <a:off x="10279321" y="5275714"/>
            <a:ext cx="306124" cy="0"/>
          </a:xfrm>
          <a:prstGeom prst="straightConnector1">
            <a:avLst/>
          </a:prstGeom>
          <a:ln w="22225">
            <a:solidFill>
              <a:schemeClr val="bg1">
                <a:lumMod val="8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3032562" y="5813570"/>
            <a:ext cx="6452294" cy="0"/>
          </a:xfrm>
          <a:prstGeom prst="line">
            <a:avLst/>
          </a:prstGeom>
          <a:ln w="22225">
            <a:solidFill>
              <a:schemeClr val="bg1">
                <a:lumMod val="85000"/>
              </a:schemeClr>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7" name="Freeform 166"/>
          <p:cNvSpPr>
            <a:spLocks noEditPoints="1"/>
          </p:cNvSpPr>
          <p:nvPr/>
        </p:nvSpPr>
        <p:spPr bwMode="auto">
          <a:xfrm>
            <a:off x="1441627" y="5579502"/>
            <a:ext cx="390126" cy="396152"/>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68" name="Group 23"/>
          <p:cNvGrpSpPr>
            <a:grpSpLocks noChangeAspect="1"/>
          </p:cNvGrpSpPr>
          <p:nvPr/>
        </p:nvGrpSpPr>
        <p:grpSpPr bwMode="auto">
          <a:xfrm>
            <a:off x="1976007" y="5491810"/>
            <a:ext cx="434467" cy="490407"/>
            <a:chOff x="3485" y="1766"/>
            <a:chExt cx="699" cy="789"/>
          </a:xfrm>
        </p:grpSpPr>
        <p:sp>
          <p:nvSpPr>
            <p:cNvPr id="169"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FFFFFF"/>
                </a:solidFill>
              </a:endParaRPr>
            </a:p>
          </p:txBody>
        </p:sp>
        <p:sp>
          <p:nvSpPr>
            <p:cNvPr id="170"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FFFFFF"/>
                </a:solidFill>
              </a:endParaRPr>
            </a:p>
          </p:txBody>
        </p:sp>
      </p:grpSp>
      <p:grpSp>
        <p:nvGrpSpPr>
          <p:cNvPr id="172" name="Group 45"/>
          <p:cNvGrpSpPr>
            <a:grpSpLocks noChangeAspect="1"/>
          </p:cNvGrpSpPr>
          <p:nvPr/>
        </p:nvGrpSpPr>
        <p:grpSpPr bwMode="auto">
          <a:xfrm>
            <a:off x="2562012" y="5515276"/>
            <a:ext cx="438530" cy="513122"/>
            <a:chOff x="1503" y="3503"/>
            <a:chExt cx="729" cy="853"/>
          </a:xfrm>
        </p:grpSpPr>
        <p:sp>
          <p:nvSpPr>
            <p:cNvPr id="174" name="Freeform 46"/>
            <p:cNvSpPr>
              <a:spLocks noEditPoints="1"/>
            </p:cNvSpPr>
            <p:nvPr/>
          </p:nvSpPr>
          <p:spPr bwMode="auto">
            <a:xfrm>
              <a:off x="1503" y="3771"/>
              <a:ext cx="729" cy="311"/>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solidFill>
              <a:srgbClr val="A1C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47"/>
            <p:cNvSpPr>
              <a:spLocks/>
            </p:cNvSpPr>
            <p:nvPr/>
          </p:nvSpPr>
          <p:spPr bwMode="auto">
            <a:xfrm>
              <a:off x="1638" y="3772"/>
              <a:ext cx="461" cy="584"/>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solidFill>
              <a:srgbClr val="A1C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48"/>
            <p:cNvSpPr>
              <a:spLocks noEditPoints="1"/>
            </p:cNvSpPr>
            <p:nvPr/>
          </p:nvSpPr>
          <p:spPr bwMode="auto">
            <a:xfrm>
              <a:off x="1637" y="3503"/>
              <a:ext cx="460" cy="236"/>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solidFill>
              <a:srgbClr val="A1C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5617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On-premises architecture</a:t>
            </a:r>
            <a:endParaRPr lang="en-US" dirty="0"/>
          </a:p>
        </p:txBody>
      </p:sp>
      <p:grpSp>
        <p:nvGrpSpPr>
          <p:cNvPr id="74" name="Group 73"/>
          <p:cNvGrpSpPr/>
          <p:nvPr/>
        </p:nvGrpSpPr>
        <p:grpSpPr>
          <a:xfrm>
            <a:off x="10980539" y="192518"/>
            <a:ext cx="2360017" cy="287338"/>
            <a:chOff x="2440123" y="6593453"/>
            <a:chExt cx="3498991" cy="287338"/>
          </a:xfrm>
        </p:grpSpPr>
        <p:sp>
          <p:nvSpPr>
            <p:cNvPr id="75" name="TextBox 74"/>
            <p:cNvSpPr txBox="1"/>
            <p:nvPr/>
          </p:nvSpPr>
          <p:spPr>
            <a:xfrm>
              <a:off x="2440123" y="6593453"/>
              <a:ext cx="349899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Introduction</a:t>
              </a:r>
            </a:p>
          </p:txBody>
        </p:sp>
        <p:sp>
          <p:nvSpPr>
            <p:cNvPr id="76"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gradFill>
                  <a:gsLst>
                    <a:gs pos="8367">
                      <a:schemeClr val="tx1"/>
                    </a:gs>
                    <a:gs pos="31000">
                      <a:schemeClr val="tx1"/>
                    </a:gs>
                  </a:gsLst>
                  <a:lin ang="5400000" scaled="0"/>
                </a:gradFill>
              </a:endParaRPr>
            </a:p>
          </p:txBody>
        </p:sp>
      </p:grpSp>
      <p:grpSp>
        <p:nvGrpSpPr>
          <p:cNvPr id="79" name="Group 78"/>
          <p:cNvGrpSpPr/>
          <p:nvPr/>
        </p:nvGrpSpPr>
        <p:grpSpPr>
          <a:xfrm>
            <a:off x="1117463" y="2029762"/>
            <a:ext cx="2006419" cy="1622191"/>
            <a:chOff x="1079500" y="1493703"/>
            <a:chExt cx="1748023" cy="1413277"/>
          </a:xfrm>
          <a:solidFill>
            <a:schemeClr val="bg1">
              <a:lumMod val="85000"/>
            </a:schemeClr>
          </a:solidFill>
        </p:grpSpPr>
        <p:sp>
          <p:nvSpPr>
            <p:cNvPr id="138" name="Freeform 5"/>
            <p:cNvSpPr>
              <a:spLocks noEditPoints="1"/>
            </p:cNvSpPr>
            <p:nvPr/>
          </p:nvSpPr>
          <p:spPr bwMode="auto">
            <a:xfrm>
              <a:off x="1079500" y="1493703"/>
              <a:ext cx="503423" cy="643926"/>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5"/>
            <p:cNvSpPr>
              <a:spLocks noEditPoints="1"/>
            </p:cNvSpPr>
            <p:nvPr/>
          </p:nvSpPr>
          <p:spPr bwMode="auto">
            <a:xfrm>
              <a:off x="1701800" y="1493703"/>
              <a:ext cx="503423" cy="643926"/>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5"/>
            <p:cNvSpPr>
              <a:spLocks noEditPoints="1"/>
            </p:cNvSpPr>
            <p:nvPr/>
          </p:nvSpPr>
          <p:spPr bwMode="auto">
            <a:xfrm>
              <a:off x="2324100" y="1493703"/>
              <a:ext cx="503423" cy="643926"/>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5"/>
            <p:cNvSpPr>
              <a:spLocks noEditPoints="1"/>
            </p:cNvSpPr>
            <p:nvPr/>
          </p:nvSpPr>
          <p:spPr bwMode="auto">
            <a:xfrm>
              <a:off x="1390650" y="2263054"/>
              <a:ext cx="503423" cy="643926"/>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5"/>
            <p:cNvSpPr>
              <a:spLocks noEditPoints="1"/>
            </p:cNvSpPr>
            <p:nvPr/>
          </p:nvSpPr>
          <p:spPr bwMode="auto">
            <a:xfrm>
              <a:off x="2012950" y="2263054"/>
              <a:ext cx="503423" cy="643926"/>
            </a:xfrm>
            <a:custGeom>
              <a:avLst/>
              <a:gdLst>
                <a:gd name="T0" fmla="*/ 1521 w 3798"/>
                <a:gd name="T1" fmla="*/ 0 h 4858"/>
                <a:gd name="T2" fmla="*/ 565 w 3798"/>
                <a:gd name="T3" fmla="*/ 813 h 4858"/>
                <a:gd name="T4" fmla="*/ 565 w 3798"/>
                <a:gd name="T5" fmla="*/ 1187 h 4858"/>
                <a:gd name="T6" fmla="*/ 0 w 3798"/>
                <a:gd name="T7" fmla="*/ 1667 h 4858"/>
                <a:gd name="T8" fmla="*/ 0 w 3798"/>
                <a:gd name="T9" fmla="*/ 4858 h 4858"/>
                <a:gd name="T10" fmla="*/ 3232 w 3798"/>
                <a:gd name="T11" fmla="*/ 4858 h 4858"/>
                <a:gd name="T12" fmla="*/ 3232 w 3798"/>
                <a:gd name="T13" fmla="*/ 4004 h 4858"/>
                <a:gd name="T14" fmla="*/ 3798 w 3798"/>
                <a:gd name="T15" fmla="*/ 4004 h 4858"/>
                <a:gd name="T16" fmla="*/ 3798 w 3798"/>
                <a:gd name="T17" fmla="*/ 0 h 4858"/>
                <a:gd name="T18" fmla="*/ 1521 w 3798"/>
                <a:gd name="T19" fmla="*/ 0 h 4858"/>
                <a:gd name="T20" fmla="*/ 1521 w 3798"/>
                <a:gd name="T21" fmla="*/ 0 h 4858"/>
                <a:gd name="T22" fmla="*/ 1521 w 3798"/>
                <a:gd name="T23" fmla="*/ 0 h 4858"/>
                <a:gd name="T24" fmla="*/ 2891 w 3798"/>
                <a:gd name="T25" fmla="*/ 4570 h 4858"/>
                <a:gd name="T26" fmla="*/ 340 w 3798"/>
                <a:gd name="T27" fmla="*/ 4570 h 4858"/>
                <a:gd name="T28" fmla="*/ 340 w 3798"/>
                <a:gd name="T29" fmla="*/ 1982 h 4858"/>
                <a:gd name="T30" fmla="*/ 565 w 3798"/>
                <a:gd name="T31" fmla="*/ 1982 h 4858"/>
                <a:gd name="T32" fmla="*/ 565 w 3798"/>
                <a:gd name="T33" fmla="*/ 4004 h 4858"/>
                <a:gd name="T34" fmla="*/ 2891 w 3798"/>
                <a:gd name="T35" fmla="*/ 4004 h 4858"/>
                <a:gd name="T36" fmla="*/ 2891 w 3798"/>
                <a:gd name="T37" fmla="*/ 4570 h 4858"/>
                <a:gd name="T38" fmla="*/ 2891 w 3798"/>
                <a:gd name="T39" fmla="*/ 4570 h 4858"/>
                <a:gd name="T40" fmla="*/ 2891 w 3798"/>
                <a:gd name="T41" fmla="*/ 4570 h 4858"/>
                <a:gd name="T42" fmla="*/ 3457 w 3798"/>
                <a:gd name="T43" fmla="*/ 3718 h 4858"/>
                <a:gd name="T44" fmla="*/ 906 w 3798"/>
                <a:gd name="T45" fmla="*/ 3718 h 4858"/>
                <a:gd name="T46" fmla="*/ 906 w 3798"/>
                <a:gd name="T47" fmla="*/ 1125 h 4858"/>
                <a:gd name="T48" fmla="*/ 1886 w 3798"/>
                <a:gd name="T49" fmla="*/ 1125 h 4858"/>
                <a:gd name="T50" fmla="*/ 1886 w 3798"/>
                <a:gd name="T51" fmla="*/ 290 h 4858"/>
                <a:gd name="T52" fmla="*/ 3457 w 3798"/>
                <a:gd name="T53" fmla="*/ 290 h 4858"/>
                <a:gd name="T54" fmla="*/ 3457 w 3798"/>
                <a:gd name="T55" fmla="*/ 3718 h 4858"/>
                <a:gd name="T56" fmla="*/ 3457 w 3798"/>
                <a:gd name="T57" fmla="*/ 3718 h 4858"/>
                <a:gd name="T58" fmla="*/ 3457 w 3798"/>
                <a:gd name="T59" fmla="*/ 3718 h 4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8" h="4858">
                  <a:moveTo>
                    <a:pt x="1521" y="0"/>
                  </a:moveTo>
                  <a:lnTo>
                    <a:pt x="565" y="813"/>
                  </a:lnTo>
                  <a:lnTo>
                    <a:pt x="565" y="1187"/>
                  </a:lnTo>
                  <a:lnTo>
                    <a:pt x="0" y="1667"/>
                  </a:lnTo>
                  <a:lnTo>
                    <a:pt x="0" y="4858"/>
                  </a:lnTo>
                  <a:lnTo>
                    <a:pt x="3232" y="4858"/>
                  </a:lnTo>
                  <a:lnTo>
                    <a:pt x="3232" y="4004"/>
                  </a:lnTo>
                  <a:lnTo>
                    <a:pt x="3798" y="4004"/>
                  </a:lnTo>
                  <a:lnTo>
                    <a:pt x="3798" y="0"/>
                  </a:lnTo>
                  <a:lnTo>
                    <a:pt x="1521" y="0"/>
                  </a:lnTo>
                  <a:lnTo>
                    <a:pt x="1521" y="0"/>
                  </a:lnTo>
                  <a:lnTo>
                    <a:pt x="1521" y="0"/>
                  </a:lnTo>
                  <a:close/>
                  <a:moveTo>
                    <a:pt x="2891" y="4570"/>
                  </a:moveTo>
                  <a:lnTo>
                    <a:pt x="340" y="4570"/>
                  </a:lnTo>
                  <a:lnTo>
                    <a:pt x="340" y="1982"/>
                  </a:lnTo>
                  <a:lnTo>
                    <a:pt x="565" y="1982"/>
                  </a:lnTo>
                  <a:lnTo>
                    <a:pt x="565" y="4004"/>
                  </a:lnTo>
                  <a:lnTo>
                    <a:pt x="2891" y="4004"/>
                  </a:lnTo>
                  <a:lnTo>
                    <a:pt x="2891" y="4570"/>
                  </a:lnTo>
                  <a:lnTo>
                    <a:pt x="2891" y="4570"/>
                  </a:lnTo>
                  <a:lnTo>
                    <a:pt x="2891" y="4570"/>
                  </a:lnTo>
                  <a:close/>
                  <a:moveTo>
                    <a:pt x="3457" y="3718"/>
                  </a:moveTo>
                  <a:lnTo>
                    <a:pt x="906" y="3718"/>
                  </a:lnTo>
                  <a:lnTo>
                    <a:pt x="906" y="1125"/>
                  </a:lnTo>
                  <a:lnTo>
                    <a:pt x="1886" y="1125"/>
                  </a:lnTo>
                  <a:lnTo>
                    <a:pt x="1886" y="290"/>
                  </a:lnTo>
                  <a:lnTo>
                    <a:pt x="3457" y="290"/>
                  </a:lnTo>
                  <a:lnTo>
                    <a:pt x="3457" y="3718"/>
                  </a:lnTo>
                  <a:lnTo>
                    <a:pt x="3457" y="3718"/>
                  </a:lnTo>
                  <a:lnTo>
                    <a:pt x="3457" y="37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0" name="TextBox 79"/>
          <p:cNvSpPr txBox="1"/>
          <p:nvPr/>
        </p:nvSpPr>
        <p:spPr>
          <a:xfrm>
            <a:off x="1212216" y="2402387"/>
            <a:ext cx="481052" cy="166199"/>
          </a:xfrm>
          <a:prstGeom prst="rect">
            <a:avLst/>
          </a:prstGeom>
          <a:noFill/>
        </p:spPr>
        <p:txBody>
          <a:bodyPr wrap="square" lIns="0" tIns="0" rIns="0" bIns="0" rtlCol="0">
            <a:spAutoFit/>
          </a:bodyPr>
          <a:lstStyle/>
          <a:p>
            <a:pPr algn="ctr">
              <a:lnSpc>
                <a:spcPct val="90000"/>
              </a:lnSpc>
              <a:spcAft>
                <a:spcPts val="600"/>
              </a:spcAft>
            </a:pPr>
            <a:r>
              <a:rPr lang="en-US" sz="1200" b="1" dirty="0" smtClean="0">
                <a:gradFill>
                  <a:gsLst>
                    <a:gs pos="2655">
                      <a:srgbClr val="00188F"/>
                    </a:gs>
                    <a:gs pos="15000">
                      <a:srgbClr val="00188F"/>
                    </a:gs>
                  </a:gsLst>
                  <a:lin ang="5400000" scaled="0"/>
                </a:gradFill>
              </a:rPr>
              <a:t>aspx</a:t>
            </a:r>
          </a:p>
        </p:txBody>
      </p:sp>
      <p:sp>
        <p:nvSpPr>
          <p:cNvPr id="81" name="TextBox 80"/>
          <p:cNvSpPr txBox="1"/>
          <p:nvPr/>
        </p:nvSpPr>
        <p:spPr>
          <a:xfrm>
            <a:off x="1925807" y="2402387"/>
            <a:ext cx="481052" cy="166199"/>
          </a:xfrm>
          <a:prstGeom prst="rect">
            <a:avLst/>
          </a:prstGeom>
          <a:noFill/>
        </p:spPr>
        <p:txBody>
          <a:bodyPr wrap="square" lIns="0" tIns="0" rIns="0" bIns="0" rtlCol="0">
            <a:spAutoFit/>
          </a:bodyPr>
          <a:lstStyle/>
          <a:p>
            <a:pPr algn="ctr">
              <a:lnSpc>
                <a:spcPct val="90000"/>
              </a:lnSpc>
              <a:spcAft>
                <a:spcPts val="600"/>
              </a:spcAft>
            </a:pPr>
            <a:r>
              <a:rPr lang="en-US" sz="1200" b="1" dirty="0" smtClean="0">
                <a:gradFill>
                  <a:gsLst>
                    <a:gs pos="80531">
                      <a:schemeClr val="accent1"/>
                    </a:gs>
                    <a:gs pos="30000">
                      <a:schemeClr val="accent1"/>
                    </a:gs>
                  </a:gsLst>
                  <a:lin ang="5400000" scaled="0"/>
                </a:gradFill>
              </a:rPr>
              <a:t>png</a:t>
            </a:r>
          </a:p>
        </p:txBody>
      </p:sp>
      <p:sp>
        <p:nvSpPr>
          <p:cNvPr id="82" name="TextBox 81"/>
          <p:cNvSpPr txBox="1"/>
          <p:nvPr/>
        </p:nvSpPr>
        <p:spPr>
          <a:xfrm>
            <a:off x="2642815" y="2402387"/>
            <a:ext cx="481052" cy="166199"/>
          </a:xfrm>
          <a:prstGeom prst="rect">
            <a:avLst/>
          </a:prstGeom>
          <a:noFill/>
        </p:spPr>
        <p:txBody>
          <a:bodyPr wrap="square" lIns="0" tIns="0" rIns="0" bIns="0" rtlCol="0">
            <a:spAutoFit/>
          </a:bodyPr>
          <a:lstStyle/>
          <a:p>
            <a:pPr algn="ctr">
              <a:lnSpc>
                <a:spcPct val="90000"/>
              </a:lnSpc>
              <a:spcAft>
                <a:spcPts val="600"/>
              </a:spcAft>
            </a:pPr>
            <a:r>
              <a:rPr lang="en-US" sz="1200" b="1" dirty="0" smtClean="0">
                <a:gradFill>
                  <a:gsLst>
                    <a:gs pos="69912">
                      <a:schemeClr val="accent3"/>
                    </a:gs>
                    <a:gs pos="30000">
                      <a:schemeClr val="accent3"/>
                    </a:gs>
                  </a:gsLst>
                  <a:lin ang="5400000" scaled="0"/>
                </a:gradFill>
              </a:rPr>
              <a:t>js</a:t>
            </a:r>
          </a:p>
        </p:txBody>
      </p:sp>
      <p:sp>
        <p:nvSpPr>
          <p:cNvPr id="83" name="TextBox 82"/>
          <p:cNvSpPr txBox="1"/>
          <p:nvPr/>
        </p:nvSpPr>
        <p:spPr>
          <a:xfrm>
            <a:off x="2233952" y="3283854"/>
            <a:ext cx="581771" cy="190767"/>
          </a:xfrm>
          <a:prstGeom prst="rect">
            <a:avLst/>
          </a:prstGeom>
          <a:noFill/>
        </p:spPr>
        <p:txBody>
          <a:bodyPr wrap="square" lIns="0" tIns="0" rIns="0" bIns="0" rtlCol="0">
            <a:spAutoFit/>
          </a:bodyPr>
          <a:lstStyle/>
          <a:p>
            <a:pPr algn="ctr">
              <a:lnSpc>
                <a:spcPct val="90000"/>
              </a:lnSpc>
              <a:spcAft>
                <a:spcPts val="600"/>
              </a:spcAft>
            </a:pPr>
            <a:r>
              <a:rPr lang="en-US" sz="1200" b="1" dirty="0" smtClean="0">
                <a:gradFill>
                  <a:gsLst>
                    <a:gs pos="86726">
                      <a:schemeClr val="accent2"/>
                    </a:gs>
                    <a:gs pos="30000">
                      <a:schemeClr val="accent2"/>
                    </a:gs>
                  </a:gsLst>
                  <a:lin ang="5400000" scaled="0"/>
                </a:gradFill>
              </a:rPr>
              <a:t>master</a:t>
            </a:r>
          </a:p>
        </p:txBody>
      </p:sp>
      <p:sp>
        <p:nvSpPr>
          <p:cNvPr id="84" name="TextBox 83"/>
          <p:cNvSpPr txBox="1"/>
          <p:nvPr/>
        </p:nvSpPr>
        <p:spPr>
          <a:xfrm>
            <a:off x="1569012" y="3283854"/>
            <a:ext cx="481052" cy="190767"/>
          </a:xfrm>
          <a:prstGeom prst="rect">
            <a:avLst/>
          </a:prstGeom>
          <a:noFill/>
        </p:spPr>
        <p:txBody>
          <a:bodyPr wrap="square" lIns="0" tIns="0" rIns="0" bIns="0" rtlCol="0">
            <a:spAutoFit/>
          </a:bodyPr>
          <a:lstStyle/>
          <a:p>
            <a:pPr algn="ctr">
              <a:lnSpc>
                <a:spcPct val="90000"/>
              </a:lnSpc>
              <a:spcAft>
                <a:spcPts val="600"/>
              </a:spcAft>
            </a:pPr>
            <a:r>
              <a:rPr lang="en-US" sz="1200" b="1" dirty="0" smtClean="0">
                <a:gradFill>
                  <a:gsLst>
                    <a:gs pos="86726">
                      <a:schemeClr val="accent2"/>
                    </a:gs>
                    <a:gs pos="30000">
                      <a:schemeClr val="accent2"/>
                    </a:gs>
                  </a:gsLst>
                  <a:lin ang="5400000" scaled="0"/>
                </a:gradFill>
              </a:rPr>
              <a:t>CSS</a:t>
            </a:r>
          </a:p>
        </p:txBody>
      </p:sp>
      <p:grpSp>
        <p:nvGrpSpPr>
          <p:cNvPr id="85" name="Group 84"/>
          <p:cNvGrpSpPr/>
          <p:nvPr/>
        </p:nvGrpSpPr>
        <p:grpSpPr>
          <a:xfrm>
            <a:off x="3443714" y="1935968"/>
            <a:ext cx="1659487" cy="1821794"/>
            <a:chOff x="3000375" y="2592773"/>
            <a:chExt cx="1657350" cy="1819448"/>
          </a:xfrm>
        </p:grpSpPr>
        <p:sp>
          <p:nvSpPr>
            <p:cNvPr id="128" name="Oval 127"/>
            <p:cNvSpPr/>
            <p:nvPr/>
          </p:nvSpPr>
          <p:spPr bwMode="auto">
            <a:xfrm>
              <a:off x="3000375" y="2668587"/>
              <a:ext cx="1657350" cy="1657350"/>
            </a:xfrm>
            <a:prstGeom prst="ellipse">
              <a:avLst/>
            </a:prstGeom>
            <a:solidFill>
              <a:schemeClr val="bg1"/>
            </a:solidFill>
            <a:ln w="28575">
              <a:solidFill>
                <a:schemeClr val="bg1">
                  <a:lumMod val="8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29" name="Group 128"/>
            <p:cNvGrpSpPr/>
            <p:nvPr/>
          </p:nvGrpSpPr>
          <p:grpSpPr>
            <a:xfrm>
              <a:off x="3367274" y="3147219"/>
              <a:ext cx="923553" cy="700087"/>
              <a:chOff x="3339503" y="3209924"/>
              <a:chExt cx="923553" cy="700087"/>
            </a:xfrm>
          </p:grpSpPr>
          <p:sp>
            <p:nvSpPr>
              <p:cNvPr id="136" name="Freeform 9"/>
              <p:cNvSpPr>
                <a:spLocks noEditPoints="1"/>
              </p:cNvSpPr>
              <p:nvPr/>
            </p:nvSpPr>
            <p:spPr bwMode="auto">
              <a:xfrm>
                <a:off x="3339503" y="3209924"/>
                <a:ext cx="923553" cy="700087"/>
              </a:xfrm>
              <a:custGeom>
                <a:avLst/>
                <a:gdLst>
                  <a:gd name="T0" fmla="*/ 1870 w 1894"/>
                  <a:gd name="T1" fmla="*/ 214 h 1435"/>
                  <a:gd name="T2" fmla="*/ 24 w 1894"/>
                  <a:gd name="T3" fmla="*/ 214 h 1435"/>
                  <a:gd name="T4" fmla="*/ 0 w 1894"/>
                  <a:gd name="T5" fmla="*/ 246 h 1435"/>
                  <a:gd name="T6" fmla="*/ 0 w 1894"/>
                  <a:gd name="T7" fmla="*/ 1404 h 1435"/>
                  <a:gd name="T8" fmla="*/ 24 w 1894"/>
                  <a:gd name="T9" fmla="*/ 1435 h 1435"/>
                  <a:gd name="T10" fmla="*/ 1870 w 1894"/>
                  <a:gd name="T11" fmla="*/ 1435 h 1435"/>
                  <a:gd name="T12" fmla="*/ 1894 w 1894"/>
                  <a:gd name="T13" fmla="*/ 1404 h 1435"/>
                  <a:gd name="T14" fmla="*/ 1894 w 1894"/>
                  <a:gd name="T15" fmla="*/ 246 h 1435"/>
                  <a:gd name="T16" fmla="*/ 1870 w 1894"/>
                  <a:gd name="T17" fmla="*/ 214 h 1435"/>
                  <a:gd name="T18" fmla="*/ 1822 w 1894"/>
                  <a:gd name="T19" fmla="*/ 1364 h 1435"/>
                  <a:gd name="T20" fmla="*/ 72 w 1894"/>
                  <a:gd name="T21" fmla="*/ 1364 h 1435"/>
                  <a:gd name="T22" fmla="*/ 72 w 1894"/>
                  <a:gd name="T23" fmla="*/ 293 h 1435"/>
                  <a:gd name="T24" fmla="*/ 1822 w 1894"/>
                  <a:gd name="T25" fmla="*/ 293 h 1435"/>
                  <a:gd name="T26" fmla="*/ 1822 w 1894"/>
                  <a:gd name="T27" fmla="*/ 1364 h 1435"/>
                  <a:gd name="T28" fmla="*/ 1822 w 1894"/>
                  <a:gd name="T29" fmla="*/ 1364 h 1435"/>
                  <a:gd name="T30" fmla="*/ 1607 w 1894"/>
                  <a:gd name="T31" fmla="*/ 111 h 1435"/>
                  <a:gd name="T32" fmla="*/ 1568 w 1894"/>
                  <a:gd name="T33" fmla="*/ 111 h 1435"/>
                  <a:gd name="T34" fmla="*/ 1568 w 1894"/>
                  <a:gd name="T35" fmla="*/ 71 h 1435"/>
                  <a:gd name="T36" fmla="*/ 1607 w 1894"/>
                  <a:gd name="T37" fmla="*/ 71 h 1435"/>
                  <a:gd name="T38" fmla="*/ 1607 w 1894"/>
                  <a:gd name="T39" fmla="*/ 111 h 1435"/>
                  <a:gd name="T40" fmla="*/ 1607 w 1894"/>
                  <a:gd name="T41" fmla="*/ 111 h 1435"/>
                  <a:gd name="T42" fmla="*/ 1870 w 1894"/>
                  <a:gd name="T43" fmla="*/ 0 h 1435"/>
                  <a:gd name="T44" fmla="*/ 24 w 1894"/>
                  <a:gd name="T45" fmla="*/ 0 h 1435"/>
                  <a:gd name="T46" fmla="*/ 0 w 1894"/>
                  <a:gd name="T47" fmla="*/ 24 h 1435"/>
                  <a:gd name="T48" fmla="*/ 0 w 1894"/>
                  <a:gd name="T49" fmla="*/ 159 h 1435"/>
                  <a:gd name="T50" fmla="*/ 24 w 1894"/>
                  <a:gd name="T51" fmla="*/ 182 h 1435"/>
                  <a:gd name="T52" fmla="*/ 1870 w 1894"/>
                  <a:gd name="T53" fmla="*/ 182 h 1435"/>
                  <a:gd name="T54" fmla="*/ 1894 w 1894"/>
                  <a:gd name="T55" fmla="*/ 159 h 1435"/>
                  <a:gd name="T56" fmla="*/ 1894 w 1894"/>
                  <a:gd name="T57" fmla="*/ 24 h 1435"/>
                  <a:gd name="T58" fmla="*/ 1870 w 1894"/>
                  <a:gd name="T59" fmla="*/ 0 h 1435"/>
                  <a:gd name="T60" fmla="*/ 1504 w 1894"/>
                  <a:gd name="T61" fmla="*/ 127 h 1435"/>
                  <a:gd name="T62" fmla="*/ 1416 w 1894"/>
                  <a:gd name="T63" fmla="*/ 127 h 1435"/>
                  <a:gd name="T64" fmla="*/ 1416 w 1894"/>
                  <a:gd name="T65" fmla="*/ 111 h 1435"/>
                  <a:gd name="T66" fmla="*/ 1504 w 1894"/>
                  <a:gd name="T67" fmla="*/ 111 h 1435"/>
                  <a:gd name="T68" fmla="*/ 1504 w 1894"/>
                  <a:gd name="T69" fmla="*/ 127 h 1435"/>
                  <a:gd name="T70" fmla="*/ 1504 w 1894"/>
                  <a:gd name="T71" fmla="*/ 127 h 1435"/>
                  <a:gd name="T72" fmla="*/ 1615 w 1894"/>
                  <a:gd name="T73" fmla="*/ 127 h 1435"/>
                  <a:gd name="T74" fmla="*/ 1552 w 1894"/>
                  <a:gd name="T75" fmla="*/ 127 h 1435"/>
                  <a:gd name="T76" fmla="*/ 1552 w 1894"/>
                  <a:gd name="T77" fmla="*/ 56 h 1435"/>
                  <a:gd name="T78" fmla="*/ 1615 w 1894"/>
                  <a:gd name="T79" fmla="*/ 56 h 1435"/>
                  <a:gd name="T80" fmla="*/ 1615 w 1894"/>
                  <a:gd name="T81" fmla="*/ 127 h 1435"/>
                  <a:gd name="T82" fmla="*/ 1615 w 1894"/>
                  <a:gd name="T83" fmla="*/ 127 h 1435"/>
                  <a:gd name="T84" fmla="*/ 1774 w 1894"/>
                  <a:gd name="T85" fmla="*/ 127 h 1435"/>
                  <a:gd name="T86" fmla="*/ 1751 w 1894"/>
                  <a:gd name="T87" fmla="*/ 127 h 1435"/>
                  <a:gd name="T88" fmla="*/ 1735 w 1894"/>
                  <a:gd name="T89" fmla="*/ 111 h 1435"/>
                  <a:gd name="T90" fmla="*/ 1727 w 1894"/>
                  <a:gd name="T91" fmla="*/ 103 h 1435"/>
                  <a:gd name="T92" fmla="*/ 1703 w 1894"/>
                  <a:gd name="T93" fmla="*/ 127 h 1435"/>
                  <a:gd name="T94" fmla="*/ 1703 w 1894"/>
                  <a:gd name="T95" fmla="*/ 127 h 1435"/>
                  <a:gd name="T96" fmla="*/ 1679 w 1894"/>
                  <a:gd name="T97" fmla="*/ 127 h 1435"/>
                  <a:gd name="T98" fmla="*/ 1711 w 1894"/>
                  <a:gd name="T99" fmla="*/ 87 h 1435"/>
                  <a:gd name="T100" fmla="*/ 1679 w 1894"/>
                  <a:gd name="T101" fmla="*/ 56 h 1435"/>
                  <a:gd name="T102" fmla="*/ 1703 w 1894"/>
                  <a:gd name="T103" fmla="*/ 56 h 1435"/>
                  <a:gd name="T104" fmla="*/ 1727 w 1894"/>
                  <a:gd name="T105" fmla="*/ 79 h 1435"/>
                  <a:gd name="T106" fmla="*/ 1751 w 1894"/>
                  <a:gd name="T107" fmla="*/ 56 h 1435"/>
                  <a:gd name="T108" fmla="*/ 1774 w 1894"/>
                  <a:gd name="T109" fmla="*/ 56 h 1435"/>
                  <a:gd name="T110" fmla="*/ 1735 w 1894"/>
                  <a:gd name="T111" fmla="*/ 87 h 1435"/>
                  <a:gd name="T112" fmla="*/ 1774 w 1894"/>
                  <a:gd name="T113" fmla="*/ 127 h 1435"/>
                  <a:gd name="T114" fmla="*/ 1774 w 1894"/>
                  <a:gd name="T115" fmla="*/ 127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94" h="1435">
                    <a:moveTo>
                      <a:pt x="1870" y="214"/>
                    </a:moveTo>
                    <a:cubicBezTo>
                      <a:pt x="24" y="214"/>
                      <a:pt x="24" y="214"/>
                      <a:pt x="24" y="214"/>
                    </a:cubicBezTo>
                    <a:cubicBezTo>
                      <a:pt x="8" y="214"/>
                      <a:pt x="0" y="230"/>
                      <a:pt x="0" y="246"/>
                    </a:cubicBezTo>
                    <a:cubicBezTo>
                      <a:pt x="0" y="1404"/>
                      <a:pt x="0" y="1404"/>
                      <a:pt x="0" y="1404"/>
                    </a:cubicBezTo>
                    <a:cubicBezTo>
                      <a:pt x="0" y="1420"/>
                      <a:pt x="8" y="1435"/>
                      <a:pt x="24" y="1435"/>
                    </a:cubicBezTo>
                    <a:cubicBezTo>
                      <a:pt x="1870" y="1435"/>
                      <a:pt x="1870" y="1435"/>
                      <a:pt x="1870" y="1435"/>
                    </a:cubicBezTo>
                    <a:cubicBezTo>
                      <a:pt x="1886" y="1435"/>
                      <a:pt x="1894" y="1420"/>
                      <a:pt x="1894" y="1404"/>
                    </a:cubicBezTo>
                    <a:cubicBezTo>
                      <a:pt x="1894" y="246"/>
                      <a:pt x="1894" y="246"/>
                      <a:pt x="1894" y="246"/>
                    </a:cubicBezTo>
                    <a:cubicBezTo>
                      <a:pt x="1894" y="230"/>
                      <a:pt x="1886" y="214"/>
                      <a:pt x="1870" y="214"/>
                    </a:cubicBezTo>
                    <a:close/>
                    <a:moveTo>
                      <a:pt x="1822" y="1364"/>
                    </a:moveTo>
                    <a:cubicBezTo>
                      <a:pt x="72" y="1364"/>
                      <a:pt x="72" y="1364"/>
                      <a:pt x="72" y="1364"/>
                    </a:cubicBezTo>
                    <a:cubicBezTo>
                      <a:pt x="72" y="293"/>
                      <a:pt x="72" y="293"/>
                      <a:pt x="72" y="293"/>
                    </a:cubicBezTo>
                    <a:cubicBezTo>
                      <a:pt x="1822" y="293"/>
                      <a:pt x="1822" y="293"/>
                      <a:pt x="1822" y="293"/>
                    </a:cubicBezTo>
                    <a:cubicBezTo>
                      <a:pt x="1822" y="1364"/>
                      <a:pt x="1822" y="1364"/>
                      <a:pt x="1822" y="1364"/>
                    </a:cubicBezTo>
                    <a:cubicBezTo>
                      <a:pt x="1822" y="1364"/>
                      <a:pt x="1822" y="1364"/>
                      <a:pt x="1822" y="1364"/>
                    </a:cubicBezTo>
                    <a:close/>
                    <a:moveTo>
                      <a:pt x="1607" y="111"/>
                    </a:moveTo>
                    <a:cubicBezTo>
                      <a:pt x="1568" y="111"/>
                      <a:pt x="1568" y="111"/>
                      <a:pt x="1568" y="111"/>
                    </a:cubicBezTo>
                    <a:cubicBezTo>
                      <a:pt x="1568" y="71"/>
                      <a:pt x="1568" y="71"/>
                      <a:pt x="1568" y="71"/>
                    </a:cubicBezTo>
                    <a:cubicBezTo>
                      <a:pt x="1607" y="71"/>
                      <a:pt x="1607" y="71"/>
                      <a:pt x="1607" y="71"/>
                    </a:cubicBezTo>
                    <a:cubicBezTo>
                      <a:pt x="1607" y="111"/>
                      <a:pt x="1607" y="111"/>
                      <a:pt x="1607" y="111"/>
                    </a:cubicBezTo>
                    <a:cubicBezTo>
                      <a:pt x="1607" y="111"/>
                      <a:pt x="1607" y="111"/>
                      <a:pt x="1607" y="111"/>
                    </a:cubicBezTo>
                    <a:close/>
                    <a:moveTo>
                      <a:pt x="1870" y="0"/>
                    </a:moveTo>
                    <a:cubicBezTo>
                      <a:pt x="24" y="0"/>
                      <a:pt x="24" y="0"/>
                      <a:pt x="24" y="0"/>
                    </a:cubicBezTo>
                    <a:cubicBezTo>
                      <a:pt x="8" y="0"/>
                      <a:pt x="0" y="8"/>
                      <a:pt x="0" y="24"/>
                    </a:cubicBezTo>
                    <a:cubicBezTo>
                      <a:pt x="0" y="159"/>
                      <a:pt x="0" y="159"/>
                      <a:pt x="0" y="159"/>
                    </a:cubicBezTo>
                    <a:cubicBezTo>
                      <a:pt x="0" y="175"/>
                      <a:pt x="8" y="182"/>
                      <a:pt x="24" y="182"/>
                    </a:cubicBezTo>
                    <a:cubicBezTo>
                      <a:pt x="1870" y="182"/>
                      <a:pt x="1870" y="182"/>
                      <a:pt x="1870" y="182"/>
                    </a:cubicBezTo>
                    <a:cubicBezTo>
                      <a:pt x="1886" y="182"/>
                      <a:pt x="1894" y="175"/>
                      <a:pt x="1894" y="159"/>
                    </a:cubicBezTo>
                    <a:cubicBezTo>
                      <a:pt x="1894" y="24"/>
                      <a:pt x="1894" y="24"/>
                      <a:pt x="1894" y="24"/>
                    </a:cubicBezTo>
                    <a:cubicBezTo>
                      <a:pt x="1894" y="8"/>
                      <a:pt x="1886" y="0"/>
                      <a:pt x="1870" y="0"/>
                    </a:cubicBezTo>
                    <a:close/>
                    <a:moveTo>
                      <a:pt x="1504" y="127"/>
                    </a:moveTo>
                    <a:cubicBezTo>
                      <a:pt x="1416" y="127"/>
                      <a:pt x="1416" y="127"/>
                      <a:pt x="1416" y="127"/>
                    </a:cubicBezTo>
                    <a:cubicBezTo>
                      <a:pt x="1416" y="111"/>
                      <a:pt x="1416" y="111"/>
                      <a:pt x="1416" y="111"/>
                    </a:cubicBezTo>
                    <a:cubicBezTo>
                      <a:pt x="1504" y="111"/>
                      <a:pt x="1504" y="111"/>
                      <a:pt x="1504" y="111"/>
                    </a:cubicBezTo>
                    <a:cubicBezTo>
                      <a:pt x="1504" y="127"/>
                      <a:pt x="1504" y="127"/>
                      <a:pt x="1504" y="127"/>
                    </a:cubicBezTo>
                    <a:cubicBezTo>
                      <a:pt x="1504" y="127"/>
                      <a:pt x="1504" y="127"/>
                      <a:pt x="1504" y="127"/>
                    </a:cubicBezTo>
                    <a:close/>
                    <a:moveTo>
                      <a:pt x="1615" y="127"/>
                    </a:moveTo>
                    <a:cubicBezTo>
                      <a:pt x="1552" y="127"/>
                      <a:pt x="1552" y="127"/>
                      <a:pt x="1552" y="127"/>
                    </a:cubicBezTo>
                    <a:cubicBezTo>
                      <a:pt x="1552" y="56"/>
                      <a:pt x="1552" y="56"/>
                      <a:pt x="1552" y="56"/>
                    </a:cubicBezTo>
                    <a:cubicBezTo>
                      <a:pt x="1615" y="56"/>
                      <a:pt x="1615" y="56"/>
                      <a:pt x="1615" y="56"/>
                    </a:cubicBezTo>
                    <a:cubicBezTo>
                      <a:pt x="1615" y="127"/>
                      <a:pt x="1615" y="127"/>
                      <a:pt x="1615" y="127"/>
                    </a:cubicBezTo>
                    <a:cubicBezTo>
                      <a:pt x="1615" y="127"/>
                      <a:pt x="1615" y="127"/>
                      <a:pt x="1615" y="127"/>
                    </a:cubicBezTo>
                    <a:close/>
                    <a:moveTo>
                      <a:pt x="1774" y="127"/>
                    </a:moveTo>
                    <a:cubicBezTo>
                      <a:pt x="1751" y="127"/>
                      <a:pt x="1751" y="127"/>
                      <a:pt x="1751" y="127"/>
                    </a:cubicBezTo>
                    <a:cubicBezTo>
                      <a:pt x="1735" y="111"/>
                      <a:pt x="1735" y="111"/>
                      <a:pt x="1735" y="111"/>
                    </a:cubicBezTo>
                    <a:cubicBezTo>
                      <a:pt x="1727" y="103"/>
                      <a:pt x="1727" y="103"/>
                      <a:pt x="1727" y="103"/>
                    </a:cubicBezTo>
                    <a:cubicBezTo>
                      <a:pt x="1703" y="127"/>
                      <a:pt x="1703" y="127"/>
                      <a:pt x="1703" y="127"/>
                    </a:cubicBezTo>
                    <a:cubicBezTo>
                      <a:pt x="1703" y="127"/>
                      <a:pt x="1703" y="127"/>
                      <a:pt x="1703" y="127"/>
                    </a:cubicBezTo>
                    <a:cubicBezTo>
                      <a:pt x="1679" y="127"/>
                      <a:pt x="1679" y="127"/>
                      <a:pt x="1679" y="127"/>
                    </a:cubicBezTo>
                    <a:cubicBezTo>
                      <a:pt x="1711" y="87"/>
                      <a:pt x="1711" y="87"/>
                      <a:pt x="1711" y="87"/>
                    </a:cubicBezTo>
                    <a:cubicBezTo>
                      <a:pt x="1679" y="56"/>
                      <a:pt x="1679" y="56"/>
                      <a:pt x="1679" y="56"/>
                    </a:cubicBezTo>
                    <a:cubicBezTo>
                      <a:pt x="1703" y="56"/>
                      <a:pt x="1703" y="56"/>
                      <a:pt x="1703" y="56"/>
                    </a:cubicBezTo>
                    <a:cubicBezTo>
                      <a:pt x="1727" y="79"/>
                      <a:pt x="1727" y="79"/>
                      <a:pt x="1727" y="79"/>
                    </a:cubicBezTo>
                    <a:cubicBezTo>
                      <a:pt x="1751" y="56"/>
                      <a:pt x="1751" y="56"/>
                      <a:pt x="1751" y="56"/>
                    </a:cubicBezTo>
                    <a:cubicBezTo>
                      <a:pt x="1774" y="56"/>
                      <a:pt x="1774" y="56"/>
                      <a:pt x="1774" y="56"/>
                    </a:cubicBezTo>
                    <a:cubicBezTo>
                      <a:pt x="1735" y="87"/>
                      <a:pt x="1735" y="87"/>
                      <a:pt x="1735" y="87"/>
                    </a:cubicBezTo>
                    <a:cubicBezTo>
                      <a:pt x="1774" y="127"/>
                      <a:pt x="1774" y="127"/>
                      <a:pt x="1774" y="127"/>
                    </a:cubicBezTo>
                    <a:cubicBezTo>
                      <a:pt x="1774" y="127"/>
                      <a:pt x="1774" y="127"/>
                      <a:pt x="1774" y="127"/>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TextBox 136"/>
              <p:cNvSpPr txBox="1"/>
              <p:nvPr/>
            </p:nvSpPr>
            <p:spPr>
              <a:xfrm>
                <a:off x="3591729" y="3515843"/>
                <a:ext cx="419100" cy="221599"/>
              </a:xfrm>
              <a:prstGeom prst="rect">
                <a:avLst/>
              </a:prstGeom>
              <a:noFill/>
            </p:spPr>
            <p:txBody>
              <a:bodyPr wrap="square" lIns="0" tIns="0" rIns="0" bIns="0" rtlCol="0">
                <a:spAutoFit/>
              </a:bodyPr>
              <a:lstStyle/>
              <a:p>
                <a:pPr algn="ctr">
                  <a:lnSpc>
                    <a:spcPct val="90000"/>
                  </a:lnSpc>
                  <a:spcAft>
                    <a:spcPts val="600"/>
                  </a:spcAft>
                </a:pPr>
                <a:r>
                  <a:rPr lang="en-US" sz="1600" b="1" dirty="0" smtClean="0">
                    <a:gradFill>
                      <a:gsLst>
                        <a:gs pos="63717">
                          <a:schemeClr val="accent4"/>
                        </a:gs>
                        <a:gs pos="15000">
                          <a:schemeClr val="accent4"/>
                        </a:gs>
                      </a:gsLst>
                      <a:lin ang="5400000" scaled="0"/>
                    </a:gradFill>
                  </a:rPr>
                  <a:t>C#</a:t>
                </a:r>
              </a:p>
            </p:txBody>
          </p:sp>
        </p:grpSp>
        <p:grpSp>
          <p:nvGrpSpPr>
            <p:cNvPr id="130" name="Group 129"/>
            <p:cNvGrpSpPr/>
            <p:nvPr/>
          </p:nvGrpSpPr>
          <p:grpSpPr>
            <a:xfrm>
              <a:off x="3800475" y="2592773"/>
              <a:ext cx="147638" cy="151628"/>
              <a:chOff x="3824288" y="2578099"/>
              <a:chExt cx="176212" cy="180975"/>
            </a:xfrm>
          </p:grpSpPr>
          <p:sp>
            <p:nvSpPr>
              <p:cNvPr id="134" name="Isosceles Triangle 133"/>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5" name="Isosceles Triangle 134"/>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31" name="Group 130"/>
            <p:cNvGrpSpPr/>
            <p:nvPr/>
          </p:nvGrpSpPr>
          <p:grpSpPr>
            <a:xfrm flipH="1">
              <a:off x="3733801" y="4260593"/>
              <a:ext cx="147638" cy="151628"/>
              <a:chOff x="3824288" y="2578099"/>
              <a:chExt cx="176212" cy="180975"/>
            </a:xfrm>
          </p:grpSpPr>
          <p:sp>
            <p:nvSpPr>
              <p:cNvPr id="132" name="Isosceles Triangle 131"/>
              <p:cNvSpPr/>
              <p:nvPr/>
            </p:nvSpPr>
            <p:spPr bwMode="auto">
              <a:xfrm rot="5400000">
                <a:off x="3843337" y="2601912"/>
                <a:ext cx="180975" cy="133350"/>
              </a:xfrm>
              <a:prstGeom prst="triangl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3" name="Isosceles Triangle 132"/>
              <p:cNvSpPr/>
              <p:nvPr/>
            </p:nvSpPr>
            <p:spPr bwMode="auto">
              <a:xfrm rot="5400000">
                <a:off x="3800475" y="2601912"/>
                <a:ext cx="180975" cy="133350"/>
              </a:xfrm>
              <a:prstGeom prst="triangle">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86" name="Rectangle 85"/>
          <p:cNvSpPr/>
          <p:nvPr/>
        </p:nvSpPr>
        <p:spPr bwMode="auto">
          <a:xfrm>
            <a:off x="1766888" y="1371825"/>
            <a:ext cx="3129111"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800" dirty="0" smtClean="0">
                <a:gradFill>
                  <a:gsLst>
                    <a:gs pos="11504">
                      <a:schemeClr val="tx1"/>
                    </a:gs>
                    <a:gs pos="38000">
                      <a:schemeClr val="tx1"/>
                    </a:gs>
                  </a:gsLst>
                  <a:lin ang="5400000" scaled="0"/>
                </a:gradFill>
              </a:rPr>
              <a:t>Internet information server</a:t>
            </a:r>
            <a:endParaRPr lang="en-US" sz="1800" dirty="0">
              <a:gradFill>
                <a:gsLst>
                  <a:gs pos="11504">
                    <a:schemeClr val="tx1"/>
                  </a:gs>
                  <a:gs pos="38000">
                    <a:schemeClr val="tx1"/>
                  </a:gs>
                </a:gsLst>
                <a:lin ang="5400000" scaled="0"/>
              </a:gradFill>
            </a:endParaRPr>
          </a:p>
        </p:txBody>
      </p:sp>
      <p:cxnSp>
        <p:nvCxnSpPr>
          <p:cNvPr id="89" name="Straight Connector 88"/>
          <p:cNvCxnSpPr/>
          <p:nvPr/>
        </p:nvCxnSpPr>
        <p:spPr>
          <a:xfrm>
            <a:off x="6496501" y="1174480"/>
            <a:ext cx="0" cy="3309057"/>
          </a:xfrm>
          <a:prstGeom prst="line">
            <a:avLst/>
          </a:prstGeom>
          <a:ln w="22225">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496501" y="1174480"/>
            <a:ext cx="2201178" cy="0"/>
          </a:xfrm>
          <a:prstGeom prst="line">
            <a:avLst/>
          </a:prstGeom>
          <a:ln w="22225">
            <a:solidFill>
              <a:schemeClr val="bg1">
                <a:lumMod val="85000"/>
              </a:schemeClr>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242850" y="2829009"/>
            <a:ext cx="3454829" cy="0"/>
          </a:xfrm>
          <a:prstGeom prst="line">
            <a:avLst/>
          </a:prstGeom>
          <a:ln w="22225">
            <a:solidFill>
              <a:schemeClr val="bg1">
                <a:lumMod val="85000"/>
              </a:schemeClr>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496501" y="4483537"/>
            <a:ext cx="2201178" cy="0"/>
          </a:xfrm>
          <a:prstGeom prst="line">
            <a:avLst/>
          </a:prstGeom>
          <a:ln w="22225">
            <a:solidFill>
              <a:schemeClr val="bg1">
                <a:lumMod val="85000"/>
              </a:schemeClr>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auto">
          <a:xfrm>
            <a:off x="8859369" y="936625"/>
            <a:ext cx="2459926"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800" dirty="0" smtClean="0">
                <a:gradFill>
                  <a:gsLst>
                    <a:gs pos="11504">
                      <a:schemeClr val="tx1"/>
                    </a:gs>
                    <a:gs pos="38000">
                      <a:schemeClr val="tx1"/>
                    </a:gs>
                  </a:gsLst>
                  <a:lin ang="5400000" scaled="0"/>
                </a:gradFill>
              </a:rPr>
              <a:t>Databases</a:t>
            </a:r>
            <a:endParaRPr lang="en-US" sz="1800" dirty="0">
              <a:gradFill>
                <a:gsLst>
                  <a:gs pos="11504">
                    <a:schemeClr val="tx1"/>
                  </a:gs>
                  <a:gs pos="38000">
                    <a:schemeClr val="tx1"/>
                  </a:gs>
                </a:gsLst>
                <a:lin ang="5400000" scaled="0"/>
              </a:gradFill>
            </a:endParaRPr>
          </a:p>
        </p:txBody>
      </p:sp>
      <p:sp>
        <p:nvSpPr>
          <p:cNvPr id="94" name="Rectangle 93"/>
          <p:cNvSpPr/>
          <p:nvPr/>
        </p:nvSpPr>
        <p:spPr bwMode="auto">
          <a:xfrm>
            <a:off x="8859369" y="2591165"/>
            <a:ext cx="2459926"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800" dirty="0" smtClean="0">
                <a:gradFill>
                  <a:gsLst>
                    <a:gs pos="11504">
                      <a:schemeClr val="tx1"/>
                    </a:gs>
                    <a:gs pos="38000">
                      <a:schemeClr val="tx1"/>
                    </a:gs>
                  </a:gsLst>
                  <a:lin ang="5400000" scaled="0"/>
                </a:gradFill>
              </a:rPr>
              <a:t>Web services</a:t>
            </a:r>
            <a:endParaRPr lang="en-US" sz="1800" dirty="0">
              <a:gradFill>
                <a:gsLst>
                  <a:gs pos="11504">
                    <a:schemeClr val="tx1"/>
                  </a:gs>
                  <a:gs pos="38000">
                    <a:schemeClr val="tx1"/>
                  </a:gs>
                </a:gsLst>
                <a:lin ang="5400000" scaled="0"/>
              </a:gradFill>
            </a:endParaRPr>
          </a:p>
        </p:txBody>
      </p:sp>
      <p:sp>
        <p:nvSpPr>
          <p:cNvPr id="95" name="Rectangle 94"/>
          <p:cNvSpPr/>
          <p:nvPr/>
        </p:nvSpPr>
        <p:spPr bwMode="auto">
          <a:xfrm>
            <a:off x="8859369" y="4245703"/>
            <a:ext cx="2459926"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800" dirty="0" smtClean="0">
                <a:gradFill>
                  <a:gsLst>
                    <a:gs pos="11504">
                      <a:schemeClr val="tx1"/>
                    </a:gs>
                    <a:gs pos="38000">
                      <a:schemeClr val="tx1"/>
                    </a:gs>
                  </a:gsLst>
                  <a:lin ang="5400000" scaled="0"/>
                </a:gradFill>
              </a:rPr>
              <a:t>SharePoint 2013</a:t>
            </a:r>
            <a:endParaRPr lang="en-US" sz="1800" dirty="0">
              <a:gradFill>
                <a:gsLst>
                  <a:gs pos="11504">
                    <a:schemeClr val="tx1"/>
                  </a:gs>
                  <a:gs pos="38000">
                    <a:schemeClr val="tx1"/>
                  </a:gs>
                </a:gsLst>
                <a:lin ang="5400000" scaled="0"/>
              </a:gradFill>
            </a:endParaRPr>
          </a:p>
        </p:txBody>
      </p:sp>
      <p:grpSp>
        <p:nvGrpSpPr>
          <p:cNvPr id="96" name="Group 16"/>
          <p:cNvGrpSpPr>
            <a:grpSpLocks noChangeAspect="1"/>
          </p:cNvGrpSpPr>
          <p:nvPr/>
        </p:nvGrpSpPr>
        <p:grpSpPr bwMode="auto">
          <a:xfrm>
            <a:off x="1715134" y="4419465"/>
            <a:ext cx="921671" cy="790344"/>
            <a:chOff x="1601" y="217"/>
            <a:chExt cx="4632" cy="3972"/>
          </a:xfrm>
          <a:solidFill>
            <a:schemeClr val="bg1">
              <a:lumMod val="65000"/>
            </a:schemeClr>
          </a:solidFill>
        </p:grpSpPr>
        <p:sp>
          <p:nvSpPr>
            <p:cNvPr id="122" name="Freeform 17"/>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Oval 18"/>
            <p:cNvSpPr>
              <a:spLocks noChangeArrowheads="1"/>
            </p:cNvSpPr>
            <p:nvPr/>
          </p:nvSpPr>
          <p:spPr bwMode="auto">
            <a:xfrm>
              <a:off x="3467" y="217"/>
              <a:ext cx="888" cy="8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9"/>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Oval 20"/>
            <p:cNvSpPr>
              <a:spLocks noChangeArrowheads="1"/>
            </p:cNvSpPr>
            <p:nvPr/>
          </p:nvSpPr>
          <p:spPr bwMode="auto">
            <a:xfrm>
              <a:off x="5221" y="468"/>
              <a:ext cx="764" cy="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1"/>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Oval 22"/>
            <p:cNvSpPr>
              <a:spLocks noChangeArrowheads="1"/>
            </p:cNvSpPr>
            <p:nvPr/>
          </p:nvSpPr>
          <p:spPr bwMode="auto">
            <a:xfrm>
              <a:off x="1839" y="468"/>
              <a:ext cx="762" cy="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97" name="Straight Connector 96"/>
          <p:cNvCxnSpPr/>
          <p:nvPr/>
        </p:nvCxnSpPr>
        <p:spPr>
          <a:xfrm flipV="1">
            <a:off x="2174644" y="3892210"/>
            <a:ext cx="0" cy="481477"/>
          </a:xfrm>
          <a:prstGeom prst="line">
            <a:avLst/>
          </a:prstGeom>
          <a:ln w="22225">
            <a:solidFill>
              <a:schemeClr val="bg1">
                <a:lumMod val="85000"/>
              </a:schemeClr>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0" name="Freeform 26"/>
          <p:cNvSpPr>
            <a:spLocks noEditPoints="1"/>
          </p:cNvSpPr>
          <p:nvPr/>
        </p:nvSpPr>
        <p:spPr bwMode="auto">
          <a:xfrm>
            <a:off x="9837814" y="1534358"/>
            <a:ext cx="412981" cy="456716"/>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34"/>
          <p:cNvSpPr>
            <a:spLocks noEditPoints="1"/>
          </p:cNvSpPr>
          <p:nvPr/>
        </p:nvSpPr>
        <p:spPr bwMode="auto">
          <a:xfrm>
            <a:off x="8849497" y="3178927"/>
            <a:ext cx="480476" cy="480474"/>
          </a:xfrm>
          <a:custGeom>
            <a:avLst/>
            <a:gdLst>
              <a:gd name="T0" fmla="*/ 971 w 1944"/>
              <a:gd name="T1" fmla="*/ 1944 h 1944"/>
              <a:gd name="T2" fmla="*/ 971 w 1944"/>
              <a:gd name="T3" fmla="*/ 0 h 1944"/>
              <a:gd name="T4" fmla="*/ 1441 w 1944"/>
              <a:gd name="T5" fmla="*/ 1218 h 1944"/>
              <a:gd name="T6" fmla="*/ 1451 w 1944"/>
              <a:gd name="T7" fmla="*/ 814 h 1944"/>
              <a:gd name="T8" fmla="*/ 1765 w 1944"/>
              <a:gd name="T9" fmla="*/ 970 h 1944"/>
              <a:gd name="T10" fmla="*/ 1441 w 1944"/>
              <a:gd name="T11" fmla="*/ 1218 h 1944"/>
              <a:gd name="T12" fmla="*/ 1421 w 1944"/>
              <a:gd name="T13" fmla="*/ 1339 h 1944"/>
              <a:gd name="T14" fmla="*/ 1531 w 1944"/>
              <a:gd name="T15" fmla="*/ 1531 h 1944"/>
              <a:gd name="T16" fmla="*/ 1687 w 1944"/>
              <a:gd name="T17" fmla="*/ 634 h 1944"/>
              <a:gd name="T18" fmla="*/ 1259 w 1944"/>
              <a:gd name="T19" fmla="*/ 237 h 1944"/>
              <a:gd name="T20" fmla="*/ 1687 w 1944"/>
              <a:gd name="T21" fmla="*/ 634 h 1944"/>
              <a:gd name="T22" fmla="*/ 1031 w 1944"/>
              <a:gd name="T23" fmla="*/ 1269 h 1944"/>
              <a:gd name="T24" fmla="*/ 1349 w 1944"/>
              <a:gd name="T25" fmla="*/ 825 h 1944"/>
              <a:gd name="T26" fmla="*/ 1333 w 1944"/>
              <a:gd name="T27" fmla="*/ 1240 h 1944"/>
              <a:gd name="T28" fmla="*/ 1031 w 1944"/>
              <a:gd name="T29" fmla="*/ 741 h 1944"/>
              <a:gd name="T30" fmla="*/ 1037 w 1944"/>
              <a:gd name="T31" fmla="*/ 184 h 1944"/>
              <a:gd name="T32" fmla="*/ 1031 w 1944"/>
              <a:gd name="T33" fmla="*/ 1762 h 1944"/>
              <a:gd name="T34" fmla="*/ 1306 w 1944"/>
              <a:gd name="T35" fmla="*/ 1357 h 1944"/>
              <a:gd name="T36" fmla="*/ 1031 w 1944"/>
              <a:gd name="T37" fmla="*/ 1762 h 1944"/>
              <a:gd name="T38" fmla="*/ 918 w 1944"/>
              <a:gd name="T39" fmla="*/ 741 h 1944"/>
              <a:gd name="T40" fmla="*/ 840 w 1944"/>
              <a:gd name="T41" fmla="*/ 225 h 1944"/>
              <a:gd name="T42" fmla="*/ 615 w 1944"/>
              <a:gd name="T43" fmla="*/ 1242 h 1944"/>
              <a:gd name="T44" fmla="*/ 599 w 1944"/>
              <a:gd name="T45" fmla="*/ 829 h 1944"/>
              <a:gd name="T46" fmla="*/ 918 w 1944"/>
              <a:gd name="T47" fmla="*/ 1269 h 1944"/>
              <a:gd name="T48" fmla="*/ 638 w 1944"/>
              <a:gd name="T49" fmla="*/ 1357 h 1944"/>
              <a:gd name="T50" fmla="*/ 918 w 1944"/>
              <a:gd name="T51" fmla="*/ 1762 h 1944"/>
              <a:gd name="T52" fmla="*/ 687 w 1944"/>
              <a:gd name="T53" fmla="*/ 235 h 1944"/>
              <a:gd name="T54" fmla="*/ 258 w 1944"/>
              <a:gd name="T55" fmla="*/ 636 h 1944"/>
              <a:gd name="T56" fmla="*/ 235 w 1944"/>
              <a:gd name="T57" fmla="*/ 1251 h 1944"/>
              <a:gd name="T58" fmla="*/ 672 w 1944"/>
              <a:gd name="T59" fmla="*/ 1701 h 1944"/>
              <a:gd name="T60" fmla="*/ 235 w 1944"/>
              <a:gd name="T61" fmla="*/ 1251 h 1944"/>
              <a:gd name="T62" fmla="*/ 503 w 1944"/>
              <a:gd name="T63" fmla="*/ 1222 h 1944"/>
              <a:gd name="T64" fmla="*/ 216 w 1944"/>
              <a:gd name="T65" fmla="*/ 741 h 1944"/>
              <a:gd name="T66" fmla="*/ 489 w 1944"/>
              <a:gd name="T67" fmla="*/ 978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944">
                <a:moveTo>
                  <a:pt x="0" y="970"/>
                </a:moveTo>
                <a:cubicBezTo>
                  <a:pt x="0" y="1512"/>
                  <a:pt x="429" y="1944"/>
                  <a:pt x="971" y="1944"/>
                </a:cubicBezTo>
                <a:cubicBezTo>
                  <a:pt x="1511" y="1944"/>
                  <a:pt x="1944" y="1512"/>
                  <a:pt x="1944" y="970"/>
                </a:cubicBezTo>
                <a:cubicBezTo>
                  <a:pt x="1944" y="432"/>
                  <a:pt x="1511" y="0"/>
                  <a:pt x="971" y="0"/>
                </a:cubicBezTo>
                <a:cubicBezTo>
                  <a:pt x="429" y="0"/>
                  <a:pt x="0" y="432"/>
                  <a:pt x="0" y="970"/>
                </a:cubicBezTo>
                <a:close/>
                <a:moveTo>
                  <a:pt x="1441" y="1218"/>
                </a:moveTo>
                <a:cubicBezTo>
                  <a:pt x="1453" y="1144"/>
                  <a:pt x="1460" y="1060"/>
                  <a:pt x="1460" y="978"/>
                </a:cubicBezTo>
                <a:cubicBezTo>
                  <a:pt x="1460" y="919"/>
                  <a:pt x="1456" y="870"/>
                  <a:pt x="1451" y="814"/>
                </a:cubicBezTo>
                <a:cubicBezTo>
                  <a:pt x="1588" y="786"/>
                  <a:pt x="1669" y="765"/>
                  <a:pt x="1732" y="739"/>
                </a:cubicBezTo>
                <a:cubicBezTo>
                  <a:pt x="1752" y="810"/>
                  <a:pt x="1765" y="892"/>
                  <a:pt x="1765" y="970"/>
                </a:cubicBezTo>
                <a:cubicBezTo>
                  <a:pt x="1765" y="1009"/>
                  <a:pt x="1765" y="1048"/>
                  <a:pt x="1759" y="1081"/>
                </a:cubicBezTo>
                <a:cubicBezTo>
                  <a:pt x="1720" y="1126"/>
                  <a:pt x="1621" y="1185"/>
                  <a:pt x="1441" y="1218"/>
                </a:cubicBezTo>
                <a:close/>
                <a:moveTo>
                  <a:pt x="1276" y="1701"/>
                </a:moveTo>
                <a:cubicBezTo>
                  <a:pt x="1345" y="1605"/>
                  <a:pt x="1390" y="1482"/>
                  <a:pt x="1421" y="1339"/>
                </a:cubicBezTo>
                <a:cubicBezTo>
                  <a:pt x="1540" y="1312"/>
                  <a:pt x="1648" y="1279"/>
                  <a:pt x="1720" y="1240"/>
                </a:cubicBezTo>
                <a:cubicBezTo>
                  <a:pt x="1675" y="1351"/>
                  <a:pt x="1619" y="1449"/>
                  <a:pt x="1531" y="1531"/>
                </a:cubicBezTo>
                <a:cubicBezTo>
                  <a:pt x="1460" y="1609"/>
                  <a:pt x="1370" y="1662"/>
                  <a:pt x="1276" y="1701"/>
                </a:cubicBezTo>
                <a:close/>
                <a:moveTo>
                  <a:pt x="1687" y="634"/>
                </a:moveTo>
                <a:cubicBezTo>
                  <a:pt x="1660" y="657"/>
                  <a:pt x="1615" y="661"/>
                  <a:pt x="1439" y="708"/>
                </a:cubicBezTo>
                <a:cubicBezTo>
                  <a:pt x="1406" y="516"/>
                  <a:pt x="1349" y="358"/>
                  <a:pt x="1259" y="237"/>
                </a:cubicBezTo>
                <a:cubicBezTo>
                  <a:pt x="1361" y="286"/>
                  <a:pt x="1450" y="327"/>
                  <a:pt x="1531" y="415"/>
                </a:cubicBezTo>
                <a:cubicBezTo>
                  <a:pt x="1601" y="477"/>
                  <a:pt x="1652" y="556"/>
                  <a:pt x="1687" y="634"/>
                </a:cubicBezTo>
                <a:close/>
                <a:moveTo>
                  <a:pt x="1333" y="1240"/>
                </a:moveTo>
                <a:cubicBezTo>
                  <a:pt x="1231" y="1257"/>
                  <a:pt x="1133" y="1267"/>
                  <a:pt x="1031" y="1269"/>
                </a:cubicBezTo>
                <a:cubicBezTo>
                  <a:pt x="1031" y="847"/>
                  <a:pt x="1031" y="847"/>
                  <a:pt x="1031" y="847"/>
                </a:cubicBezTo>
                <a:cubicBezTo>
                  <a:pt x="1139" y="843"/>
                  <a:pt x="1247" y="837"/>
                  <a:pt x="1349" y="825"/>
                </a:cubicBezTo>
                <a:cubicBezTo>
                  <a:pt x="1349" y="880"/>
                  <a:pt x="1351" y="925"/>
                  <a:pt x="1351" y="978"/>
                </a:cubicBezTo>
                <a:cubicBezTo>
                  <a:pt x="1351" y="1066"/>
                  <a:pt x="1345" y="1158"/>
                  <a:pt x="1333" y="1240"/>
                </a:cubicBezTo>
                <a:close/>
                <a:moveTo>
                  <a:pt x="1333" y="724"/>
                </a:moveTo>
                <a:cubicBezTo>
                  <a:pt x="1235" y="733"/>
                  <a:pt x="1133" y="739"/>
                  <a:pt x="1031" y="741"/>
                </a:cubicBezTo>
                <a:cubicBezTo>
                  <a:pt x="1031" y="184"/>
                  <a:pt x="1031" y="184"/>
                  <a:pt x="1031" y="184"/>
                </a:cubicBezTo>
                <a:cubicBezTo>
                  <a:pt x="1031" y="184"/>
                  <a:pt x="1034" y="184"/>
                  <a:pt x="1037" y="184"/>
                </a:cubicBezTo>
                <a:cubicBezTo>
                  <a:pt x="1172" y="237"/>
                  <a:pt x="1286" y="448"/>
                  <a:pt x="1333" y="724"/>
                </a:cubicBezTo>
                <a:close/>
                <a:moveTo>
                  <a:pt x="1031" y="1762"/>
                </a:moveTo>
                <a:cubicBezTo>
                  <a:pt x="1031" y="1375"/>
                  <a:pt x="1031" y="1375"/>
                  <a:pt x="1031" y="1375"/>
                </a:cubicBezTo>
                <a:cubicBezTo>
                  <a:pt x="1124" y="1371"/>
                  <a:pt x="1217" y="1365"/>
                  <a:pt x="1306" y="1357"/>
                </a:cubicBezTo>
                <a:cubicBezTo>
                  <a:pt x="1288" y="1435"/>
                  <a:pt x="1261" y="1504"/>
                  <a:pt x="1226" y="1566"/>
                </a:cubicBezTo>
                <a:cubicBezTo>
                  <a:pt x="1181" y="1674"/>
                  <a:pt x="1112" y="1762"/>
                  <a:pt x="1031" y="1762"/>
                </a:cubicBezTo>
                <a:close/>
                <a:moveTo>
                  <a:pt x="918" y="184"/>
                </a:moveTo>
                <a:cubicBezTo>
                  <a:pt x="918" y="741"/>
                  <a:pt x="918" y="741"/>
                  <a:pt x="918" y="741"/>
                </a:cubicBezTo>
                <a:cubicBezTo>
                  <a:pt x="812" y="739"/>
                  <a:pt x="713" y="733"/>
                  <a:pt x="611" y="724"/>
                </a:cubicBezTo>
                <a:cubicBezTo>
                  <a:pt x="650" y="507"/>
                  <a:pt x="738" y="319"/>
                  <a:pt x="840" y="225"/>
                </a:cubicBezTo>
                <a:cubicBezTo>
                  <a:pt x="866" y="208"/>
                  <a:pt x="896" y="184"/>
                  <a:pt x="918" y="184"/>
                </a:cubicBezTo>
                <a:close/>
                <a:moveTo>
                  <a:pt x="615" y="1242"/>
                </a:moveTo>
                <a:cubicBezTo>
                  <a:pt x="599" y="1162"/>
                  <a:pt x="597" y="1068"/>
                  <a:pt x="597" y="978"/>
                </a:cubicBezTo>
                <a:cubicBezTo>
                  <a:pt x="597" y="925"/>
                  <a:pt x="597" y="880"/>
                  <a:pt x="599" y="829"/>
                </a:cubicBezTo>
                <a:cubicBezTo>
                  <a:pt x="701" y="837"/>
                  <a:pt x="806" y="843"/>
                  <a:pt x="918" y="847"/>
                </a:cubicBezTo>
                <a:cubicBezTo>
                  <a:pt x="918" y="1269"/>
                  <a:pt x="918" y="1269"/>
                  <a:pt x="918" y="1269"/>
                </a:cubicBezTo>
                <a:cubicBezTo>
                  <a:pt x="812" y="1267"/>
                  <a:pt x="713" y="1257"/>
                  <a:pt x="615" y="1242"/>
                </a:cubicBezTo>
                <a:close/>
                <a:moveTo>
                  <a:pt x="638" y="1357"/>
                </a:moveTo>
                <a:cubicBezTo>
                  <a:pt x="732" y="1365"/>
                  <a:pt x="824" y="1371"/>
                  <a:pt x="918" y="1375"/>
                </a:cubicBezTo>
                <a:cubicBezTo>
                  <a:pt x="918" y="1762"/>
                  <a:pt x="918" y="1762"/>
                  <a:pt x="918" y="1762"/>
                </a:cubicBezTo>
                <a:cubicBezTo>
                  <a:pt x="761" y="1762"/>
                  <a:pt x="677" y="1492"/>
                  <a:pt x="638" y="1357"/>
                </a:cubicBezTo>
                <a:close/>
                <a:moveTo>
                  <a:pt x="687" y="235"/>
                </a:moveTo>
                <a:cubicBezTo>
                  <a:pt x="597" y="352"/>
                  <a:pt x="540" y="516"/>
                  <a:pt x="509" y="712"/>
                </a:cubicBezTo>
                <a:cubicBezTo>
                  <a:pt x="348" y="681"/>
                  <a:pt x="282" y="655"/>
                  <a:pt x="258" y="636"/>
                </a:cubicBezTo>
                <a:cubicBezTo>
                  <a:pt x="341" y="450"/>
                  <a:pt x="501" y="301"/>
                  <a:pt x="687" y="235"/>
                </a:cubicBezTo>
                <a:close/>
                <a:moveTo>
                  <a:pt x="235" y="1251"/>
                </a:moveTo>
                <a:cubicBezTo>
                  <a:pt x="312" y="1287"/>
                  <a:pt x="413" y="1318"/>
                  <a:pt x="525" y="1341"/>
                </a:cubicBezTo>
                <a:cubicBezTo>
                  <a:pt x="558" y="1486"/>
                  <a:pt x="599" y="1603"/>
                  <a:pt x="672" y="1701"/>
                </a:cubicBezTo>
                <a:cubicBezTo>
                  <a:pt x="578" y="1662"/>
                  <a:pt x="486" y="1609"/>
                  <a:pt x="413" y="1531"/>
                </a:cubicBezTo>
                <a:cubicBezTo>
                  <a:pt x="329" y="1453"/>
                  <a:pt x="273" y="1357"/>
                  <a:pt x="235" y="1251"/>
                </a:cubicBezTo>
                <a:close/>
                <a:moveTo>
                  <a:pt x="489" y="978"/>
                </a:moveTo>
                <a:cubicBezTo>
                  <a:pt x="489" y="1060"/>
                  <a:pt x="495" y="1146"/>
                  <a:pt x="503" y="1222"/>
                </a:cubicBezTo>
                <a:cubicBezTo>
                  <a:pt x="192" y="1171"/>
                  <a:pt x="180" y="1099"/>
                  <a:pt x="180" y="970"/>
                </a:cubicBezTo>
                <a:cubicBezTo>
                  <a:pt x="180" y="894"/>
                  <a:pt x="192" y="814"/>
                  <a:pt x="216" y="741"/>
                </a:cubicBezTo>
                <a:cubicBezTo>
                  <a:pt x="273" y="765"/>
                  <a:pt x="374" y="802"/>
                  <a:pt x="495" y="814"/>
                </a:cubicBezTo>
                <a:cubicBezTo>
                  <a:pt x="489" y="870"/>
                  <a:pt x="489" y="919"/>
                  <a:pt x="489" y="978"/>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5" name="Group 104"/>
          <p:cNvGrpSpPr/>
          <p:nvPr/>
        </p:nvGrpSpPr>
        <p:grpSpPr>
          <a:xfrm>
            <a:off x="8859920" y="4910770"/>
            <a:ext cx="710571" cy="393542"/>
            <a:chOff x="7710547" y="5062140"/>
            <a:chExt cx="619060" cy="342860"/>
          </a:xfrm>
        </p:grpSpPr>
        <p:sp>
          <p:nvSpPr>
            <p:cNvPr id="120" name="Freeform 13"/>
            <p:cNvSpPr>
              <a:spLocks/>
            </p:cNvSpPr>
            <p:nvPr/>
          </p:nvSpPr>
          <p:spPr bwMode="auto">
            <a:xfrm>
              <a:off x="7710547" y="5062140"/>
              <a:ext cx="619060" cy="34286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5"/>
            <p:cNvSpPr>
              <a:spLocks/>
            </p:cNvSpPr>
            <p:nvPr/>
          </p:nvSpPr>
          <p:spPr bwMode="auto">
            <a:xfrm>
              <a:off x="7907657" y="5157789"/>
              <a:ext cx="162744" cy="194488"/>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6" name="Freeform 38"/>
          <p:cNvSpPr>
            <a:spLocks noEditPoints="1"/>
          </p:cNvSpPr>
          <p:nvPr/>
        </p:nvSpPr>
        <p:spPr bwMode="auto">
          <a:xfrm>
            <a:off x="9761825" y="4920447"/>
            <a:ext cx="463425" cy="710535"/>
          </a:xfrm>
          <a:custGeom>
            <a:avLst/>
            <a:gdLst>
              <a:gd name="T0" fmla="*/ 3672 w 3672"/>
              <a:gd name="T1" fmla="*/ 1713 h 5630"/>
              <a:gd name="T2" fmla="*/ 1959 w 3672"/>
              <a:gd name="T3" fmla="*/ 1713 h 5630"/>
              <a:gd name="T4" fmla="*/ 1959 w 3672"/>
              <a:gd name="T5" fmla="*/ 0 h 5630"/>
              <a:gd name="T6" fmla="*/ 3672 w 3672"/>
              <a:gd name="T7" fmla="*/ 0 h 5630"/>
              <a:gd name="T8" fmla="*/ 3672 w 3672"/>
              <a:gd name="T9" fmla="*/ 1713 h 5630"/>
              <a:gd name="T10" fmla="*/ 3672 w 3672"/>
              <a:gd name="T11" fmla="*/ 1713 h 5630"/>
              <a:gd name="T12" fmla="*/ 3672 w 3672"/>
              <a:gd name="T13" fmla="*/ 1713 h 5630"/>
              <a:gd name="T14" fmla="*/ 1536 w 3672"/>
              <a:gd name="T15" fmla="*/ 178 h 5630"/>
              <a:gd name="T16" fmla="*/ 177 w 3672"/>
              <a:gd name="T17" fmla="*/ 178 h 5630"/>
              <a:gd name="T18" fmla="*/ 177 w 3672"/>
              <a:gd name="T19" fmla="*/ 1533 h 5630"/>
              <a:gd name="T20" fmla="*/ 1536 w 3672"/>
              <a:gd name="T21" fmla="*/ 1533 h 5630"/>
              <a:gd name="T22" fmla="*/ 1536 w 3672"/>
              <a:gd name="T23" fmla="*/ 178 h 5630"/>
              <a:gd name="T24" fmla="*/ 1536 w 3672"/>
              <a:gd name="T25" fmla="*/ 178 h 5630"/>
              <a:gd name="T26" fmla="*/ 1536 w 3672"/>
              <a:gd name="T27" fmla="*/ 178 h 5630"/>
              <a:gd name="T28" fmla="*/ 1713 w 3672"/>
              <a:gd name="T29" fmla="*/ 0 h 5630"/>
              <a:gd name="T30" fmla="*/ 1713 w 3672"/>
              <a:gd name="T31" fmla="*/ 1713 h 5630"/>
              <a:gd name="T32" fmla="*/ 0 w 3672"/>
              <a:gd name="T33" fmla="*/ 1713 h 5630"/>
              <a:gd name="T34" fmla="*/ 0 w 3672"/>
              <a:gd name="T35" fmla="*/ 0 h 5630"/>
              <a:gd name="T36" fmla="*/ 1713 w 3672"/>
              <a:gd name="T37" fmla="*/ 0 h 5630"/>
              <a:gd name="T38" fmla="*/ 1713 w 3672"/>
              <a:gd name="T39" fmla="*/ 0 h 5630"/>
              <a:gd name="T40" fmla="*/ 1713 w 3672"/>
              <a:gd name="T41" fmla="*/ 0 h 5630"/>
              <a:gd name="T42" fmla="*/ 1713 w 3672"/>
              <a:gd name="T43" fmla="*/ 0 h 5630"/>
              <a:gd name="T44" fmla="*/ 1536 w 3672"/>
              <a:gd name="T45" fmla="*/ 4097 h 5630"/>
              <a:gd name="T46" fmla="*/ 177 w 3672"/>
              <a:gd name="T47" fmla="*/ 4097 h 5630"/>
              <a:gd name="T48" fmla="*/ 177 w 3672"/>
              <a:gd name="T49" fmla="*/ 5452 h 5630"/>
              <a:gd name="T50" fmla="*/ 1536 w 3672"/>
              <a:gd name="T51" fmla="*/ 5452 h 5630"/>
              <a:gd name="T52" fmla="*/ 1536 w 3672"/>
              <a:gd name="T53" fmla="*/ 4097 h 5630"/>
              <a:gd name="T54" fmla="*/ 1536 w 3672"/>
              <a:gd name="T55" fmla="*/ 4097 h 5630"/>
              <a:gd name="T56" fmla="*/ 1536 w 3672"/>
              <a:gd name="T57" fmla="*/ 4097 h 5630"/>
              <a:gd name="T58" fmla="*/ 1713 w 3672"/>
              <a:gd name="T59" fmla="*/ 3917 h 5630"/>
              <a:gd name="T60" fmla="*/ 1713 w 3672"/>
              <a:gd name="T61" fmla="*/ 5630 h 5630"/>
              <a:gd name="T62" fmla="*/ 0 w 3672"/>
              <a:gd name="T63" fmla="*/ 5630 h 5630"/>
              <a:gd name="T64" fmla="*/ 0 w 3672"/>
              <a:gd name="T65" fmla="*/ 3917 h 5630"/>
              <a:gd name="T66" fmla="*/ 1713 w 3672"/>
              <a:gd name="T67" fmla="*/ 3917 h 5630"/>
              <a:gd name="T68" fmla="*/ 1713 w 3672"/>
              <a:gd name="T69" fmla="*/ 3917 h 5630"/>
              <a:gd name="T70" fmla="*/ 1713 w 3672"/>
              <a:gd name="T71" fmla="*/ 3917 h 5630"/>
              <a:gd name="T72" fmla="*/ 1713 w 3672"/>
              <a:gd name="T73" fmla="*/ 3917 h 5630"/>
              <a:gd name="T74" fmla="*/ 3495 w 3672"/>
              <a:gd name="T75" fmla="*/ 2136 h 5630"/>
              <a:gd name="T76" fmla="*/ 177 w 3672"/>
              <a:gd name="T77" fmla="*/ 2136 h 5630"/>
              <a:gd name="T78" fmla="*/ 177 w 3672"/>
              <a:gd name="T79" fmla="*/ 3494 h 5630"/>
              <a:gd name="T80" fmla="*/ 3495 w 3672"/>
              <a:gd name="T81" fmla="*/ 3494 h 5630"/>
              <a:gd name="T82" fmla="*/ 3495 w 3672"/>
              <a:gd name="T83" fmla="*/ 2136 h 5630"/>
              <a:gd name="T84" fmla="*/ 3495 w 3672"/>
              <a:gd name="T85" fmla="*/ 2136 h 5630"/>
              <a:gd name="T86" fmla="*/ 3495 w 3672"/>
              <a:gd name="T87" fmla="*/ 2136 h 5630"/>
              <a:gd name="T88" fmla="*/ 3672 w 3672"/>
              <a:gd name="T89" fmla="*/ 1956 h 5630"/>
              <a:gd name="T90" fmla="*/ 3672 w 3672"/>
              <a:gd name="T91" fmla="*/ 3674 h 5630"/>
              <a:gd name="T92" fmla="*/ 0 w 3672"/>
              <a:gd name="T93" fmla="*/ 3674 h 5630"/>
              <a:gd name="T94" fmla="*/ 0 w 3672"/>
              <a:gd name="T95" fmla="*/ 1956 h 5630"/>
              <a:gd name="T96" fmla="*/ 3672 w 3672"/>
              <a:gd name="T97" fmla="*/ 1956 h 5630"/>
              <a:gd name="T98" fmla="*/ 3672 w 3672"/>
              <a:gd name="T99" fmla="*/ 1956 h 5630"/>
              <a:gd name="T100" fmla="*/ 3672 w 3672"/>
              <a:gd name="T101" fmla="*/ 1956 h 5630"/>
              <a:gd name="T102" fmla="*/ 3672 w 3672"/>
              <a:gd name="T103" fmla="*/ 1956 h 5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72" h="5630">
                <a:moveTo>
                  <a:pt x="3672" y="1713"/>
                </a:moveTo>
                <a:lnTo>
                  <a:pt x="1959" y="1713"/>
                </a:lnTo>
                <a:lnTo>
                  <a:pt x="1959" y="0"/>
                </a:lnTo>
                <a:lnTo>
                  <a:pt x="3672" y="0"/>
                </a:lnTo>
                <a:lnTo>
                  <a:pt x="3672" y="1713"/>
                </a:lnTo>
                <a:lnTo>
                  <a:pt x="3672" y="1713"/>
                </a:lnTo>
                <a:lnTo>
                  <a:pt x="3672" y="1713"/>
                </a:lnTo>
                <a:close/>
                <a:moveTo>
                  <a:pt x="1536" y="178"/>
                </a:moveTo>
                <a:lnTo>
                  <a:pt x="177" y="178"/>
                </a:lnTo>
                <a:lnTo>
                  <a:pt x="177" y="1533"/>
                </a:lnTo>
                <a:lnTo>
                  <a:pt x="1536" y="1533"/>
                </a:lnTo>
                <a:lnTo>
                  <a:pt x="1536" y="178"/>
                </a:lnTo>
                <a:lnTo>
                  <a:pt x="1536" y="178"/>
                </a:lnTo>
                <a:lnTo>
                  <a:pt x="1536" y="178"/>
                </a:lnTo>
                <a:close/>
                <a:moveTo>
                  <a:pt x="1713" y="0"/>
                </a:moveTo>
                <a:lnTo>
                  <a:pt x="1713" y="1713"/>
                </a:lnTo>
                <a:lnTo>
                  <a:pt x="0" y="1713"/>
                </a:lnTo>
                <a:lnTo>
                  <a:pt x="0" y="0"/>
                </a:lnTo>
                <a:lnTo>
                  <a:pt x="1713" y="0"/>
                </a:lnTo>
                <a:lnTo>
                  <a:pt x="1713" y="0"/>
                </a:lnTo>
                <a:lnTo>
                  <a:pt x="1713" y="0"/>
                </a:lnTo>
                <a:lnTo>
                  <a:pt x="1713" y="0"/>
                </a:lnTo>
                <a:close/>
                <a:moveTo>
                  <a:pt x="1536" y="4097"/>
                </a:moveTo>
                <a:lnTo>
                  <a:pt x="177" y="4097"/>
                </a:lnTo>
                <a:lnTo>
                  <a:pt x="177" y="5452"/>
                </a:lnTo>
                <a:lnTo>
                  <a:pt x="1536" y="5452"/>
                </a:lnTo>
                <a:lnTo>
                  <a:pt x="1536" y="4097"/>
                </a:lnTo>
                <a:lnTo>
                  <a:pt x="1536" y="4097"/>
                </a:lnTo>
                <a:lnTo>
                  <a:pt x="1536" y="4097"/>
                </a:lnTo>
                <a:close/>
                <a:moveTo>
                  <a:pt x="1713" y="3917"/>
                </a:moveTo>
                <a:lnTo>
                  <a:pt x="1713" y="5630"/>
                </a:lnTo>
                <a:lnTo>
                  <a:pt x="0" y="5630"/>
                </a:lnTo>
                <a:lnTo>
                  <a:pt x="0" y="3917"/>
                </a:lnTo>
                <a:lnTo>
                  <a:pt x="1713" y="3917"/>
                </a:lnTo>
                <a:lnTo>
                  <a:pt x="1713" y="3917"/>
                </a:lnTo>
                <a:lnTo>
                  <a:pt x="1713" y="3917"/>
                </a:lnTo>
                <a:lnTo>
                  <a:pt x="1713" y="3917"/>
                </a:lnTo>
                <a:close/>
                <a:moveTo>
                  <a:pt x="3495" y="2136"/>
                </a:moveTo>
                <a:lnTo>
                  <a:pt x="177" y="2136"/>
                </a:lnTo>
                <a:lnTo>
                  <a:pt x="177" y="3494"/>
                </a:lnTo>
                <a:lnTo>
                  <a:pt x="3495" y="3494"/>
                </a:lnTo>
                <a:lnTo>
                  <a:pt x="3495" y="2136"/>
                </a:lnTo>
                <a:lnTo>
                  <a:pt x="3495" y="2136"/>
                </a:lnTo>
                <a:lnTo>
                  <a:pt x="3495" y="2136"/>
                </a:lnTo>
                <a:close/>
                <a:moveTo>
                  <a:pt x="3672" y="1956"/>
                </a:moveTo>
                <a:lnTo>
                  <a:pt x="3672" y="3674"/>
                </a:lnTo>
                <a:lnTo>
                  <a:pt x="0" y="3674"/>
                </a:lnTo>
                <a:lnTo>
                  <a:pt x="0" y="1956"/>
                </a:lnTo>
                <a:lnTo>
                  <a:pt x="3672" y="1956"/>
                </a:lnTo>
                <a:lnTo>
                  <a:pt x="3672" y="1956"/>
                </a:lnTo>
                <a:lnTo>
                  <a:pt x="3672" y="1956"/>
                </a:lnTo>
                <a:lnTo>
                  <a:pt x="3672" y="195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42"/>
          <p:cNvSpPr>
            <a:spLocks/>
          </p:cNvSpPr>
          <p:nvPr/>
        </p:nvSpPr>
        <p:spPr bwMode="auto">
          <a:xfrm>
            <a:off x="10642533" y="4920447"/>
            <a:ext cx="664647" cy="664648"/>
          </a:xfrm>
          <a:custGeom>
            <a:avLst/>
            <a:gdLst>
              <a:gd name="T0" fmla="*/ 3683 w 5040"/>
              <a:gd name="T1" fmla="*/ 1833 h 5040"/>
              <a:gd name="T2" fmla="*/ 3683 w 5040"/>
              <a:gd name="T3" fmla="*/ 2396 h 5040"/>
              <a:gd name="T4" fmla="*/ 3193 w 5040"/>
              <a:gd name="T5" fmla="*/ 2396 h 5040"/>
              <a:gd name="T6" fmla="*/ 3193 w 5040"/>
              <a:gd name="T7" fmla="*/ 1833 h 5040"/>
              <a:gd name="T8" fmla="*/ 2614 w 5040"/>
              <a:gd name="T9" fmla="*/ 1833 h 5040"/>
              <a:gd name="T10" fmla="*/ 2614 w 5040"/>
              <a:gd name="T11" fmla="*/ 1341 h 5040"/>
              <a:gd name="T12" fmla="*/ 3193 w 5040"/>
              <a:gd name="T13" fmla="*/ 1341 h 5040"/>
              <a:gd name="T14" fmla="*/ 3193 w 5040"/>
              <a:gd name="T15" fmla="*/ 0 h 5040"/>
              <a:gd name="T16" fmla="*/ 1850 w 5040"/>
              <a:gd name="T17" fmla="*/ 0 h 5040"/>
              <a:gd name="T18" fmla="*/ 1850 w 5040"/>
              <a:gd name="T19" fmla="*/ 1341 h 5040"/>
              <a:gd name="T20" fmla="*/ 2413 w 5040"/>
              <a:gd name="T21" fmla="*/ 1341 h 5040"/>
              <a:gd name="T22" fmla="*/ 2413 w 5040"/>
              <a:gd name="T23" fmla="*/ 1833 h 5040"/>
              <a:gd name="T24" fmla="*/ 1850 w 5040"/>
              <a:gd name="T25" fmla="*/ 1833 h 5040"/>
              <a:gd name="T26" fmla="*/ 1850 w 5040"/>
              <a:gd name="T27" fmla="*/ 2396 h 5040"/>
              <a:gd name="T28" fmla="*/ 1343 w 5040"/>
              <a:gd name="T29" fmla="*/ 2396 h 5040"/>
              <a:gd name="T30" fmla="*/ 1343 w 5040"/>
              <a:gd name="T31" fmla="*/ 1833 h 5040"/>
              <a:gd name="T32" fmla="*/ 0 w 5040"/>
              <a:gd name="T33" fmla="*/ 1833 h 5040"/>
              <a:gd name="T34" fmla="*/ 0 w 5040"/>
              <a:gd name="T35" fmla="*/ 3174 h 5040"/>
              <a:gd name="T36" fmla="*/ 563 w 5040"/>
              <a:gd name="T37" fmla="*/ 3174 h 5040"/>
              <a:gd name="T38" fmla="*/ 563 w 5040"/>
              <a:gd name="T39" fmla="*/ 3697 h 5040"/>
              <a:gd name="T40" fmla="*/ 0 w 5040"/>
              <a:gd name="T41" fmla="*/ 3697 h 5040"/>
              <a:gd name="T42" fmla="*/ 0 w 5040"/>
              <a:gd name="T43" fmla="*/ 5040 h 5040"/>
              <a:gd name="T44" fmla="*/ 1343 w 5040"/>
              <a:gd name="T45" fmla="*/ 5040 h 5040"/>
              <a:gd name="T46" fmla="*/ 1343 w 5040"/>
              <a:gd name="T47" fmla="*/ 3697 h 5040"/>
              <a:gd name="T48" fmla="*/ 780 w 5040"/>
              <a:gd name="T49" fmla="*/ 3697 h 5040"/>
              <a:gd name="T50" fmla="*/ 780 w 5040"/>
              <a:gd name="T51" fmla="*/ 3174 h 5040"/>
              <a:gd name="T52" fmla="*/ 1343 w 5040"/>
              <a:gd name="T53" fmla="*/ 3174 h 5040"/>
              <a:gd name="T54" fmla="*/ 1343 w 5040"/>
              <a:gd name="T55" fmla="*/ 2611 h 5040"/>
              <a:gd name="T56" fmla="*/ 1850 w 5040"/>
              <a:gd name="T57" fmla="*/ 2611 h 5040"/>
              <a:gd name="T58" fmla="*/ 1850 w 5040"/>
              <a:gd name="T59" fmla="*/ 3174 h 5040"/>
              <a:gd name="T60" fmla="*/ 2413 w 5040"/>
              <a:gd name="T61" fmla="*/ 3174 h 5040"/>
              <a:gd name="T62" fmla="*/ 2413 w 5040"/>
              <a:gd name="T63" fmla="*/ 3697 h 5040"/>
              <a:gd name="T64" fmla="*/ 1850 w 5040"/>
              <a:gd name="T65" fmla="*/ 3697 h 5040"/>
              <a:gd name="T66" fmla="*/ 1850 w 5040"/>
              <a:gd name="T67" fmla="*/ 5040 h 5040"/>
              <a:gd name="T68" fmla="*/ 3193 w 5040"/>
              <a:gd name="T69" fmla="*/ 5040 h 5040"/>
              <a:gd name="T70" fmla="*/ 3193 w 5040"/>
              <a:gd name="T71" fmla="*/ 3697 h 5040"/>
              <a:gd name="T72" fmla="*/ 2614 w 5040"/>
              <a:gd name="T73" fmla="*/ 3697 h 5040"/>
              <a:gd name="T74" fmla="*/ 2614 w 5040"/>
              <a:gd name="T75" fmla="*/ 3174 h 5040"/>
              <a:gd name="T76" fmla="*/ 3193 w 5040"/>
              <a:gd name="T77" fmla="*/ 3174 h 5040"/>
              <a:gd name="T78" fmla="*/ 3193 w 5040"/>
              <a:gd name="T79" fmla="*/ 2611 h 5040"/>
              <a:gd name="T80" fmla="*/ 3683 w 5040"/>
              <a:gd name="T81" fmla="*/ 2611 h 5040"/>
              <a:gd name="T82" fmla="*/ 3683 w 5040"/>
              <a:gd name="T83" fmla="*/ 3174 h 5040"/>
              <a:gd name="T84" fmla="*/ 5040 w 5040"/>
              <a:gd name="T85" fmla="*/ 3174 h 5040"/>
              <a:gd name="T86" fmla="*/ 5040 w 5040"/>
              <a:gd name="T87" fmla="*/ 1833 h 5040"/>
              <a:gd name="T88" fmla="*/ 3683 w 5040"/>
              <a:gd name="T89" fmla="*/ 1833 h 5040"/>
              <a:gd name="T90" fmla="*/ 3683 w 5040"/>
              <a:gd name="T91" fmla="*/ 1833 h 5040"/>
              <a:gd name="T92" fmla="*/ 3683 w 5040"/>
              <a:gd name="T93" fmla="*/ 1833 h 5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0" h="5040">
                <a:moveTo>
                  <a:pt x="3683" y="1833"/>
                </a:moveTo>
                <a:lnTo>
                  <a:pt x="3683" y="2396"/>
                </a:lnTo>
                <a:lnTo>
                  <a:pt x="3193" y="2396"/>
                </a:lnTo>
                <a:lnTo>
                  <a:pt x="3193" y="1833"/>
                </a:lnTo>
                <a:lnTo>
                  <a:pt x="2614" y="1833"/>
                </a:lnTo>
                <a:lnTo>
                  <a:pt x="2614" y="1341"/>
                </a:lnTo>
                <a:lnTo>
                  <a:pt x="3193" y="1341"/>
                </a:lnTo>
                <a:lnTo>
                  <a:pt x="3193" y="0"/>
                </a:lnTo>
                <a:lnTo>
                  <a:pt x="1850" y="0"/>
                </a:lnTo>
                <a:lnTo>
                  <a:pt x="1850" y="1341"/>
                </a:lnTo>
                <a:lnTo>
                  <a:pt x="2413" y="1341"/>
                </a:lnTo>
                <a:lnTo>
                  <a:pt x="2413" y="1833"/>
                </a:lnTo>
                <a:lnTo>
                  <a:pt x="1850" y="1833"/>
                </a:lnTo>
                <a:lnTo>
                  <a:pt x="1850" y="2396"/>
                </a:lnTo>
                <a:lnTo>
                  <a:pt x="1343" y="2396"/>
                </a:lnTo>
                <a:lnTo>
                  <a:pt x="1343" y="1833"/>
                </a:lnTo>
                <a:lnTo>
                  <a:pt x="0" y="1833"/>
                </a:lnTo>
                <a:lnTo>
                  <a:pt x="0" y="3174"/>
                </a:lnTo>
                <a:lnTo>
                  <a:pt x="563" y="3174"/>
                </a:lnTo>
                <a:lnTo>
                  <a:pt x="563" y="3697"/>
                </a:lnTo>
                <a:lnTo>
                  <a:pt x="0" y="3697"/>
                </a:lnTo>
                <a:lnTo>
                  <a:pt x="0" y="5040"/>
                </a:lnTo>
                <a:lnTo>
                  <a:pt x="1343" y="5040"/>
                </a:lnTo>
                <a:lnTo>
                  <a:pt x="1343" y="3697"/>
                </a:lnTo>
                <a:lnTo>
                  <a:pt x="780" y="3697"/>
                </a:lnTo>
                <a:lnTo>
                  <a:pt x="780" y="3174"/>
                </a:lnTo>
                <a:lnTo>
                  <a:pt x="1343" y="3174"/>
                </a:lnTo>
                <a:lnTo>
                  <a:pt x="1343" y="2611"/>
                </a:lnTo>
                <a:lnTo>
                  <a:pt x="1850" y="2611"/>
                </a:lnTo>
                <a:lnTo>
                  <a:pt x="1850" y="3174"/>
                </a:lnTo>
                <a:lnTo>
                  <a:pt x="2413" y="3174"/>
                </a:lnTo>
                <a:lnTo>
                  <a:pt x="2413" y="3697"/>
                </a:lnTo>
                <a:lnTo>
                  <a:pt x="1850" y="3697"/>
                </a:lnTo>
                <a:lnTo>
                  <a:pt x="1850" y="5040"/>
                </a:lnTo>
                <a:lnTo>
                  <a:pt x="3193" y="5040"/>
                </a:lnTo>
                <a:lnTo>
                  <a:pt x="3193" y="3697"/>
                </a:lnTo>
                <a:lnTo>
                  <a:pt x="2614" y="3697"/>
                </a:lnTo>
                <a:lnTo>
                  <a:pt x="2614" y="3174"/>
                </a:lnTo>
                <a:lnTo>
                  <a:pt x="3193" y="3174"/>
                </a:lnTo>
                <a:lnTo>
                  <a:pt x="3193" y="2611"/>
                </a:lnTo>
                <a:lnTo>
                  <a:pt x="3683" y="2611"/>
                </a:lnTo>
                <a:lnTo>
                  <a:pt x="3683" y="3174"/>
                </a:lnTo>
                <a:lnTo>
                  <a:pt x="5040" y="3174"/>
                </a:lnTo>
                <a:lnTo>
                  <a:pt x="5040" y="1833"/>
                </a:lnTo>
                <a:lnTo>
                  <a:pt x="3683" y="1833"/>
                </a:lnTo>
                <a:lnTo>
                  <a:pt x="3683" y="1833"/>
                </a:lnTo>
                <a:lnTo>
                  <a:pt x="3683" y="183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Rectangle 107"/>
          <p:cNvSpPr/>
          <p:nvPr/>
        </p:nvSpPr>
        <p:spPr bwMode="auto">
          <a:xfrm>
            <a:off x="9623340" y="5585593"/>
            <a:ext cx="731067"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200" dirty="0" smtClean="0">
                <a:gradFill>
                  <a:gsLst>
                    <a:gs pos="11504">
                      <a:schemeClr val="tx1"/>
                    </a:gs>
                    <a:gs pos="38000">
                      <a:schemeClr val="tx1"/>
                    </a:gs>
                  </a:gsLst>
                  <a:lin ang="5400000" scaled="0"/>
                </a:gradFill>
              </a:rPr>
              <a:t>App web</a:t>
            </a:r>
            <a:endParaRPr lang="en-US" sz="1200" dirty="0">
              <a:gradFill>
                <a:gsLst>
                  <a:gs pos="11504">
                    <a:schemeClr val="tx1"/>
                  </a:gs>
                  <a:gs pos="38000">
                    <a:schemeClr val="tx1"/>
                  </a:gs>
                </a:gsLst>
                <a:lin ang="5400000" scaled="0"/>
              </a:gradFill>
            </a:endParaRPr>
          </a:p>
        </p:txBody>
      </p:sp>
      <p:sp>
        <p:nvSpPr>
          <p:cNvPr id="109" name="Rectangle 108"/>
          <p:cNvSpPr/>
          <p:nvPr/>
        </p:nvSpPr>
        <p:spPr bwMode="auto">
          <a:xfrm>
            <a:off x="10598801" y="5585593"/>
            <a:ext cx="731067" cy="472306"/>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200" dirty="0" smtClean="0">
                <a:gradFill>
                  <a:gsLst>
                    <a:gs pos="11504">
                      <a:schemeClr val="tx1"/>
                    </a:gs>
                    <a:gs pos="38000">
                      <a:schemeClr val="tx1"/>
                    </a:gs>
                  </a:gsLst>
                  <a:lin ang="5400000" scaled="0"/>
                </a:gradFill>
              </a:rPr>
              <a:t>Host web</a:t>
            </a:r>
            <a:endParaRPr lang="en-US" sz="1200" dirty="0">
              <a:gradFill>
                <a:gsLst>
                  <a:gs pos="11504">
                    <a:schemeClr val="tx1"/>
                  </a:gs>
                  <a:gs pos="38000">
                    <a:schemeClr val="tx1"/>
                  </a:gs>
                </a:gsLst>
                <a:lin ang="5400000" scaled="0"/>
              </a:gradFill>
            </a:endParaRPr>
          </a:p>
        </p:txBody>
      </p:sp>
      <p:cxnSp>
        <p:nvCxnSpPr>
          <p:cNvPr id="110" name="Straight Arrow Connector 109"/>
          <p:cNvCxnSpPr/>
          <p:nvPr/>
        </p:nvCxnSpPr>
        <p:spPr>
          <a:xfrm>
            <a:off x="10279321" y="5275714"/>
            <a:ext cx="306124" cy="0"/>
          </a:xfrm>
          <a:prstGeom prst="straightConnector1">
            <a:avLst/>
          </a:prstGeom>
          <a:ln w="22225">
            <a:solidFill>
              <a:schemeClr val="bg1">
                <a:lumMod val="8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3032561" y="5813570"/>
            <a:ext cx="6452294" cy="0"/>
          </a:xfrm>
          <a:prstGeom prst="line">
            <a:avLst/>
          </a:prstGeom>
          <a:ln w="22225">
            <a:solidFill>
              <a:schemeClr val="bg1">
                <a:lumMod val="85000"/>
              </a:schemeClr>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2" name="Freeform 111"/>
          <p:cNvSpPr>
            <a:spLocks noEditPoints="1"/>
          </p:cNvSpPr>
          <p:nvPr/>
        </p:nvSpPr>
        <p:spPr bwMode="auto">
          <a:xfrm>
            <a:off x="1441626" y="5579502"/>
            <a:ext cx="390126" cy="396152"/>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13" name="Group 23"/>
          <p:cNvGrpSpPr>
            <a:grpSpLocks noChangeAspect="1"/>
          </p:cNvGrpSpPr>
          <p:nvPr/>
        </p:nvGrpSpPr>
        <p:grpSpPr bwMode="auto">
          <a:xfrm>
            <a:off x="1976006" y="5491810"/>
            <a:ext cx="434467" cy="490407"/>
            <a:chOff x="3485" y="1766"/>
            <a:chExt cx="699" cy="789"/>
          </a:xfrm>
        </p:grpSpPr>
        <p:sp>
          <p:nvSpPr>
            <p:cNvPr id="118"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FFFFFF"/>
                </a:solidFill>
              </a:endParaRPr>
            </a:p>
          </p:txBody>
        </p:sp>
        <p:sp>
          <p:nvSpPr>
            <p:cNvPr id="119"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FFFFFF"/>
                </a:solidFill>
              </a:endParaRPr>
            </a:p>
          </p:txBody>
        </p:sp>
      </p:grpSp>
      <p:grpSp>
        <p:nvGrpSpPr>
          <p:cNvPr id="114" name="Group 45"/>
          <p:cNvGrpSpPr>
            <a:grpSpLocks noChangeAspect="1"/>
          </p:cNvGrpSpPr>
          <p:nvPr/>
        </p:nvGrpSpPr>
        <p:grpSpPr bwMode="auto">
          <a:xfrm>
            <a:off x="2562012" y="5515276"/>
            <a:ext cx="438530" cy="513122"/>
            <a:chOff x="1503" y="3503"/>
            <a:chExt cx="729" cy="853"/>
          </a:xfrm>
        </p:grpSpPr>
        <p:sp>
          <p:nvSpPr>
            <p:cNvPr id="115" name="Freeform 46"/>
            <p:cNvSpPr>
              <a:spLocks noEditPoints="1"/>
            </p:cNvSpPr>
            <p:nvPr/>
          </p:nvSpPr>
          <p:spPr bwMode="auto">
            <a:xfrm>
              <a:off x="1503" y="3771"/>
              <a:ext cx="729" cy="311"/>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solidFill>
              <a:srgbClr val="A1C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47"/>
            <p:cNvSpPr>
              <a:spLocks/>
            </p:cNvSpPr>
            <p:nvPr/>
          </p:nvSpPr>
          <p:spPr bwMode="auto">
            <a:xfrm>
              <a:off x="1638" y="3772"/>
              <a:ext cx="461" cy="584"/>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solidFill>
              <a:srgbClr val="A1C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48"/>
            <p:cNvSpPr>
              <a:spLocks noEditPoints="1"/>
            </p:cNvSpPr>
            <p:nvPr/>
          </p:nvSpPr>
          <p:spPr bwMode="auto">
            <a:xfrm>
              <a:off x="1637" y="3503"/>
              <a:ext cx="460" cy="236"/>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solidFill>
              <a:srgbClr val="A1C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6" name="Freeform 5"/>
          <p:cNvSpPr>
            <a:spLocks noEditPoints="1"/>
          </p:cNvSpPr>
          <p:nvPr/>
        </p:nvSpPr>
        <p:spPr bwMode="auto">
          <a:xfrm>
            <a:off x="1100302" y="1169722"/>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0" name="Group 149"/>
          <p:cNvGrpSpPr/>
          <p:nvPr/>
        </p:nvGrpSpPr>
        <p:grpSpPr>
          <a:xfrm>
            <a:off x="1349928" y="1536916"/>
            <a:ext cx="390766" cy="390766"/>
            <a:chOff x="1349928" y="1536916"/>
            <a:chExt cx="390766" cy="390766"/>
          </a:xfrm>
        </p:grpSpPr>
        <p:sp>
          <p:nvSpPr>
            <p:cNvPr id="148" name="Oval 147"/>
            <p:cNvSpPr/>
            <p:nvPr/>
          </p:nvSpPr>
          <p:spPr bwMode="auto">
            <a:xfrm>
              <a:off x="1349928" y="1536916"/>
              <a:ext cx="390766" cy="390766"/>
            </a:xfrm>
            <a:prstGeom prst="ellipse">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7" name="Freeform 34"/>
            <p:cNvSpPr>
              <a:spLocks noEditPoints="1"/>
            </p:cNvSpPr>
            <p:nvPr/>
          </p:nvSpPr>
          <p:spPr bwMode="auto">
            <a:xfrm>
              <a:off x="1367966" y="1554955"/>
              <a:ext cx="354690" cy="354689"/>
            </a:xfrm>
            <a:custGeom>
              <a:avLst/>
              <a:gdLst>
                <a:gd name="T0" fmla="*/ 971 w 1944"/>
                <a:gd name="T1" fmla="*/ 1944 h 1944"/>
                <a:gd name="T2" fmla="*/ 971 w 1944"/>
                <a:gd name="T3" fmla="*/ 0 h 1944"/>
                <a:gd name="T4" fmla="*/ 1441 w 1944"/>
                <a:gd name="T5" fmla="*/ 1218 h 1944"/>
                <a:gd name="T6" fmla="*/ 1451 w 1944"/>
                <a:gd name="T7" fmla="*/ 814 h 1944"/>
                <a:gd name="T8" fmla="*/ 1765 w 1944"/>
                <a:gd name="T9" fmla="*/ 970 h 1944"/>
                <a:gd name="T10" fmla="*/ 1441 w 1944"/>
                <a:gd name="T11" fmla="*/ 1218 h 1944"/>
                <a:gd name="T12" fmla="*/ 1421 w 1944"/>
                <a:gd name="T13" fmla="*/ 1339 h 1944"/>
                <a:gd name="T14" fmla="*/ 1531 w 1944"/>
                <a:gd name="T15" fmla="*/ 1531 h 1944"/>
                <a:gd name="T16" fmla="*/ 1687 w 1944"/>
                <a:gd name="T17" fmla="*/ 634 h 1944"/>
                <a:gd name="T18" fmla="*/ 1259 w 1944"/>
                <a:gd name="T19" fmla="*/ 237 h 1944"/>
                <a:gd name="T20" fmla="*/ 1687 w 1944"/>
                <a:gd name="T21" fmla="*/ 634 h 1944"/>
                <a:gd name="T22" fmla="*/ 1031 w 1944"/>
                <a:gd name="T23" fmla="*/ 1269 h 1944"/>
                <a:gd name="T24" fmla="*/ 1349 w 1944"/>
                <a:gd name="T25" fmla="*/ 825 h 1944"/>
                <a:gd name="T26" fmla="*/ 1333 w 1944"/>
                <a:gd name="T27" fmla="*/ 1240 h 1944"/>
                <a:gd name="T28" fmla="*/ 1031 w 1944"/>
                <a:gd name="T29" fmla="*/ 741 h 1944"/>
                <a:gd name="T30" fmla="*/ 1037 w 1944"/>
                <a:gd name="T31" fmla="*/ 184 h 1944"/>
                <a:gd name="T32" fmla="*/ 1031 w 1944"/>
                <a:gd name="T33" fmla="*/ 1762 h 1944"/>
                <a:gd name="T34" fmla="*/ 1306 w 1944"/>
                <a:gd name="T35" fmla="*/ 1357 h 1944"/>
                <a:gd name="T36" fmla="*/ 1031 w 1944"/>
                <a:gd name="T37" fmla="*/ 1762 h 1944"/>
                <a:gd name="T38" fmla="*/ 918 w 1944"/>
                <a:gd name="T39" fmla="*/ 741 h 1944"/>
                <a:gd name="T40" fmla="*/ 840 w 1944"/>
                <a:gd name="T41" fmla="*/ 225 h 1944"/>
                <a:gd name="T42" fmla="*/ 615 w 1944"/>
                <a:gd name="T43" fmla="*/ 1242 h 1944"/>
                <a:gd name="T44" fmla="*/ 599 w 1944"/>
                <a:gd name="T45" fmla="*/ 829 h 1944"/>
                <a:gd name="T46" fmla="*/ 918 w 1944"/>
                <a:gd name="T47" fmla="*/ 1269 h 1944"/>
                <a:gd name="T48" fmla="*/ 638 w 1944"/>
                <a:gd name="T49" fmla="*/ 1357 h 1944"/>
                <a:gd name="T50" fmla="*/ 918 w 1944"/>
                <a:gd name="T51" fmla="*/ 1762 h 1944"/>
                <a:gd name="T52" fmla="*/ 687 w 1944"/>
                <a:gd name="T53" fmla="*/ 235 h 1944"/>
                <a:gd name="T54" fmla="*/ 258 w 1944"/>
                <a:gd name="T55" fmla="*/ 636 h 1944"/>
                <a:gd name="T56" fmla="*/ 235 w 1944"/>
                <a:gd name="T57" fmla="*/ 1251 h 1944"/>
                <a:gd name="T58" fmla="*/ 672 w 1944"/>
                <a:gd name="T59" fmla="*/ 1701 h 1944"/>
                <a:gd name="T60" fmla="*/ 235 w 1944"/>
                <a:gd name="T61" fmla="*/ 1251 h 1944"/>
                <a:gd name="T62" fmla="*/ 503 w 1944"/>
                <a:gd name="T63" fmla="*/ 1222 h 1944"/>
                <a:gd name="T64" fmla="*/ 216 w 1944"/>
                <a:gd name="T65" fmla="*/ 741 h 1944"/>
                <a:gd name="T66" fmla="*/ 489 w 1944"/>
                <a:gd name="T67" fmla="*/ 978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4" h="1944">
                  <a:moveTo>
                    <a:pt x="0" y="970"/>
                  </a:moveTo>
                  <a:cubicBezTo>
                    <a:pt x="0" y="1512"/>
                    <a:pt x="429" y="1944"/>
                    <a:pt x="971" y="1944"/>
                  </a:cubicBezTo>
                  <a:cubicBezTo>
                    <a:pt x="1511" y="1944"/>
                    <a:pt x="1944" y="1512"/>
                    <a:pt x="1944" y="970"/>
                  </a:cubicBezTo>
                  <a:cubicBezTo>
                    <a:pt x="1944" y="432"/>
                    <a:pt x="1511" y="0"/>
                    <a:pt x="971" y="0"/>
                  </a:cubicBezTo>
                  <a:cubicBezTo>
                    <a:pt x="429" y="0"/>
                    <a:pt x="0" y="432"/>
                    <a:pt x="0" y="970"/>
                  </a:cubicBezTo>
                  <a:close/>
                  <a:moveTo>
                    <a:pt x="1441" y="1218"/>
                  </a:moveTo>
                  <a:cubicBezTo>
                    <a:pt x="1453" y="1144"/>
                    <a:pt x="1460" y="1060"/>
                    <a:pt x="1460" y="978"/>
                  </a:cubicBezTo>
                  <a:cubicBezTo>
                    <a:pt x="1460" y="919"/>
                    <a:pt x="1456" y="870"/>
                    <a:pt x="1451" y="814"/>
                  </a:cubicBezTo>
                  <a:cubicBezTo>
                    <a:pt x="1588" y="786"/>
                    <a:pt x="1669" y="765"/>
                    <a:pt x="1732" y="739"/>
                  </a:cubicBezTo>
                  <a:cubicBezTo>
                    <a:pt x="1752" y="810"/>
                    <a:pt x="1765" y="892"/>
                    <a:pt x="1765" y="970"/>
                  </a:cubicBezTo>
                  <a:cubicBezTo>
                    <a:pt x="1765" y="1009"/>
                    <a:pt x="1765" y="1048"/>
                    <a:pt x="1759" y="1081"/>
                  </a:cubicBezTo>
                  <a:cubicBezTo>
                    <a:pt x="1720" y="1126"/>
                    <a:pt x="1621" y="1185"/>
                    <a:pt x="1441" y="1218"/>
                  </a:cubicBezTo>
                  <a:close/>
                  <a:moveTo>
                    <a:pt x="1276" y="1701"/>
                  </a:moveTo>
                  <a:cubicBezTo>
                    <a:pt x="1345" y="1605"/>
                    <a:pt x="1390" y="1482"/>
                    <a:pt x="1421" y="1339"/>
                  </a:cubicBezTo>
                  <a:cubicBezTo>
                    <a:pt x="1540" y="1312"/>
                    <a:pt x="1648" y="1279"/>
                    <a:pt x="1720" y="1240"/>
                  </a:cubicBezTo>
                  <a:cubicBezTo>
                    <a:pt x="1675" y="1351"/>
                    <a:pt x="1619" y="1449"/>
                    <a:pt x="1531" y="1531"/>
                  </a:cubicBezTo>
                  <a:cubicBezTo>
                    <a:pt x="1460" y="1609"/>
                    <a:pt x="1370" y="1662"/>
                    <a:pt x="1276" y="1701"/>
                  </a:cubicBezTo>
                  <a:close/>
                  <a:moveTo>
                    <a:pt x="1687" y="634"/>
                  </a:moveTo>
                  <a:cubicBezTo>
                    <a:pt x="1660" y="657"/>
                    <a:pt x="1615" y="661"/>
                    <a:pt x="1439" y="708"/>
                  </a:cubicBezTo>
                  <a:cubicBezTo>
                    <a:pt x="1406" y="516"/>
                    <a:pt x="1349" y="358"/>
                    <a:pt x="1259" y="237"/>
                  </a:cubicBezTo>
                  <a:cubicBezTo>
                    <a:pt x="1361" y="286"/>
                    <a:pt x="1450" y="327"/>
                    <a:pt x="1531" y="415"/>
                  </a:cubicBezTo>
                  <a:cubicBezTo>
                    <a:pt x="1601" y="477"/>
                    <a:pt x="1652" y="556"/>
                    <a:pt x="1687" y="634"/>
                  </a:cubicBezTo>
                  <a:close/>
                  <a:moveTo>
                    <a:pt x="1333" y="1240"/>
                  </a:moveTo>
                  <a:cubicBezTo>
                    <a:pt x="1231" y="1257"/>
                    <a:pt x="1133" y="1267"/>
                    <a:pt x="1031" y="1269"/>
                  </a:cubicBezTo>
                  <a:cubicBezTo>
                    <a:pt x="1031" y="847"/>
                    <a:pt x="1031" y="847"/>
                    <a:pt x="1031" y="847"/>
                  </a:cubicBezTo>
                  <a:cubicBezTo>
                    <a:pt x="1139" y="843"/>
                    <a:pt x="1247" y="837"/>
                    <a:pt x="1349" y="825"/>
                  </a:cubicBezTo>
                  <a:cubicBezTo>
                    <a:pt x="1349" y="880"/>
                    <a:pt x="1351" y="925"/>
                    <a:pt x="1351" y="978"/>
                  </a:cubicBezTo>
                  <a:cubicBezTo>
                    <a:pt x="1351" y="1066"/>
                    <a:pt x="1345" y="1158"/>
                    <a:pt x="1333" y="1240"/>
                  </a:cubicBezTo>
                  <a:close/>
                  <a:moveTo>
                    <a:pt x="1333" y="724"/>
                  </a:moveTo>
                  <a:cubicBezTo>
                    <a:pt x="1235" y="733"/>
                    <a:pt x="1133" y="739"/>
                    <a:pt x="1031" y="741"/>
                  </a:cubicBezTo>
                  <a:cubicBezTo>
                    <a:pt x="1031" y="184"/>
                    <a:pt x="1031" y="184"/>
                    <a:pt x="1031" y="184"/>
                  </a:cubicBezTo>
                  <a:cubicBezTo>
                    <a:pt x="1031" y="184"/>
                    <a:pt x="1034" y="184"/>
                    <a:pt x="1037" y="184"/>
                  </a:cubicBezTo>
                  <a:cubicBezTo>
                    <a:pt x="1172" y="237"/>
                    <a:pt x="1286" y="448"/>
                    <a:pt x="1333" y="724"/>
                  </a:cubicBezTo>
                  <a:close/>
                  <a:moveTo>
                    <a:pt x="1031" y="1762"/>
                  </a:moveTo>
                  <a:cubicBezTo>
                    <a:pt x="1031" y="1375"/>
                    <a:pt x="1031" y="1375"/>
                    <a:pt x="1031" y="1375"/>
                  </a:cubicBezTo>
                  <a:cubicBezTo>
                    <a:pt x="1124" y="1371"/>
                    <a:pt x="1217" y="1365"/>
                    <a:pt x="1306" y="1357"/>
                  </a:cubicBezTo>
                  <a:cubicBezTo>
                    <a:pt x="1288" y="1435"/>
                    <a:pt x="1261" y="1504"/>
                    <a:pt x="1226" y="1566"/>
                  </a:cubicBezTo>
                  <a:cubicBezTo>
                    <a:pt x="1181" y="1674"/>
                    <a:pt x="1112" y="1762"/>
                    <a:pt x="1031" y="1762"/>
                  </a:cubicBezTo>
                  <a:close/>
                  <a:moveTo>
                    <a:pt x="918" y="184"/>
                  </a:moveTo>
                  <a:cubicBezTo>
                    <a:pt x="918" y="741"/>
                    <a:pt x="918" y="741"/>
                    <a:pt x="918" y="741"/>
                  </a:cubicBezTo>
                  <a:cubicBezTo>
                    <a:pt x="812" y="739"/>
                    <a:pt x="713" y="733"/>
                    <a:pt x="611" y="724"/>
                  </a:cubicBezTo>
                  <a:cubicBezTo>
                    <a:pt x="650" y="507"/>
                    <a:pt x="738" y="319"/>
                    <a:pt x="840" y="225"/>
                  </a:cubicBezTo>
                  <a:cubicBezTo>
                    <a:pt x="866" y="208"/>
                    <a:pt x="896" y="184"/>
                    <a:pt x="918" y="184"/>
                  </a:cubicBezTo>
                  <a:close/>
                  <a:moveTo>
                    <a:pt x="615" y="1242"/>
                  </a:moveTo>
                  <a:cubicBezTo>
                    <a:pt x="599" y="1162"/>
                    <a:pt x="597" y="1068"/>
                    <a:pt x="597" y="978"/>
                  </a:cubicBezTo>
                  <a:cubicBezTo>
                    <a:pt x="597" y="925"/>
                    <a:pt x="597" y="880"/>
                    <a:pt x="599" y="829"/>
                  </a:cubicBezTo>
                  <a:cubicBezTo>
                    <a:pt x="701" y="837"/>
                    <a:pt x="806" y="843"/>
                    <a:pt x="918" y="847"/>
                  </a:cubicBezTo>
                  <a:cubicBezTo>
                    <a:pt x="918" y="1269"/>
                    <a:pt x="918" y="1269"/>
                    <a:pt x="918" y="1269"/>
                  </a:cubicBezTo>
                  <a:cubicBezTo>
                    <a:pt x="812" y="1267"/>
                    <a:pt x="713" y="1257"/>
                    <a:pt x="615" y="1242"/>
                  </a:cubicBezTo>
                  <a:close/>
                  <a:moveTo>
                    <a:pt x="638" y="1357"/>
                  </a:moveTo>
                  <a:cubicBezTo>
                    <a:pt x="732" y="1365"/>
                    <a:pt x="824" y="1371"/>
                    <a:pt x="918" y="1375"/>
                  </a:cubicBezTo>
                  <a:cubicBezTo>
                    <a:pt x="918" y="1762"/>
                    <a:pt x="918" y="1762"/>
                    <a:pt x="918" y="1762"/>
                  </a:cubicBezTo>
                  <a:cubicBezTo>
                    <a:pt x="761" y="1762"/>
                    <a:pt x="677" y="1492"/>
                    <a:pt x="638" y="1357"/>
                  </a:cubicBezTo>
                  <a:close/>
                  <a:moveTo>
                    <a:pt x="687" y="235"/>
                  </a:moveTo>
                  <a:cubicBezTo>
                    <a:pt x="597" y="352"/>
                    <a:pt x="540" y="516"/>
                    <a:pt x="509" y="712"/>
                  </a:cubicBezTo>
                  <a:cubicBezTo>
                    <a:pt x="348" y="681"/>
                    <a:pt x="282" y="655"/>
                    <a:pt x="258" y="636"/>
                  </a:cubicBezTo>
                  <a:cubicBezTo>
                    <a:pt x="341" y="450"/>
                    <a:pt x="501" y="301"/>
                    <a:pt x="687" y="235"/>
                  </a:cubicBezTo>
                  <a:close/>
                  <a:moveTo>
                    <a:pt x="235" y="1251"/>
                  </a:moveTo>
                  <a:cubicBezTo>
                    <a:pt x="312" y="1287"/>
                    <a:pt x="413" y="1318"/>
                    <a:pt x="525" y="1341"/>
                  </a:cubicBezTo>
                  <a:cubicBezTo>
                    <a:pt x="558" y="1486"/>
                    <a:pt x="599" y="1603"/>
                    <a:pt x="672" y="1701"/>
                  </a:cubicBezTo>
                  <a:cubicBezTo>
                    <a:pt x="578" y="1662"/>
                    <a:pt x="486" y="1609"/>
                    <a:pt x="413" y="1531"/>
                  </a:cubicBezTo>
                  <a:cubicBezTo>
                    <a:pt x="329" y="1453"/>
                    <a:pt x="273" y="1357"/>
                    <a:pt x="235" y="1251"/>
                  </a:cubicBezTo>
                  <a:close/>
                  <a:moveTo>
                    <a:pt x="489" y="978"/>
                  </a:moveTo>
                  <a:cubicBezTo>
                    <a:pt x="489" y="1060"/>
                    <a:pt x="495" y="1146"/>
                    <a:pt x="503" y="1222"/>
                  </a:cubicBezTo>
                  <a:cubicBezTo>
                    <a:pt x="192" y="1171"/>
                    <a:pt x="180" y="1099"/>
                    <a:pt x="180" y="970"/>
                  </a:cubicBezTo>
                  <a:cubicBezTo>
                    <a:pt x="180" y="894"/>
                    <a:pt x="192" y="814"/>
                    <a:pt x="216" y="741"/>
                  </a:cubicBezTo>
                  <a:cubicBezTo>
                    <a:pt x="273" y="765"/>
                    <a:pt x="374" y="802"/>
                    <a:pt x="495" y="814"/>
                  </a:cubicBezTo>
                  <a:cubicBezTo>
                    <a:pt x="489" y="870"/>
                    <a:pt x="489" y="919"/>
                    <a:pt x="489" y="978"/>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1" name="Freeform 5"/>
          <p:cNvSpPr>
            <a:spLocks noEditPoints="1"/>
          </p:cNvSpPr>
          <p:nvPr/>
        </p:nvSpPr>
        <p:spPr bwMode="auto">
          <a:xfrm>
            <a:off x="8882614" y="1358142"/>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5"/>
          <p:cNvSpPr>
            <a:spLocks noEditPoints="1"/>
          </p:cNvSpPr>
          <p:nvPr/>
        </p:nvSpPr>
        <p:spPr bwMode="auto">
          <a:xfrm>
            <a:off x="9360214" y="1358142"/>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70" name="Group 169"/>
          <p:cNvGrpSpPr/>
          <p:nvPr/>
        </p:nvGrpSpPr>
        <p:grpSpPr>
          <a:xfrm>
            <a:off x="7368054" y="4733925"/>
            <a:ext cx="1329624" cy="828675"/>
            <a:chOff x="7388049" y="4710735"/>
            <a:chExt cx="1309629" cy="816213"/>
          </a:xfrm>
        </p:grpSpPr>
        <p:grpSp>
          <p:nvGrpSpPr>
            <p:cNvPr id="157" name="Group 156"/>
            <p:cNvGrpSpPr/>
            <p:nvPr/>
          </p:nvGrpSpPr>
          <p:grpSpPr>
            <a:xfrm>
              <a:off x="7529067" y="4710735"/>
              <a:ext cx="1168611" cy="534365"/>
              <a:chOff x="7193341" y="4710735"/>
              <a:chExt cx="1504338" cy="687881"/>
            </a:xfrm>
          </p:grpSpPr>
          <p:sp>
            <p:nvSpPr>
              <p:cNvPr id="153" name="Freeform 5"/>
              <p:cNvSpPr>
                <a:spLocks noEditPoints="1"/>
              </p:cNvSpPr>
              <p:nvPr/>
            </p:nvSpPr>
            <p:spPr bwMode="auto">
              <a:xfrm>
                <a:off x="7193341"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5"/>
              <p:cNvSpPr>
                <a:spLocks noEditPoints="1"/>
              </p:cNvSpPr>
              <p:nvPr/>
            </p:nvSpPr>
            <p:spPr bwMode="auto">
              <a:xfrm>
                <a:off x="7582923"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5"/>
              <p:cNvSpPr>
                <a:spLocks noEditPoints="1"/>
              </p:cNvSpPr>
              <p:nvPr/>
            </p:nvSpPr>
            <p:spPr bwMode="auto">
              <a:xfrm>
                <a:off x="7972505"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5"/>
              <p:cNvSpPr>
                <a:spLocks noEditPoints="1"/>
              </p:cNvSpPr>
              <p:nvPr/>
            </p:nvSpPr>
            <p:spPr bwMode="auto">
              <a:xfrm>
                <a:off x="8362088"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3" name="Rectangle 162"/>
            <p:cNvSpPr/>
            <p:nvPr/>
          </p:nvSpPr>
          <p:spPr bwMode="auto">
            <a:xfrm>
              <a:off x="8300681" y="4996674"/>
              <a:ext cx="261715" cy="349678"/>
            </a:xfrm>
            <a:custGeom>
              <a:avLst/>
              <a:gdLst>
                <a:gd name="connsiteX0" fmla="*/ 0 w 254572"/>
                <a:gd name="connsiteY0" fmla="*/ 0 h 217013"/>
                <a:gd name="connsiteX1" fmla="*/ 254572 w 254572"/>
                <a:gd name="connsiteY1" fmla="*/ 0 h 217013"/>
                <a:gd name="connsiteX2" fmla="*/ 254572 w 254572"/>
                <a:gd name="connsiteY2" fmla="*/ 217013 h 217013"/>
                <a:gd name="connsiteX3" fmla="*/ 0 w 254572"/>
                <a:gd name="connsiteY3" fmla="*/ 217013 h 217013"/>
                <a:gd name="connsiteX4" fmla="*/ 0 w 254572"/>
                <a:gd name="connsiteY4" fmla="*/ 0 h 217013"/>
                <a:gd name="connsiteX0" fmla="*/ 0 w 254572"/>
                <a:gd name="connsiteY0" fmla="*/ 0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0 w 254572"/>
                <a:gd name="connsiteY5" fmla="*/ 0 h 217013"/>
                <a:gd name="connsiteX0" fmla="*/ 2382 w 254572"/>
                <a:gd name="connsiteY0" fmla="*/ 47625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7625 h 217013"/>
                <a:gd name="connsiteX1" fmla="*/ 83700 w 254572"/>
                <a:gd name="connsiteY1" fmla="*/ 43548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9321 h 218709"/>
                <a:gd name="connsiteX1" fmla="*/ 57506 w 254572"/>
                <a:gd name="connsiteY1" fmla="*/ 0 h 218709"/>
                <a:gd name="connsiteX2" fmla="*/ 254572 w 254572"/>
                <a:gd name="connsiteY2" fmla="*/ 1696 h 218709"/>
                <a:gd name="connsiteX3" fmla="*/ 254572 w 254572"/>
                <a:gd name="connsiteY3" fmla="*/ 218709 h 218709"/>
                <a:gd name="connsiteX4" fmla="*/ 0 w 254572"/>
                <a:gd name="connsiteY4" fmla="*/ 218709 h 218709"/>
                <a:gd name="connsiteX5" fmla="*/ 2382 w 254572"/>
                <a:gd name="connsiteY5" fmla="*/ 49321 h 218709"/>
                <a:gd name="connsiteX0" fmla="*/ 0 w 261715"/>
                <a:gd name="connsiteY0" fmla="*/ 51702 h 218709"/>
                <a:gd name="connsiteX1" fmla="*/ 64649 w 261715"/>
                <a:gd name="connsiteY1" fmla="*/ 0 h 218709"/>
                <a:gd name="connsiteX2" fmla="*/ 261715 w 261715"/>
                <a:gd name="connsiteY2" fmla="*/ 1696 h 218709"/>
                <a:gd name="connsiteX3" fmla="*/ 261715 w 261715"/>
                <a:gd name="connsiteY3" fmla="*/ 218709 h 218709"/>
                <a:gd name="connsiteX4" fmla="*/ 7143 w 261715"/>
                <a:gd name="connsiteY4" fmla="*/ 218709 h 218709"/>
                <a:gd name="connsiteX5" fmla="*/ 0 w 261715"/>
                <a:gd name="connsiteY5" fmla="*/ 51702 h 218709"/>
                <a:gd name="connsiteX0" fmla="*/ 0 w 261715"/>
                <a:gd name="connsiteY0" fmla="*/ 51702 h 221091"/>
                <a:gd name="connsiteX1" fmla="*/ 64649 w 261715"/>
                <a:gd name="connsiteY1" fmla="*/ 0 h 221091"/>
                <a:gd name="connsiteX2" fmla="*/ 261715 w 261715"/>
                <a:gd name="connsiteY2" fmla="*/ 1696 h 221091"/>
                <a:gd name="connsiteX3" fmla="*/ 261715 w 261715"/>
                <a:gd name="connsiteY3" fmla="*/ 218709 h 221091"/>
                <a:gd name="connsiteX4" fmla="*/ 4761 w 261715"/>
                <a:gd name="connsiteY4" fmla="*/ 221091 h 221091"/>
                <a:gd name="connsiteX5" fmla="*/ 0 w 261715"/>
                <a:gd name="connsiteY5" fmla="*/ 51702 h 221091"/>
                <a:gd name="connsiteX0" fmla="*/ 0 w 261715"/>
                <a:gd name="connsiteY0" fmla="*/ 51702 h 323484"/>
                <a:gd name="connsiteX1" fmla="*/ 64649 w 261715"/>
                <a:gd name="connsiteY1" fmla="*/ 0 h 323484"/>
                <a:gd name="connsiteX2" fmla="*/ 261715 w 261715"/>
                <a:gd name="connsiteY2" fmla="*/ 1696 h 323484"/>
                <a:gd name="connsiteX3" fmla="*/ 261715 w 261715"/>
                <a:gd name="connsiteY3" fmla="*/ 218709 h 323484"/>
                <a:gd name="connsiteX4" fmla="*/ 2379 w 261715"/>
                <a:gd name="connsiteY4" fmla="*/ 323484 h 323484"/>
                <a:gd name="connsiteX5" fmla="*/ 0 w 261715"/>
                <a:gd name="connsiteY5" fmla="*/ 51702 h 323484"/>
                <a:gd name="connsiteX0" fmla="*/ 0 w 261715"/>
                <a:gd name="connsiteY0" fmla="*/ 51702 h 349678"/>
                <a:gd name="connsiteX1" fmla="*/ 64649 w 261715"/>
                <a:gd name="connsiteY1" fmla="*/ 0 h 349678"/>
                <a:gd name="connsiteX2" fmla="*/ 261715 w 261715"/>
                <a:gd name="connsiteY2" fmla="*/ 1696 h 349678"/>
                <a:gd name="connsiteX3" fmla="*/ 259334 w 261715"/>
                <a:gd name="connsiteY3" fmla="*/ 349678 h 349678"/>
                <a:gd name="connsiteX4" fmla="*/ 2379 w 261715"/>
                <a:gd name="connsiteY4" fmla="*/ 323484 h 349678"/>
                <a:gd name="connsiteX5" fmla="*/ 0 w 261715"/>
                <a:gd name="connsiteY5" fmla="*/ 51702 h 34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15" h="349678">
                  <a:moveTo>
                    <a:pt x="0" y="51702"/>
                  </a:moveTo>
                  <a:lnTo>
                    <a:pt x="64649" y="0"/>
                  </a:lnTo>
                  <a:lnTo>
                    <a:pt x="261715" y="1696"/>
                  </a:lnTo>
                  <a:cubicBezTo>
                    <a:pt x="260921" y="117690"/>
                    <a:pt x="260128" y="233684"/>
                    <a:pt x="259334" y="349678"/>
                  </a:cubicBezTo>
                  <a:lnTo>
                    <a:pt x="2379" y="323484"/>
                  </a:lnTo>
                  <a:lnTo>
                    <a:pt x="0" y="51702"/>
                  </a:lnTo>
                  <a:close/>
                </a:path>
              </a:pathLst>
            </a:cu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7" name="Rectangle 162"/>
            <p:cNvSpPr/>
            <p:nvPr/>
          </p:nvSpPr>
          <p:spPr bwMode="auto">
            <a:xfrm>
              <a:off x="7998043" y="4996674"/>
              <a:ext cx="261715" cy="349678"/>
            </a:xfrm>
            <a:custGeom>
              <a:avLst/>
              <a:gdLst>
                <a:gd name="connsiteX0" fmla="*/ 0 w 254572"/>
                <a:gd name="connsiteY0" fmla="*/ 0 h 217013"/>
                <a:gd name="connsiteX1" fmla="*/ 254572 w 254572"/>
                <a:gd name="connsiteY1" fmla="*/ 0 h 217013"/>
                <a:gd name="connsiteX2" fmla="*/ 254572 w 254572"/>
                <a:gd name="connsiteY2" fmla="*/ 217013 h 217013"/>
                <a:gd name="connsiteX3" fmla="*/ 0 w 254572"/>
                <a:gd name="connsiteY3" fmla="*/ 217013 h 217013"/>
                <a:gd name="connsiteX4" fmla="*/ 0 w 254572"/>
                <a:gd name="connsiteY4" fmla="*/ 0 h 217013"/>
                <a:gd name="connsiteX0" fmla="*/ 0 w 254572"/>
                <a:gd name="connsiteY0" fmla="*/ 0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0 w 254572"/>
                <a:gd name="connsiteY5" fmla="*/ 0 h 217013"/>
                <a:gd name="connsiteX0" fmla="*/ 2382 w 254572"/>
                <a:gd name="connsiteY0" fmla="*/ 47625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7625 h 217013"/>
                <a:gd name="connsiteX1" fmla="*/ 83700 w 254572"/>
                <a:gd name="connsiteY1" fmla="*/ 43548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9321 h 218709"/>
                <a:gd name="connsiteX1" fmla="*/ 57506 w 254572"/>
                <a:gd name="connsiteY1" fmla="*/ 0 h 218709"/>
                <a:gd name="connsiteX2" fmla="*/ 254572 w 254572"/>
                <a:gd name="connsiteY2" fmla="*/ 1696 h 218709"/>
                <a:gd name="connsiteX3" fmla="*/ 254572 w 254572"/>
                <a:gd name="connsiteY3" fmla="*/ 218709 h 218709"/>
                <a:gd name="connsiteX4" fmla="*/ 0 w 254572"/>
                <a:gd name="connsiteY4" fmla="*/ 218709 h 218709"/>
                <a:gd name="connsiteX5" fmla="*/ 2382 w 254572"/>
                <a:gd name="connsiteY5" fmla="*/ 49321 h 218709"/>
                <a:gd name="connsiteX0" fmla="*/ 0 w 261715"/>
                <a:gd name="connsiteY0" fmla="*/ 51702 h 218709"/>
                <a:gd name="connsiteX1" fmla="*/ 64649 w 261715"/>
                <a:gd name="connsiteY1" fmla="*/ 0 h 218709"/>
                <a:gd name="connsiteX2" fmla="*/ 261715 w 261715"/>
                <a:gd name="connsiteY2" fmla="*/ 1696 h 218709"/>
                <a:gd name="connsiteX3" fmla="*/ 261715 w 261715"/>
                <a:gd name="connsiteY3" fmla="*/ 218709 h 218709"/>
                <a:gd name="connsiteX4" fmla="*/ 7143 w 261715"/>
                <a:gd name="connsiteY4" fmla="*/ 218709 h 218709"/>
                <a:gd name="connsiteX5" fmla="*/ 0 w 261715"/>
                <a:gd name="connsiteY5" fmla="*/ 51702 h 218709"/>
                <a:gd name="connsiteX0" fmla="*/ 0 w 261715"/>
                <a:gd name="connsiteY0" fmla="*/ 51702 h 221091"/>
                <a:gd name="connsiteX1" fmla="*/ 64649 w 261715"/>
                <a:gd name="connsiteY1" fmla="*/ 0 h 221091"/>
                <a:gd name="connsiteX2" fmla="*/ 261715 w 261715"/>
                <a:gd name="connsiteY2" fmla="*/ 1696 h 221091"/>
                <a:gd name="connsiteX3" fmla="*/ 261715 w 261715"/>
                <a:gd name="connsiteY3" fmla="*/ 218709 h 221091"/>
                <a:gd name="connsiteX4" fmla="*/ 4761 w 261715"/>
                <a:gd name="connsiteY4" fmla="*/ 221091 h 221091"/>
                <a:gd name="connsiteX5" fmla="*/ 0 w 261715"/>
                <a:gd name="connsiteY5" fmla="*/ 51702 h 221091"/>
                <a:gd name="connsiteX0" fmla="*/ 0 w 261715"/>
                <a:gd name="connsiteY0" fmla="*/ 51702 h 323484"/>
                <a:gd name="connsiteX1" fmla="*/ 64649 w 261715"/>
                <a:gd name="connsiteY1" fmla="*/ 0 h 323484"/>
                <a:gd name="connsiteX2" fmla="*/ 261715 w 261715"/>
                <a:gd name="connsiteY2" fmla="*/ 1696 h 323484"/>
                <a:gd name="connsiteX3" fmla="*/ 261715 w 261715"/>
                <a:gd name="connsiteY3" fmla="*/ 218709 h 323484"/>
                <a:gd name="connsiteX4" fmla="*/ 2379 w 261715"/>
                <a:gd name="connsiteY4" fmla="*/ 323484 h 323484"/>
                <a:gd name="connsiteX5" fmla="*/ 0 w 261715"/>
                <a:gd name="connsiteY5" fmla="*/ 51702 h 323484"/>
                <a:gd name="connsiteX0" fmla="*/ 0 w 261715"/>
                <a:gd name="connsiteY0" fmla="*/ 51702 h 349678"/>
                <a:gd name="connsiteX1" fmla="*/ 64649 w 261715"/>
                <a:gd name="connsiteY1" fmla="*/ 0 h 349678"/>
                <a:gd name="connsiteX2" fmla="*/ 261715 w 261715"/>
                <a:gd name="connsiteY2" fmla="*/ 1696 h 349678"/>
                <a:gd name="connsiteX3" fmla="*/ 259334 w 261715"/>
                <a:gd name="connsiteY3" fmla="*/ 349678 h 349678"/>
                <a:gd name="connsiteX4" fmla="*/ 2379 w 261715"/>
                <a:gd name="connsiteY4" fmla="*/ 323484 h 349678"/>
                <a:gd name="connsiteX5" fmla="*/ 0 w 261715"/>
                <a:gd name="connsiteY5" fmla="*/ 51702 h 34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15" h="349678">
                  <a:moveTo>
                    <a:pt x="0" y="51702"/>
                  </a:moveTo>
                  <a:lnTo>
                    <a:pt x="64649" y="0"/>
                  </a:lnTo>
                  <a:lnTo>
                    <a:pt x="261715" y="1696"/>
                  </a:lnTo>
                  <a:cubicBezTo>
                    <a:pt x="260921" y="117690"/>
                    <a:pt x="260128" y="233684"/>
                    <a:pt x="259334" y="349678"/>
                  </a:cubicBezTo>
                  <a:lnTo>
                    <a:pt x="2379" y="323484"/>
                  </a:lnTo>
                  <a:lnTo>
                    <a:pt x="0" y="51702"/>
                  </a:lnTo>
                  <a:close/>
                </a:path>
              </a:pathLst>
            </a:cu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8" name="Rectangle 162"/>
            <p:cNvSpPr/>
            <p:nvPr/>
          </p:nvSpPr>
          <p:spPr bwMode="auto">
            <a:xfrm>
              <a:off x="7702637" y="4996674"/>
              <a:ext cx="261715" cy="349678"/>
            </a:xfrm>
            <a:custGeom>
              <a:avLst/>
              <a:gdLst>
                <a:gd name="connsiteX0" fmla="*/ 0 w 254572"/>
                <a:gd name="connsiteY0" fmla="*/ 0 h 217013"/>
                <a:gd name="connsiteX1" fmla="*/ 254572 w 254572"/>
                <a:gd name="connsiteY1" fmla="*/ 0 h 217013"/>
                <a:gd name="connsiteX2" fmla="*/ 254572 w 254572"/>
                <a:gd name="connsiteY2" fmla="*/ 217013 h 217013"/>
                <a:gd name="connsiteX3" fmla="*/ 0 w 254572"/>
                <a:gd name="connsiteY3" fmla="*/ 217013 h 217013"/>
                <a:gd name="connsiteX4" fmla="*/ 0 w 254572"/>
                <a:gd name="connsiteY4" fmla="*/ 0 h 217013"/>
                <a:gd name="connsiteX0" fmla="*/ 0 w 254572"/>
                <a:gd name="connsiteY0" fmla="*/ 0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0 w 254572"/>
                <a:gd name="connsiteY5" fmla="*/ 0 h 217013"/>
                <a:gd name="connsiteX0" fmla="*/ 2382 w 254572"/>
                <a:gd name="connsiteY0" fmla="*/ 47625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7625 h 217013"/>
                <a:gd name="connsiteX1" fmla="*/ 83700 w 254572"/>
                <a:gd name="connsiteY1" fmla="*/ 43548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9321 h 218709"/>
                <a:gd name="connsiteX1" fmla="*/ 57506 w 254572"/>
                <a:gd name="connsiteY1" fmla="*/ 0 h 218709"/>
                <a:gd name="connsiteX2" fmla="*/ 254572 w 254572"/>
                <a:gd name="connsiteY2" fmla="*/ 1696 h 218709"/>
                <a:gd name="connsiteX3" fmla="*/ 254572 w 254572"/>
                <a:gd name="connsiteY3" fmla="*/ 218709 h 218709"/>
                <a:gd name="connsiteX4" fmla="*/ 0 w 254572"/>
                <a:gd name="connsiteY4" fmla="*/ 218709 h 218709"/>
                <a:gd name="connsiteX5" fmla="*/ 2382 w 254572"/>
                <a:gd name="connsiteY5" fmla="*/ 49321 h 218709"/>
                <a:gd name="connsiteX0" fmla="*/ 0 w 261715"/>
                <a:gd name="connsiteY0" fmla="*/ 51702 h 218709"/>
                <a:gd name="connsiteX1" fmla="*/ 64649 w 261715"/>
                <a:gd name="connsiteY1" fmla="*/ 0 h 218709"/>
                <a:gd name="connsiteX2" fmla="*/ 261715 w 261715"/>
                <a:gd name="connsiteY2" fmla="*/ 1696 h 218709"/>
                <a:gd name="connsiteX3" fmla="*/ 261715 w 261715"/>
                <a:gd name="connsiteY3" fmla="*/ 218709 h 218709"/>
                <a:gd name="connsiteX4" fmla="*/ 7143 w 261715"/>
                <a:gd name="connsiteY4" fmla="*/ 218709 h 218709"/>
                <a:gd name="connsiteX5" fmla="*/ 0 w 261715"/>
                <a:gd name="connsiteY5" fmla="*/ 51702 h 218709"/>
                <a:gd name="connsiteX0" fmla="*/ 0 w 261715"/>
                <a:gd name="connsiteY0" fmla="*/ 51702 h 221091"/>
                <a:gd name="connsiteX1" fmla="*/ 64649 w 261715"/>
                <a:gd name="connsiteY1" fmla="*/ 0 h 221091"/>
                <a:gd name="connsiteX2" fmla="*/ 261715 w 261715"/>
                <a:gd name="connsiteY2" fmla="*/ 1696 h 221091"/>
                <a:gd name="connsiteX3" fmla="*/ 261715 w 261715"/>
                <a:gd name="connsiteY3" fmla="*/ 218709 h 221091"/>
                <a:gd name="connsiteX4" fmla="*/ 4761 w 261715"/>
                <a:gd name="connsiteY4" fmla="*/ 221091 h 221091"/>
                <a:gd name="connsiteX5" fmla="*/ 0 w 261715"/>
                <a:gd name="connsiteY5" fmla="*/ 51702 h 221091"/>
                <a:gd name="connsiteX0" fmla="*/ 0 w 261715"/>
                <a:gd name="connsiteY0" fmla="*/ 51702 h 323484"/>
                <a:gd name="connsiteX1" fmla="*/ 64649 w 261715"/>
                <a:gd name="connsiteY1" fmla="*/ 0 h 323484"/>
                <a:gd name="connsiteX2" fmla="*/ 261715 w 261715"/>
                <a:gd name="connsiteY2" fmla="*/ 1696 h 323484"/>
                <a:gd name="connsiteX3" fmla="*/ 261715 w 261715"/>
                <a:gd name="connsiteY3" fmla="*/ 218709 h 323484"/>
                <a:gd name="connsiteX4" fmla="*/ 2379 w 261715"/>
                <a:gd name="connsiteY4" fmla="*/ 323484 h 323484"/>
                <a:gd name="connsiteX5" fmla="*/ 0 w 261715"/>
                <a:gd name="connsiteY5" fmla="*/ 51702 h 323484"/>
                <a:gd name="connsiteX0" fmla="*/ 0 w 261715"/>
                <a:gd name="connsiteY0" fmla="*/ 51702 h 349678"/>
                <a:gd name="connsiteX1" fmla="*/ 64649 w 261715"/>
                <a:gd name="connsiteY1" fmla="*/ 0 h 349678"/>
                <a:gd name="connsiteX2" fmla="*/ 261715 w 261715"/>
                <a:gd name="connsiteY2" fmla="*/ 1696 h 349678"/>
                <a:gd name="connsiteX3" fmla="*/ 259334 w 261715"/>
                <a:gd name="connsiteY3" fmla="*/ 349678 h 349678"/>
                <a:gd name="connsiteX4" fmla="*/ 2379 w 261715"/>
                <a:gd name="connsiteY4" fmla="*/ 323484 h 349678"/>
                <a:gd name="connsiteX5" fmla="*/ 0 w 261715"/>
                <a:gd name="connsiteY5" fmla="*/ 51702 h 34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15" h="349678">
                  <a:moveTo>
                    <a:pt x="0" y="51702"/>
                  </a:moveTo>
                  <a:lnTo>
                    <a:pt x="64649" y="0"/>
                  </a:lnTo>
                  <a:lnTo>
                    <a:pt x="261715" y="1696"/>
                  </a:lnTo>
                  <a:cubicBezTo>
                    <a:pt x="260921" y="117690"/>
                    <a:pt x="260128" y="233684"/>
                    <a:pt x="259334" y="349678"/>
                  </a:cubicBezTo>
                  <a:lnTo>
                    <a:pt x="2379" y="323484"/>
                  </a:lnTo>
                  <a:lnTo>
                    <a:pt x="0" y="51702"/>
                  </a:lnTo>
                  <a:close/>
                </a:path>
              </a:pathLst>
            </a:cu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9" name="Rectangle 162"/>
            <p:cNvSpPr/>
            <p:nvPr/>
          </p:nvSpPr>
          <p:spPr bwMode="auto">
            <a:xfrm>
              <a:off x="7388049" y="4996674"/>
              <a:ext cx="261715" cy="349678"/>
            </a:xfrm>
            <a:custGeom>
              <a:avLst/>
              <a:gdLst>
                <a:gd name="connsiteX0" fmla="*/ 0 w 254572"/>
                <a:gd name="connsiteY0" fmla="*/ 0 h 217013"/>
                <a:gd name="connsiteX1" fmla="*/ 254572 w 254572"/>
                <a:gd name="connsiteY1" fmla="*/ 0 h 217013"/>
                <a:gd name="connsiteX2" fmla="*/ 254572 w 254572"/>
                <a:gd name="connsiteY2" fmla="*/ 217013 h 217013"/>
                <a:gd name="connsiteX3" fmla="*/ 0 w 254572"/>
                <a:gd name="connsiteY3" fmla="*/ 217013 h 217013"/>
                <a:gd name="connsiteX4" fmla="*/ 0 w 254572"/>
                <a:gd name="connsiteY4" fmla="*/ 0 h 217013"/>
                <a:gd name="connsiteX0" fmla="*/ 0 w 254572"/>
                <a:gd name="connsiteY0" fmla="*/ 0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0 w 254572"/>
                <a:gd name="connsiteY5" fmla="*/ 0 h 217013"/>
                <a:gd name="connsiteX0" fmla="*/ 2382 w 254572"/>
                <a:gd name="connsiteY0" fmla="*/ 47625 h 217013"/>
                <a:gd name="connsiteX1" fmla="*/ 64650 w 254572"/>
                <a:gd name="connsiteY1" fmla="*/ 685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7625 h 217013"/>
                <a:gd name="connsiteX1" fmla="*/ 83700 w 254572"/>
                <a:gd name="connsiteY1" fmla="*/ 43548 h 217013"/>
                <a:gd name="connsiteX2" fmla="*/ 254572 w 254572"/>
                <a:gd name="connsiteY2" fmla="*/ 0 h 217013"/>
                <a:gd name="connsiteX3" fmla="*/ 254572 w 254572"/>
                <a:gd name="connsiteY3" fmla="*/ 217013 h 217013"/>
                <a:gd name="connsiteX4" fmla="*/ 0 w 254572"/>
                <a:gd name="connsiteY4" fmla="*/ 217013 h 217013"/>
                <a:gd name="connsiteX5" fmla="*/ 2382 w 254572"/>
                <a:gd name="connsiteY5" fmla="*/ 47625 h 217013"/>
                <a:gd name="connsiteX0" fmla="*/ 2382 w 254572"/>
                <a:gd name="connsiteY0" fmla="*/ 49321 h 218709"/>
                <a:gd name="connsiteX1" fmla="*/ 57506 w 254572"/>
                <a:gd name="connsiteY1" fmla="*/ 0 h 218709"/>
                <a:gd name="connsiteX2" fmla="*/ 254572 w 254572"/>
                <a:gd name="connsiteY2" fmla="*/ 1696 h 218709"/>
                <a:gd name="connsiteX3" fmla="*/ 254572 w 254572"/>
                <a:gd name="connsiteY3" fmla="*/ 218709 h 218709"/>
                <a:gd name="connsiteX4" fmla="*/ 0 w 254572"/>
                <a:gd name="connsiteY4" fmla="*/ 218709 h 218709"/>
                <a:gd name="connsiteX5" fmla="*/ 2382 w 254572"/>
                <a:gd name="connsiteY5" fmla="*/ 49321 h 218709"/>
                <a:gd name="connsiteX0" fmla="*/ 0 w 261715"/>
                <a:gd name="connsiteY0" fmla="*/ 51702 h 218709"/>
                <a:gd name="connsiteX1" fmla="*/ 64649 w 261715"/>
                <a:gd name="connsiteY1" fmla="*/ 0 h 218709"/>
                <a:gd name="connsiteX2" fmla="*/ 261715 w 261715"/>
                <a:gd name="connsiteY2" fmla="*/ 1696 h 218709"/>
                <a:gd name="connsiteX3" fmla="*/ 261715 w 261715"/>
                <a:gd name="connsiteY3" fmla="*/ 218709 h 218709"/>
                <a:gd name="connsiteX4" fmla="*/ 7143 w 261715"/>
                <a:gd name="connsiteY4" fmla="*/ 218709 h 218709"/>
                <a:gd name="connsiteX5" fmla="*/ 0 w 261715"/>
                <a:gd name="connsiteY5" fmla="*/ 51702 h 218709"/>
                <a:gd name="connsiteX0" fmla="*/ 0 w 261715"/>
                <a:gd name="connsiteY0" fmla="*/ 51702 h 221091"/>
                <a:gd name="connsiteX1" fmla="*/ 64649 w 261715"/>
                <a:gd name="connsiteY1" fmla="*/ 0 h 221091"/>
                <a:gd name="connsiteX2" fmla="*/ 261715 w 261715"/>
                <a:gd name="connsiteY2" fmla="*/ 1696 h 221091"/>
                <a:gd name="connsiteX3" fmla="*/ 261715 w 261715"/>
                <a:gd name="connsiteY3" fmla="*/ 218709 h 221091"/>
                <a:gd name="connsiteX4" fmla="*/ 4761 w 261715"/>
                <a:gd name="connsiteY4" fmla="*/ 221091 h 221091"/>
                <a:gd name="connsiteX5" fmla="*/ 0 w 261715"/>
                <a:gd name="connsiteY5" fmla="*/ 51702 h 221091"/>
                <a:gd name="connsiteX0" fmla="*/ 0 w 261715"/>
                <a:gd name="connsiteY0" fmla="*/ 51702 h 323484"/>
                <a:gd name="connsiteX1" fmla="*/ 64649 w 261715"/>
                <a:gd name="connsiteY1" fmla="*/ 0 h 323484"/>
                <a:gd name="connsiteX2" fmla="*/ 261715 w 261715"/>
                <a:gd name="connsiteY2" fmla="*/ 1696 h 323484"/>
                <a:gd name="connsiteX3" fmla="*/ 261715 w 261715"/>
                <a:gd name="connsiteY3" fmla="*/ 218709 h 323484"/>
                <a:gd name="connsiteX4" fmla="*/ 2379 w 261715"/>
                <a:gd name="connsiteY4" fmla="*/ 323484 h 323484"/>
                <a:gd name="connsiteX5" fmla="*/ 0 w 261715"/>
                <a:gd name="connsiteY5" fmla="*/ 51702 h 323484"/>
                <a:gd name="connsiteX0" fmla="*/ 0 w 261715"/>
                <a:gd name="connsiteY0" fmla="*/ 51702 h 349678"/>
                <a:gd name="connsiteX1" fmla="*/ 64649 w 261715"/>
                <a:gd name="connsiteY1" fmla="*/ 0 h 349678"/>
                <a:gd name="connsiteX2" fmla="*/ 261715 w 261715"/>
                <a:gd name="connsiteY2" fmla="*/ 1696 h 349678"/>
                <a:gd name="connsiteX3" fmla="*/ 259334 w 261715"/>
                <a:gd name="connsiteY3" fmla="*/ 349678 h 349678"/>
                <a:gd name="connsiteX4" fmla="*/ 2379 w 261715"/>
                <a:gd name="connsiteY4" fmla="*/ 323484 h 349678"/>
                <a:gd name="connsiteX5" fmla="*/ 0 w 261715"/>
                <a:gd name="connsiteY5" fmla="*/ 51702 h 34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15" h="349678">
                  <a:moveTo>
                    <a:pt x="0" y="51702"/>
                  </a:moveTo>
                  <a:lnTo>
                    <a:pt x="64649" y="0"/>
                  </a:lnTo>
                  <a:lnTo>
                    <a:pt x="261715" y="1696"/>
                  </a:lnTo>
                  <a:cubicBezTo>
                    <a:pt x="260921" y="117690"/>
                    <a:pt x="260128" y="233684"/>
                    <a:pt x="259334" y="349678"/>
                  </a:cubicBezTo>
                  <a:lnTo>
                    <a:pt x="2379" y="323484"/>
                  </a:lnTo>
                  <a:lnTo>
                    <a:pt x="0" y="51702"/>
                  </a:lnTo>
                  <a:close/>
                </a:path>
              </a:pathLst>
            </a:cu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58" name="Group 157"/>
            <p:cNvGrpSpPr/>
            <p:nvPr/>
          </p:nvGrpSpPr>
          <p:grpSpPr>
            <a:xfrm>
              <a:off x="7393786" y="4992583"/>
              <a:ext cx="1168611" cy="534365"/>
              <a:chOff x="7193341" y="4710735"/>
              <a:chExt cx="1504338" cy="687881"/>
            </a:xfrm>
          </p:grpSpPr>
          <p:sp>
            <p:nvSpPr>
              <p:cNvPr id="159" name="Freeform 5"/>
              <p:cNvSpPr>
                <a:spLocks noEditPoints="1"/>
              </p:cNvSpPr>
              <p:nvPr/>
            </p:nvSpPr>
            <p:spPr bwMode="auto">
              <a:xfrm>
                <a:off x="7193341"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5"/>
              <p:cNvSpPr>
                <a:spLocks noEditPoints="1"/>
              </p:cNvSpPr>
              <p:nvPr/>
            </p:nvSpPr>
            <p:spPr bwMode="auto">
              <a:xfrm>
                <a:off x="7582923"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1" name="Freeform 5"/>
              <p:cNvSpPr>
                <a:spLocks noEditPoints="1"/>
              </p:cNvSpPr>
              <p:nvPr/>
            </p:nvSpPr>
            <p:spPr bwMode="auto">
              <a:xfrm>
                <a:off x="7972505"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Freeform 5"/>
              <p:cNvSpPr>
                <a:spLocks noEditPoints="1"/>
              </p:cNvSpPr>
              <p:nvPr/>
            </p:nvSpPr>
            <p:spPr bwMode="auto">
              <a:xfrm>
                <a:off x="8362088" y="4710735"/>
                <a:ext cx="335591" cy="687881"/>
              </a:xfrm>
              <a:custGeom>
                <a:avLst/>
                <a:gdLst>
                  <a:gd name="T0" fmla="*/ 1981 w 2492"/>
                  <a:gd name="T1" fmla="*/ 381 h 5108"/>
                  <a:gd name="T2" fmla="*/ 568 w 2492"/>
                  <a:gd name="T3" fmla="*/ 0 h 5108"/>
                  <a:gd name="T4" fmla="*/ 2492 w 2492"/>
                  <a:gd name="T5" fmla="*/ 0 h 5108"/>
                  <a:gd name="T6" fmla="*/ 2061 w 2492"/>
                  <a:gd name="T7" fmla="*/ 5108 h 5108"/>
                  <a:gd name="T8" fmla="*/ 2492 w 2492"/>
                  <a:gd name="T9" fmla="*/ 78 h 5108"/>
                  <a:gd name="T10" fmla="*/ 2061 w 2492"/>
                  <a:gd name="T11" fmla="*/ 5108 h 5108"/>
                  <a:gd name="T12" fmla="*/ 2061 w 2492"/>
                  <a:gd name="T13" fmla="*/ 5108 h 5108"/>
                  <a:gd name="T14" fmla="*/ 1981 w 2492"/>
                  <a:gd name="T15" fmla="*/ 438 h 5108"/>
                  <a:gd name="T16" fmla="*/ 0 w 2492"/>
                  <a:gd name="T17" fmla="*/ 5108 h 5108"/>
                  <a:gd name="T18" fmla="*/ 0 w 2492"/>
                  <a:gd name="T19" fmla="*/ 438 h 5108"/>
                  <a:gd name="T20" fmla="*/ 151 w 2492"/>
                  <a:gd name="T21" fmla="*/ 852 h 5108"/>
                  <a:gd name="T22" fmla="*/ 1855 w 2492"/>
                  <a:gd name="T23" fmla="*/ 620 h 5108"/>
                  <a:gd name="T24" fmla="*/ 151 w 2492"/>
                  <a:gd name="T25" fmla="*/ 852 h 5108"/>
                  <a:gd name="T26" fmla="*/ 151 w 2492"/>
                  <a:gd name="T27" fmla="*/ 852 h 5108"/>
                  <a:gd name="T28" fmla="*/ 1855 w 2492"/>
                  <a:gd name="T29" fmla="*/ 1074 h 5108"/>
                  <a:gd name="T30" fmla="*/ 151 w 2492"/>
                  <a:gd name="T31" fmla="*/ 963 h 5108"/>
                  <a:gd name="T32" fmla="*/ 151 w 2492"/>
                  <a:gd name="T33" fmla="*/ 1074 h 5108"/>
                  <a:gd name="T34" fmla="*/ 151 w 2492"/>
                  <a:gd name="T35" fmla="*/ 1322 h 5108"/>
                  <a:gd name="T36" fmla="*/ 1855 w 2492"/>
                  <a:gd name="T37" fmla="*/ 1211 h 5108"/>
                  <a:gd name="T38" fmla="*/ 151 w 2492"/>
                  <a:gd name="T39" fmla="*/ 1322 h 5108"/>
                  <a:gd name="T40" fmla="*/ 151 w 2492"/>
                  <a:gd name="T41" fmla="*/ 1322 h 5108"/>
                  <a:gd name="T42" fmla="*/ 1855 w 2492"/>
                  <a:gd name="T43" fmla="*/ 1561 h 5108"/>
                  <a:gd name="T44" fmla="*/ 151 w 2492"/>
                  <a:gd name="T45" fmla="*/ 1450 h 5108"/>
                  <a:gd name="T46" fmla="*/ 151 w 2492"/>
                  <a:gd name="T47" fmla="*/ 1561 h 5108"/>
                  <a:gd name="T48" fmla="*/ 151 w 2492"/>
                  <a:gd name="T49" fmla="*/ 1807 h 5108"/>
                  <a:gd name="T50" fmla="*/ 1855 w 2492"/>
                  <a:gd name="T51" fmla="*/ 1696 h 5108"/>
                  <a:gd name="T52" fmla="*/ 151 w 2492"/>
                  <a:gd name="T53" fmla="*/ 1807 h 5108"/>
                  <a:gd name="T54" fmla="*/ 151 w 2492"/>
                  <a:gd name="T55" fmla="*/ 1807 h 5108"/>
                  <a:gd name="T56" fmla="*/ 1855 w 2492"/>
                  <a:gd name="T57" fmla="*/ 2056 h 5108"/>
                  <a:gd name="T58" fmla="*/ 151 w 2492"/>
                  <a:gd name="T59" fmla="*/ 1945 h 5108"/>
                  <a:gd name="T60" fmla="*/ 151 w 2492"/>
                  <a:gd name="T61" fmla="*/ 2056 h 5108"/>
                  <a:gd name="T62" fmla="*/ 151 w 2492"/>
                  <a:gd name="T63" fmla="*/ 2302 h 5108"/>
                  <a:gd name="T64" fmla="*/ 1855 w 2492"/>
                  <a:gd name="T65" fmla="*/ 2184 h 5108"/>
                  <a:gd name="T66" fmla="*/ 151 w 2492"/>
                  <a:gd name="T67" fmla="*/ 2302 h 5108"/>
                  <a:gd name="T68" fmla="*/ 151 w 2492"/>
                  <a:gd name="T69" fmla="*/ 2302 h 5108"/>
                  <a:gd name="T70" fmla="*/ 1855 w 2492"/>
                  <a:gd name="T71" fmla="*/ 2541 h 5108"/>
                  <a:gd name="T72" fmla="*/ 151 w 2492"/>
                  <a:gd name="T73" fmla="*/ 2430 h 5108"/>
                  <a:gd name="T74" fmla="*/ 151 w 2492"/>
                  <a:gd name="T75" fmla="*/ 2541 h 5108"/>
                  <a:gd name="T76" fmla="*/ 151 w 2492"/>
                  <a:gd name="T77" fmla="*/ 2803 h 5108"/>
                  <a:gd name="T78" fmla="*/ 1855 w 2492"/>
                  <a:gd name="T79" fmla="*/ 2692 h 5108"/>
                  <a:gd name="T80" fmla="*/ 151 w 2492"/>
                  <a:gd name="T81" fmla="*/ 2803 h 5108"/>
                  <a:gd name="T82" fmla="*/ 151 w 2492"/>
                  <a:gd name="T83" fmla="*/ 2803 h 5108"/>
                  <a:gd name="T84" fmla="*/ 1855 w 2492"/>
                  <a:gd name="T85" fmla="*/ 3052 h 5108"/>
                  <a:gd name="T86" fmla="*/ 151 w 2492"/>
                  <a:gd name="T87" fmla="*/ 2941 h 5108"/>
                  <a:gd name="T88" fmla="*/ 151 w 2492"/>
                  <a:gd name="T89" fmla="*/ 3052 h 5108"/>
                  <a:gd name="T90" fmla="*/ 151 w 2492"/>
                  <a:gd name="T91" fmla="*/ 3298 h 5108"/>
                  <a:gd name="T92" fmla="*/ 1855 w 2492"/>
                  <a:gd name="T93" fmla="*/ 3187 h 5108"/>
                  <a:gd name="T94" fmla="*/ 151 w 2492"/>
                  <a:gd name="T95" fmla="*/ 3298 h 5108"/>
                  <a:gd name="T96" fmla="*/ 151 w 2492"/>
                  <a:gd name="T97" fmla="*/ 3298 h 5108"/>
                  <a:gd name="T98" fmla="*/ 1855 w 2492"/>
                  <a:gd name="T99" fmla="*/ 3546 h 5108"/>
                  <a:gd name="T100" fmla="*/ 151 w 2492"/>
                  <a:gd name="T101" fmla="*/ 3426 h 5108"/>
                  <a:gd name="T102" fmla="*/ 151 w 2492"/>
                  <a:gd name="T103" fmla="*/ 3546 h 5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92" h="5108">
                    <a:moveTo>
                      <a:pt x="2492" y="0"/>
                    </a:moveTo>
                    <a:lnTo>
                      <a:pt x="1981" y="381"/>
                    </a:lnTo>
                    <a:lnTo>
                      <a:pt x="40" y="381"/>
                    </a:lnTo>
                    <a:lnTo>
                      <a:pt x="568" y="0"/>
                    </a:lnTo>
                    <a:lnTo>
                      <a:pt x="2492" y="0"/>
                    </a:lnTo>
                    <a:lnTo>
                      <a:pt x="2492" y="0"/>
                    </a:lnTo>
                    <a:lnTo>
                      <a:pt x="2492" y="0"/>
                    </a:lnTo>
                    <a:close/>
                    <a:moveTo>
                      <a:pt x="2061" y="5108"/>
                    </a:moveTo>
                    <a:lnTo>
                      <a:pt x="2492" y="4556"/>
                    </a:lnTo>
                    <a:lnTo>
                      <a:pt x="2492" y="78"/>
                    </a:lnTo>
                    <a:lnTo>
                      <a:pt x="2061" y="414"/>
                    </a:lnTo>
                    <a:lnTo>
                      <a:pt x="2061" y="5108"/>
                    </a:lnTo>
                    <a:lnTo>
                      <a:pt x="2061" y="5108"/>
                    </a:lnTo>
                    <a:lnTo>
                      <a:pt x="2061" y="5108"/>
                    </a:lnTo>
                    <a:close/>
                    <a:moveTo>
                      <a:pt x="0" y="438"/>
                    </a:moveTo>
                    <a:lnTo>
                      <a:pt x="1981" y="438"/>
                    </a:lnTo>
                    <a:lnTo>
                      <a:pt x="1981" y="5108"/>
                    </a:lnTo>
                    <a:lnTo>
                      <a:pt x="0" y="5108"/>
                    </a:lnTo>
                    <a:lnTo>
                      <a:pt x="0" y="438"/>
                    </a:lnTo>
                    <a:lnTo>
                      <a:pt x="0" y="438"/>
                    </a:lnTo>
                    <a:lnTo>
                      <a:pt x="0" y="438"/>
                    </a:lnTo>
                    <a:close/>
                    <a:moveTo>
                      <a:pt x="151" y="852"/>
                    </a:moveTo>
                    <a:lnTo>
                      <a:pt x="1855" y="852"/>
                    </a:lnTo>
                    <a:lnTo>
                      <a:pt x="1855" y="620"/>
                    </a:lnTo>
                    <a:lnTo>
                      <a:pt x="151" y="620"/>
                    </a:lnTo>
                    <a:lnTo>
                      <a:pt x="151" y="852"/>
                    </a:lnTo>
                    <a:lnTo>
                      <a:pt x="151" y="852"/>
                    </a:lnTo>
                    <a:lnTo>
                      <a:pt x="151" y="852"/>
                    </a:lnTo>
                    <a:close/>
                    <a:moveTo>
                      <a:pt x="151" y="1074"/>
                    </a:moveTo>
                    <a:lnTo>
                      <a:pt x="1855" y="1074"/>
                    </a:lnTo>
                    <a:lnTo>
                      <a:pt x="1855" y="963"/>
                    </a:lnTo>
                    <a:lnTo>
                      <a:pt x="151" y="963"/>
                    </a:lnTo>
                    <a:lnTo>
                      <a:pt x="151" y="1074"/>
                    </a:lnTo>
                    <a:lnTo>
                      <a:pt x="151" y="1074"/>
                    </a:lnTo>
                    <a:lnTo>
                      <a:pt x="151" y="1074"/>
                    </a:lnTo>
                    <a:close/>
                    <a:moveTo>
                      <a:pt x="151" y="1322"/>
                    </a:moveTo>
                    <a:lnTo>
                      <a:pt x="1855" y="1322"/>
                    </a:lnTo>
                    <a:lnTo>
                      <a:pt x="1855" y="1211"/>
                    </a:lnTo>
                    <a:lnTo>
                      <a:pt x="151" y="1211"/>
                    </a:lnTo>
                    <a:lnTo>
                      <a:pt x="151" y="1322"/>
                    </a:lnTo>
                    <a:lnTo>
                      <a:pt x="151" y="1322"/>
                    </a:lnTo>
                    <a:lnTo>
                      <a:pt x="151" y="1322"/>
                    </a:lnTo>
                    <a:close/>
                    <a:moveTo>
                      <a:pt x="151" y="1561"/>
                    </a:moveTo>
                    <a:lnTo>
                      <a:pt x="1855" y="1561"/>
                    </a:lnTo>
                    <a:lnTo>
                      <a:pt x="1855" y="1450"/>
                    </a:lnTo>
                    <a:lnTo>
                      <a:pt x="151" y="1450"/>
                    </a:lnTo>
                    <a:lnTo>
                      <a:pt x="151" y="1561"/>
                    </a:lnTo>
                    <a:lnTo>
                      <a:pt x="151" y="1561"/>
                    </a:lnTo>
                    <a:lnTo>
                      <a:pt x="151" y="1561"/>
                    </a:lnTo>
                    <a:close/>
                    <a:moveTo>
                      <a:pt x="151" y="1807"/>
                    </a:moveTo>
                    <a:lnTo>
                      <a:pt x="1855" y="1807"/>
                    </a:lnTo>
                    <a:lnTo>
                      <a:pt x="1855" y="1696"/>
                    </a:lnTo>
                    <a:lnTo>
                      <a:pt x="151" y="1696"/>
                    </a:lnTo>
                    <a:lnTo>
                      <a:pt x="151" y="1807"/>
                    </a:lnTo>
                    <a:lnTo>
                      <a:pt x="151" y="1807"/>
                    </a:lnTo>
                    <a:lnTo>
                      <a:pt x="151" y="1807"/>
                    </a:lnTo>
                    <a:close/>
                    <a:moveTo>
                      <a:pt x="151" y="2056"/>
                    </a:moveTo>
                    <a:lnTo>
                      <a:pt x="1855" y="2056"/>
                    </a:lnTo>
                    <a:lnTo>
                      <a:pt x="1855" y="1945"/>
                    </a:lnTo>
                    <a:lnTo>
                      <a:pt x="151" y="1945"/>
                    </a:lnTo>
                    <a:lnTo>
                      <a:pt x="151" y="2056"/>
                    </a:lnTo>
                    <a:lnTo>
                      <a:pt x="151" y="2056"/>
                    </a:lnTo>
                    <a:lnTo>
                      <a:pt x="151" y="2056"/>
                    </a:lnTo>
                    <a:close/>
                    <a:moveTo>
                      <a:pt x="151" y="2302"/>
                    </a:moveTo>
                    <a:lnTo>
                      <a:pt x="1855" y="2302"/>
                    </a:lnTo>
                    <a:lnTo>
                      <a:pt x="1855" y="2184"/>
                    </a:lnTo>
                    <a:lnTo>
                      <a:pt x="151" y="2184"/>
                    </a:lnTo>
                    <a:lnTo>
                      <a:pt x="151" y="2302"/>
                    </a:lnTo>
                    <a:lnTo>
                      <a:pt x="151" y="2302"/>
                    </a:lnTo>
                    <a:lnTo>
                      <a:pt x="151" y="2302"/>
                    </a:lnTo>
                    <a:close/>
                    <a:moveTo>
                      <a:pt x="151" y="2541"/>
                    </a:moveTo>
                    <a:lnTo>
                      <a:pt x="1855" y="2541"/>
                    </a:lnTo>
                    <a:lnTo>
                      <a:pt x="1855" y="2430"/>
                    </a:lnTo>
                    <a:lnTo>
                      <a:pt x="151" y="2430"/>
                    </a:lnTo>
                    <a:lnTo>
                      <a:pt x="151" y="2541"/>
                    </a:lnTo>
                    <a:lnTo>
                      <a:pt x="151" y="2541"/>
                    </a:lnTo>
                    <a:lnTo>
                      <a:pt x="151" y="2541"/>
                    </a:lnTo>
                    <a:close/>
                    <a:moveTo>
                      <a:pt x="151" y="2803"/>
                    </a:moveTo>
                    <a:lnTo>
                      <a:pt x="1855" y="2803"/>
                    </a:lnTo>
                    <a:lnTo>
                      <a:pt x="1855" y="2692"/>
                    </a:lnTo>
                    <a:lnTo>
                      <a:pt x="151" y="2692"/>
                    </a:lnTo>
                    <a:lnTo>
                      <a:pt x="151" y="2803"/>
                    </a:lnTo>
                    <a:lnTo>
                      <a:pt x="151" y="2803"/>
                    </a:lnTo>
                    <a:lnTo>
                      <a:pt x="151" y="2803"/>
                    </a:lnTo>
                    <a:close/>
                    <a:moveTo>
                      <a:pt x="151" y="3052"/>
                    </a:moveTo>
                    <a:lnTo>
                      <a:pt x="1855" y="3052"/>
                    </a:lnTo>
                    <a:lnTo>
                      <a:pt x="1855" y="2941"/>
                    </a:lnTo>
                    <a:lnTo>
                      <a:pt x="151" y="2941"/>
                    </a:lnTo>
                    <a:lnTo>
                      <a:pt x="151" y="3052"/>
                    </a:lnTo>
                    <a:lnTo>
                      <a:pt x="151" y="3052"/>
                    </a:lnTo>
                    <a:lnTo>
                      <a:pt x="151" y="3052"/>
                    </a:lnTo>
                    <a:close/>
                    <a:moveTo>
                      <a:pt x="151" y="3298"/>
                    </a:moveTo>
                    <a:lnTo>
                      <a:pt x="1855" y="3298"/>
                    </a:lnTo>
                    <a:lnTo>
                      <a:pt x="1855" y="3187"/>
                    </a:lnTo>
                    <a:lnTo>
                      <a:pt x="151" y="3187"/>
                    </a:lnTo>
                    <a:lnTo>
                      <a:pt x="151" y="3298"/>
                    </a:lnTo>
                    <a:lnTo>
                      <a:pt x="151" y="3298"/>
                    </a:lnTo>
                    <a:lnTo>
                      <a:pt x="151" y="3298"/>
                    </a:lnTo>
                    <a:close/>
                    <a:moveTo>
                      <a:pt x="151" y="3546"/>
                    </a:moveTo>
                    <a:lnTo>
                      <a:pt x="1855" y="3546"/>
                    </a:lnTo>
                    <a:lnTo>
                      <a:pt x="1855" y="3426"/>
                    </a:lnTo>
                    <a:lnTo>
                      <a:pt x="151" y="3426"/>
                    </a:lnTo>
                    <a:lnTo>
                      <a:pt x="151" y="3546"/>
                    </a:lnTo>
                    <a:lnTo>
                      <a:pt x="151" y="3546"/>
                    </a:lnTo>
                    <a:lnTo>
                      <a:pt x="151" y="354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171" name="Freeform 10"/>
          <p:cNvSpPr>
            <a:spLocks noEditPoints="1"/>
          </p:cNvSpPr>
          <p:nvPr/>
        </p:nvSpPr>
        <p:spPr bwMode="auto">
          <a:xfrm>
            <a:off x="6979920" y="4746384"/>
            <a:ext cx="341239" cy="349898"/>
          </a:xfrm>
          <a:custGeom>
            <a:avLst/>
            <a:gdLst>
              <a:gd name="T0" fmla="*/ 714 w 1215"/>
              <a:gd name="T1" fmla="*/ 1241 h 1246"/>
              <a:gd name="T2" fmla="*/ 618 w 1215"/>
              <a:gd name="T3" fmla="*/ 1223 h 1246"/>
              <a:gd name="T4" fmla="*/ 269 w 1215"/>
              <a:gd name="T5" fmla="*/ 1146 h 1246"/>
              <a:gd name="T6" fmla="*/ 61 w 1215"/>
              <a:gd name="T7" fmla="*/ 1101 h 1246"/>
              <a:gd name="T8" fmla="*/ 1 w 1215"/>
              <a:gd name="T9" fmla="*/ 1062 h 1246"/>
              <a:gd name="T10" fmla="*/ 84 w 1215"/>
              <a:gd name="T11" fmla="*/ 140 h 1246"/>
              <a:gd name="T12" fmla="*/ 319 w 1215"/>
              <a:gd name="T13" fmla="*/ 91 h 1246"/>
              <a:gd name="T14" fmla="*/ 593 w 1215"/>
              <a:gd name="T15" fmla="*/ 31 h 1246"/>
              <a:gd name="T16" fmla="*/ 719 w 1215"/>
              <a:gd name="T17" fmla="*/ 32 h 1246"/>
              <a:gd name="T18" fmla="*/ 719 w 1215"/>
              <a:gd name="T19" fmla="*/ 511 h 1246"/>
              <a:gd name="T20" fmla="*/ 719 w 1215"/>
              <a:gd name="T21" fmla="*/ 1035 h 1246"/>
              <a:gd name="T22" fmla="*/ 379 w 1215"/>
              <a:gd name="T23" fmla="*/ 351 h 1246"/>
              <a:gd name="T24" fmla="*/ 254 w 1215"/>
              <a:gd name="T25" fmla="*/ 386 h 1246"/>
              <a:gd name="T26" fmla="*/ 273 w 1215"/>
              <a:gd name="T27" fmla="*/ 603 h 1246"/>
              <a:gd name="T28" fmla="*/ 412 w 1215"/>
              <a:gd name="T29" fmla="*/ 692 h 1246"/>
              <a:gd name="T30" fmla="*/ 316 w 1215"/>
              <a:gd name="T31" fmla="*/ 753 h 1246"/>
              <a:gd name="T32" fmla="*/ 222 w 1215"/>
              <a:gd name="T33" fmla="*/ 744 h 1246"/>
              <a:gd name="T34" fmla="*/ 225 w 1215"/>
              <a:gd name="T35" fmla="*/ 815 h 1246"/>
              <a:gd name="T36" fmla="*/ 473 w 1215"/>
              <a:gd name="T37" fmla="*/ 791 h 1246"/>
              <a:gd name="T38" fmla="*/ 330 w 1215"/>
              <a:gd name="T39" fmla="*/ 526 h 1246"/>
              <a:gd name="T40" fmla="*/ 377 w 1215"/>
              <a:gd name="T41" fmla="*/ 427 h 1246"/>
              <a:gd name="T42" fmla="*/ 477 w 1215"/>
              <a:gd name="T43" fmla="*/ 437 h 1246"/>
              <a:gd name="T44" fmla="*/ 474 w 1215"/>
              <a:gd name="T45" fmla="*/ 364 h 1246"/>
              <a:gd name="T46" fmla="*/ 778 w 1215"/>
              <a:gd name="T47" fmla="*/ 254 h 1246"/>
              <a:gd name="T48" fmla="*/ 733 w 1215"/>
              <a:gd name="T49" fmla="*/ 290 h 1246"/>
              <a:gd name="T50" fmla="*/ 763 w 1215"/>
              <a:gd name="T51" fmla="*/ 487 h 1246"/>
              <a:gd name="T52" fmla="*/ 821 w 1215"/>
              <a:gd name="T53" fmla="*/ 488 h 1246"/>
              <a:gd name="T54" fmla="*/ 917 w 1215"/>
              <a:gd name="T55" fmla="*/ 447 h 1246"/>
              <a:gd name="T56" fmla="*/ 994 w 1215"/>
              <a:gd name="T57" fmla="*/ 520 h 1246"/>
              <a:gd name="T58" fmla="*/ 957 w 1215"/>
              <a:gd name="T59" fmla="*/ 591 h 1246"/>
              <a:gd name="T60" fmla="*/ 997 w 1215"/>
              <a:gd name="T61" fmla="*/ 736 h 1246"/>
              <a:gd name="T62" fmla="*/ 938 w 1215"/>
              <a:gd name="T63" fmla="*/ 813 h 1246"/>
              <a:gd name="T64" fmla="*/ 781 w 1215"/>
              <a:gd name="T65" fmla="*/ 783 h 1246"/>
              <a:gd name="T66" fmla="*/ 734 w 1215"/>
              <a:gd name="T67" fmla="*/ 833 h 1246"/>
              <a:gd name="T68" fmla="*/ 754 w 1215"/>
              <a:gd name="T69" fmla="*/ 1011 h 1246"/>
              <a:gd name="T70" fmla="*/ 947 w 1215"/>
              <a:gd name="T71" fmla="*/ 886 h 1246"/>
              <a:gd name="T72" fmla="*/ 1080 w 1215"/>
              <a:gd name="T73" fmla="*/ 755 h 1246"/>
              <a:gd name="T74" fmla="*/ 1173 w 1215"/>
              <a:gd name="T75" fmla="*/ 582 h 1246"/>
              <a:gd name="T76" fmla="*/ 1069 w 1215"/>
              <a:gd name="T77" fmla="*/ 519 h 1246"/>
              <a:gd name="T78" fmla="*/ 1028 w 1215"/>
              <a:gd name="T79" fmla="*/ 465 h 1246"/>
              <a:gd name="T80" fmla="*/ 919 w 1215"/>
              <a:gd name="T81" fmla="*/ 368 h 1246"/>
              <a:gd name="T82" fmla="*/ 832 w 1215"/>
              <a:gd name="T83" fmla="*/ 259 h 1246"/>
              <a:gd name="T84" fmla="*/ 778 w 1215"/>
              <a:gd name="T85" fmla="*/ 254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5" h="1246">
                <a:moveTo>
                  <a:pt x="719" y="1210"/>
                </a:moveTo>
                <a:cubicBezTo>
                  <a:pt x="713" y="1220"/>
                  <a:pt x="730" y="1234"/>
                  <a:pt x="714" y="1241"/>
                </a:cubicBezTo>
                <a:cubicBezTo>
                  <a:pt x="702" y="1246"/>
                  <a:pt x="693" y="1236"/>
                  <a:pt x="682" y="1234"/>
                </a:cubicBezTo>
                <a:cubicBezTo>
                  <a:pt x="661" y="1230"/>
                  <a:pt x="639" y="1228"/>
                  <a:pt x="618" y="1223"/>
                </a:cubicBezTo>
                <a:cubicBezTo>
                  <a:pt x="554" y="1206"/>
                  <a:pt x="490" y="1196"/>
                  <a:pt x="426" y="1182"/>
                </a:cubicBezTo>
                <a:cubicBezTo>
                  <a:pt x="374" y="1170"/>
                  <a:pt x="321" y="1159"/>
                  <a:pt x="269" y="1146"/>
                </a:cubicBezTo>
                <a:cubicBezTo>
                  <a:pt x="234" y="1137"/>
                  <a:pt x="198" y="1129"/>
                  <a:pt x="161" y="1124"/>
                </a:cubicBezTo>
                <a:cubicBezTo>
                  <a:pt x="127" y="1119"/>
                  <a:pt x="95" y="1108"/>
                  <a:pt x="61" y="1101"/>
                </a:cubicBezTo>
                <a:cubicBezTo>
                  <a:pt x="42" y="1097"/>
                  <a:pt x="21" y="1094"/>
                  <a:pt x="1" y="1090"/>
                </a:cubicBezTo>
                <a:cubicBezTo>
                  <a:pt x="1" y="1081"/>
                  <a:pt x="1" y="1071"/>
                  <a:pt x="1" y="1062"/>
                </a:cubicBezTo>
                <a:cubicBezTo>
                  <a:pt x="1" y="761"/>
                  <a:pt x="0" y="460"/>
                  <a:pt x="0" y="160"/>
                </a:cubicBezTo>
                <a:cubicBezTo>
                  <a:pt x="28" y="153"/>
                  <a:pt x="56" y="145"/>
                  <a:pt x="84" y="140"/>
                </a:cubicBezTo>
                <a:cubicBezTo>
                  <a:pt x="120" y="133"/>
                  <a:pt x="156" y="123"/>
                  <a:pt x="191" y="115"/>
                </a:cubicBezTo>
                <a:cubicBezTo>
                  <a:pt x="234" y="107"/>
                  <a:pt x="276" y="100"/>
                  <a:pt x="319" y="91"/>
                </a:cubicBezTo>
                <a:cubicBezTo>
                  <a:pt x="348" y="85"/>
                  <a:pt x="376" y="76"/>
                  <a:pt x="404" y="70"/>
                </a:cubicBezTo>
                <a:cubicBezTo>
                  <a:pt x="467" y="56"/>
                  <a:pt x="531" y="45"/>
                  <a:pt x="593" y="31"/>
                </a:cubicBezTo>
                <a:cubicBezTo>
                  <a:pt x="624" y="23"/>
                  <a:pt x="656" y="19"/>
                  <a:pt x="687" y="9"/>
                </a:cubicBezTo>
                <a:cubicBezTo>
                  <a:pt x="713" y="0"/>
                  <a:pt x="718" y="5"/>
                  <a:pt x="719" y="32"/>
                </a:cubicBezTo>
                <a:cubicBezTo>
                  <a:pt x="719" y="103"/>
                  <a:pt x="719" y="175"/>
                  <a:pt x="719" y="246"/>
                </a:cubicBezTo>
                <a:cubicBezTo>
                  <a:pt x="719" y="334"/>
                  <a:pt x="719" y="423"/>
                  <a:pt x="719" y="511"/>
                </a:cubicBezTo>
                <a:cubicBezTo>
                  <a:pt x="719" y="597"/>
                  <a:pt x="719" y="684"/>
                  <a:pt x="719" y="770"/>
                </a:cubicBezTo>
                <a:cubicBezTo>
                  <a:pt x="719" y="858"/>
                  <a:pt x="719" y="947"/>
                  <a:pt x="719" y="1035"/>
                </a:cubicBezTo>
                <a:cubicBezTo>
                  <a:pt x="719" y="1093"/>
                  <a:pt x="719" y="1152"/>
                  <a:pt x="719" y="1210"/>
                </a:cubicBezTo>
                <a:close/>
                <a:moveTo>
                  <a:pt x="379" y="351"/>
                </a:moveTo>
                <a:cubicBezTo>
                  <a:pt x="349" y="345"/>
                  <a:pt x="320" y="358"/>
                  <a:pt x="291" y="365"/>
                </a:cubicBezTo>
                <a:cubicBezTo>
                  <a:pt x="278" y="369"/>
                  <a:pt x="264" y="377"/>
                  <a:pt x="254" y="386"/>
                </a:cubicBezTo>
                <a:cubicBezTo>
                  <a:pt x="221" y="417"/>
                  <a:pt x="208" y="455"/>
                  <a:pt x="208" y="501"/>
                </a:cubicBezTo>
                <a:cubicBezTo>
                  <a:pt x="209" y="549"/>
                  <a:pt x="234" y="580"/>
                  <a:pt x="273" y="603"/>
                </a:cubicBezTo>
                <a:cubicBezTo>
                  <a:pt x="306" y="622"/>
                  <a:pt x="342" y="636"/>
                  <a:pt x="378" y="651"/>
                </a:cubicBezTo>
                <a:cubicBezTo>
                  <a:pt x="395" y="658"/>
                  <a:pt x="410" y="669"/>
                  <a:pt x="412" y="692"/>
                </a:cubicBezTo>
                <a:cubicBezTo>
                  <a:pt x="414" y="712"/>
                  <a:pt x="405" y="726"/>
                  <a:pt x="388" y="739"/>
                </a:cubicBezTo>
                <a:cubicBezTo>
                  <a:pt x="365" y="756"/>
                  <a:pt x="341" y="753"/>
                  <a:pt x="316" y="753"/>
                </a:cubicBezTo>
                <a:cubicBezTo>
                  <a:pt x="288" y="754"/>
                  <a:pt x="264" y="743"/>
                  <a:pt x="239" y="733"/>
                </a:cubicBezTo>
                <a:cubicBezTo>
                  <a:pt x="227" y="729"/>
                  <a:pt x="223" y="732"/>
                  <a:pt x="222" y="744"/>
                </a:cubicBezTo>
                <a:cubicBezTo>
                  <a:pt x="222" y="763"/>
                  <a:pt x="220" y="782"/>
                  <a:pt x="218" y="802"/>
                </a:cubicBezTo>
                <a:cubicBezTo>
                  <a:pt x="218" y="807"/>
                  <a:pt x="217" y="812"/>
                  <a:pt x="225" y="815"/>
                </a:cubicBezTo>
                <a:cubicBezTo>
                  <a:pt x="289" y="838"/>
                  <a:pt x="353" y="842"/>
                  <a:pt x="418" y="822"/>
                </a:cubicBezTo>
                <a:cubicBezTo>
                  <a:pt x="438" y="816"/>
                  <a:pt x="458" y="807"/>
                  <a:pt x="473" y="791"/>
                </a:cubicBezTo>
                <a:cubicBezTo>
                  <a:pt x="529" y="737"/>
                  <a:pt x="533" y="610"/>
                  <a:pt x="432" y="571"/>
                </a:cubicBezTo>
                <a:cubicBezTo>
                  <a:pt x="397" y="558"/>
                  <a:pt x="364" y="541"/>
                  <a:pt x="330" y="526"/>
                </a:cubicBezTo>
                <a:cubicBezTo>
                  <a:pt x="319" y="521"/>
                  <a:pt x="311" y="511"/>
                  <a:pt x="310" y="497"/>
                </a:cubicBezTo>
                <a:cubicBezTo>
                  <a:pt x="307" y="450"/>
                  <a:pt x="333" y="433"/>
                  <a:pt x="377" y="427"/>
                </a:cubicBezTo>
                <a:cubicBezTo>
                  <a:pt x="407" y="424"/>
                  <a:pt x="434" y="437"/>
                  <a:pt x="463" y="442"/>
                </a:cubicBezTo>
                <a:cubicBezTo>
                  <a:pt x="468" y="443"/>
                  <a:pt x="478" y="449"/>
                  <a:pt x="477" y="437"/>
                </a:cubicBezTo>
                <a:cubicBezTo>
                  <a:pt x="477" y="417"/>
                  <a:pt x="484" y="399"/>
                  <a:pt x="486" y="380"/>
                </a:cubicBezTo>
                <a:cubicBezTo>
                  <a:pt x="487" y="369"/>
                  <a:pt x="483" y="365"/>
                  <a:pt x="474" y="364"/>
                </a:cubicBezTo>
                <a:cubicBezTo>
                  <a:pt x="443" y="360"/>
                  <a:pt x="412" y="348"/>
                  <a:pt x="379" y="351"/>
                </a:cubicBezTo>
                <a:close/>
                <a:moveTo>
                  <a:pt x="778" y="254"/>
                </a:moveTo>
                <a:cubicBezTo>
                  <a:pt x="772" y="255"/>
                  <a:pt x="766" y="257"/>
                  <a:pt x="760" y="257"/>
                </a:cubicBezTo>
                <a:cubicBezTo>
                  <a:pt x="739" y="259"/>
                  <a:pt x="733" y="269"/>
                  <a:pt x="733" y="290"/>
                </a:cubicBezTo>
                <a:cubicBezTo>
                  <a:pt x="735" y="345"/>
                  <a:pt x="734" y="399"/>
                  <a:pt x="734" y="453"/>
                </a:cubicBezTo>
                <a:cubicBezTo>
                  <a:pt x="734" y="480"/>
                  <a:pt x="736" y="483"/>
                  <a:pt x="763" y="487"/>
                </a:cubicBezTo>
                <a:cubicBezTo>
                  <a:pt x="766" y="487"/>
                  <a:pt x="770" y="488"/>
                  <a:pt x="773" y="488"/>
                </a:cubicBezTo>
                <a:cubicBezTo>
                  <a:pt x="789" y="488"/>
                  <a:pt x="805" y="488"/>
                  <a:pt x="821" y="488"/>
                </a:cubicBezTo>
                <a:cubicBezTo>
                  <a:pt x="849" y="485"/>
                  <a:pt x="872" y="471"/>
                  <a:pt x="888" y="449"/>
                </a:cubicBezTo>
                <a:cubicBezTo>
                  <a:pt x="899" y="434"/>
                  <a:pt x="908" y="441"/>
                  <a:pt x="917" y="447"/>
                </a:cubicBezTo>
                <a:cubicBezTo>
                  <a:pt x="921" y="449"/>
                  <a:pt x="923" y="453"/>
                  <a:pt x="928" y="455"/>
                </a:cubicBezTo>
                <a:cubicBezTo>
                  <a:pt x="955" y="471"/>
                  <a:pt x="976" y="493"/>
                  <a:pt x="994" y="520"/>
                </a:cubicBezTo>
                <a:cubicBezTo>
                  <a:pt x="999" y="527"/>
                  <a:pt x="1001" y="536"/>
                  <a:pt x="992" y="543"/>
                </a:cubicBezTo>
                <a:cubicBezTo>
                  <a:pt x="976" y="555"/>
                  <a:pt x="964" y="572"/>
                  <a:pt x="957" y="591"/>
                </a:cubicBezTo>
                <a:cubicBezTo>
                  <a:pt x="950" y="610"/>
                  <a:pt x="937" y="631"/>
                  <a:pt x="944" y="652"/>
                </a:cubicBezTo>
                <a:cubicBezTo>
                  <a:pt x="955" y="683"/>
                  <a:pt x="966" y="716"/>
                  <a:pt x="997" y="736"/>
                </a:cubicBezTo>
                <a:cubicBezTo>
                  <a:pt x="1002" y="739"/>
                  <a:pt x="1002" y="744"/>
                  <a:pt x="998" y="749"/>
                </a:cubicBezTo>
                <a:cubicBezTo>
                  <a:pt x="980" y="773"/>
                  <a:pt x="962" y="795"/>
                  <a:pt x="938" y="813"/>
                </a:cubicBezTo>
                <a:cubicBezTo>
                  <a:pt x="921" y="826"/>
                  <a:pt x="909" y="840"/>
                  <a:pt x="886" y="813"/>
                </a:cubicBezTo>
                <a:cubicBezTo>
                  <a:pt x="861" y="782"/>
                  <a:pt x="820" y="780"/>
                  <a:pt x="781" y="783"/>
                </a:cubicBezTo>
                <a:cubicBezTo>
                  <a:pt x="765" y="784"/>
                  <a:pt x="751" y="793"/>
                  <a:pt x="738" y="801"/>
                </a:cubicBezTo>
                <a:cubicBezTo>
                  <a:pt x="729" y="806"/>
                  <a:pt x="734" y="822"/>
                  <a:pt x="734" y="833"/>
                </a:cubicBezTo>
                <a:cubicBezTo>
                  <a:pt x="734" y="880"/>
                  <a:pt x="735" y="927"/>
                  <a:pt x="734" y="975"/>
                </a:cubicBezTo>
                <a:cubicBezTo>
                  <a:pt x="733" y="992"/>
                  <a:pt x="736" y="1001"/>
                  <a:pt x="754" y="1011"/>
                </a:cubicBezTo>
                <a:cubicBezTo>
                  <a:pt x="821" y="1046"/>
                  <a:pt x="909" y="998"/>
                  <a:pt x="922" y="931"/>
                </a:cubicBezTo>
                <a:cubicBezTo>
                  <a:pt x="926" y="914"/>
                  <a:pt x="926" y="897"/>
                  <a:pt x="947" y="886"/>
                </a:cubicBezTo>
                <a:cubicBezTo>
                  <a:pt x="994" y="859"/>
                  <a:pt x="1031" y="820"/>
                  <a:pt x="1056" y="771"/>
                </a:cubicBezTo>
                <a:cubicBezTo>
                  <a:pt x="1061" y="760"/>
                  <a:pt x="1068" y="754"/>
                  <a:pt x="1080" y="755"/>
                </a:cubicBezTo>
                <a:cubicBezTo>
                  <a:pt x="1094" y="756"/>
                  <a:pt x="1108" y="754"/>
                  <a:pt x="1121" y="747"/>
                </a:cubicBezTo>
                <a:cubicBezTo>
                  <a:pt x="1175" y="719"/>
                  <a:pt x="1215" y="642"/>
                  <a:pt x="1173" y="582"/>
                </a:cubicBezTo>
                <a:cubicBezTo>
                  <a:pt x="1165" y="569"/>
                  <a:pt x="1162" y="553"/>
                  <a:pt x="1146" y="545"/>
                </a:cubicBezTo>
                <a:cubicBezTo>
                  <a:pt x="1121" y="532"/>
                  <a:pt x="1098" y="517"/>
                  <a:pt x="1069" y="519"/>
                </a:cubicBezTo>
                <a:cubicBezTo>
                  <a:pt x="1064" y="519"/>
                  <a:pt x="1061" y="518"/>
                  <a:pt x="1059" y="513"/>
                </a:cubicBezTo>
                <a:cubicBezTo>
                  <a:pt x="1050" y="496"/>
                  <a:pt x="1039" y="480"/>
                  <a:pt x="1028" y="465"/>
                </a:cubicBezTo>
                <a:cubicBezTo>
                  <a:pt x="1002" y="429"/>
                  <a:pt x="970" y="401"/>
                  <a:pt x="930" y="383"/>
                </a:cubicBezTo>
                <a:cubicBezTo>
                  <a:pt x="924" y="380"/>
                  <a:pt x="917" y="375"/>
                  <a:pt x="919" y="368"/>
                </a:cubicBezTo>
                <a:cubicBezTo>
                  <a:pt x="921" y="354"/>
                  <a:pt x="915" y="343"/>
                  <a:pt x="909" y="332"/>
                </a:cubicBezTo>
                <a:cubicBezTo>
                  <a:pt x="892" y="299"/>
                  <a:pt x="874" y="266"/>
                  <a:pt x="832" y="259"/>
                </a:cubicBezTo>
                <a:cubicBezTo>
                  <a:pt x="826" y="258"/>
                  <a:pt x="820" y="256"/>
                  <a:pt x="815" y="254"/>
                </a:cubicBezTo>
                <a:cubicBezTo>
                  <a:pt x="802" y="254"/>
                  <a:pt x="790" y="254"/>
                  <a:pt x="778" y="2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2" name="Freeform 9"/>
          <p:cNvSpPr>
            <a:spLocks noEditPoints="1"/>
          </p:cNvSpPr>
          <p:nvPr/>
        </p:nvSpPr>
        <p:spPr bwMode="auto">
          <a:xfrm>
            <a:off x="6667500" y="5180396"/>
            <a:ext cx="474046" cy="359344"/>
          </a:xfrm>
          <a:custGeom>
            <a:avLst/>
            <a:gdLst>
              <a:gd name="T0" fmla="*/ 1870 w 1894"/>
              <a:gd name="T1" fmla="*/ 214 h 1435"/>
              <a:gd name="T2" fmla="*/ 24 w 1894"/>
              <a:gd name="T3" fmla="*/ 214 h 1435"/>
              <a:gd name="T4" fmla="*/ 0 w 1894"/>
              <a:gd name="T5" fmla="*/ 246 h 1435"/>
              <a:gd name="T6" fmla="*/ 0 w 1894"/>
              <a:gd name="T7" fmla="*/ 1404 h 1435"/>
              <a:gd name="T8" fmla="*/ 24 w 1894"/>
              <a:gd name="T9" fmla="*/ 1435 h 1435"/>
              <a:gd name="T10" fmla="*/ 1870 w 1894"/>
              <a:gd name="T11" fmla="*/ 1435 h 1435"/>
              <a:gd name="T12" fmla="*/ 1894 w 1894"/>
              <a:gd name="T13" fmla="*/ 1404 h 1435"/>
              <a:gd name="T14" fmla="*/ 1894 w 1894"/>
              <a:gd name="T15" fmla="*/ 246 h 1435"/>
              <a:gd name="T16" fmla="*/ 1870 w 1894"/>
              <a:gd name="T17" fmla="*/ 214 h 1435"/>
              <a:gd name="T18" fmla="*/ 1822 w 1894"/>
              <a:gd name="T19" fmla="*/ 1364 h 1435"/>
              <a:gd name="T20" fmla="*/ 72 w 1894"/>
              <a:gd name="T21" fmla="*/ 1364 h 1435"/>
              <a:gd name="T22" fmla="*/ 72 w 1894"/>
              <a:gd name="T23" fmla="*/ 293 h 1435"/>
              <a:gd name="T24" fmla="*/ 1822 w 1894"/>
              <a:gd name="T25" fmla="*/ 293 h 1435"/>
              <a:gd name="T26" fmla="*/ 1822 w 1894"/>
              <a:gd name="T27" fmla="*/ 1364 h 1435"/>
              <a:gd name="T28" fmla="*/ 1822 w 1894"/>
              <a:gd name="T29" fmla="*/ 1364 h 1435"/>
              <a:gd name="T30" fmla="*/ 1607 w 1894"/>
              <a:gd name="T31" fmla="*/ 111 h 1435"/>
              <a:gd name="T32" fmla="*/ 1568 w 1894"/>
              <a:gd name="T33" fmla="*/ 111 h 1435"/>
              <a:gd name="T34" fmla="*/ 1568 w 1894"/>
              <a:gd name="T35" fmla="*/ 71 h 1435"/>
              <a:gd name="T36" fmla="*/ 1607 w 1894"/>
              <a:gd name="T37" fmla="*/ 71 h 1435"/>
              <a:gd name="T38" fmla="*/ 1607 w 1894"/>
              <a:gd name="T39" fmla="*/ 111 h 1435"/>
              <a:gd name="T40" fmla="*/ 1607 w 1894"/>
              <a:gd name="T41" fmla="*/ 111 h 1435"/>
              <a:gd name="T42" fmla="*/ 1870 w 1894"/>
              <a:gd name="T43" fmla="*/ 0 h 1435"/>
              <a:gd name="T44" fmla="*/ 24 w 1894"/>
              <a:gd name="T45" fmla="*/ 0 h 1435"/>
              <a:gd name="T46" fmla="*/ 0 w 1894"/>
              <a:gd name="T47" fmla="*/ 24 h 1435"/>
              <a:gd name="T48" fmla="*/ 0 w 1894"/>
              <a:gd name="T49" fmla="*/ 159 h 1435"/>
              <a:gd name="T50" fmla="*/ 24 w 1894"/>
              <a:gd name="T51" fmla="*/ 182 h 1435"/>
              <a:gd name="T52" fmla="*/ 1870 w 1894"/>
              <a:gd name="T53" fmla="*/ 182 h 1435"/>
              <a:gd name="T54" fmla="*/ 1894 w 1894"/>
              <a:gd name="T55" fmla="*/ 159 h 1435"/>
              <a:gd name="T56" fmla="*/ 1894 w 1894"/>
              <a:gd name="T57" fmla="*/ 24 h 1435"/>
              <a:gd name="T58" fmla="*/ 1870 w 1894"/>
              <a:gd name="T59" fmla="*/ 0 h 1435"/>
              <a:gd name="T60" fmla="*/ 1504 w 1894"/>
              <a:gd name="T61" fmla="*/ 127 h 1435"/>
              <a:gd name="T62" fmla="*/ 1416 w 1894"/>
              <a:gd name="T63" fmla="*/ 127 h 1435"/>
              <a:gd name="T64" fmla="*/ 1416 w 1894"/>
              <a:gd name="T65" fmla="*/ 111 h 1435"/>
              <a:gd name="T66" fmla="*/ 1504 w 1894"/>
              <a:gd name="T67" fmla="*/ 111 h 1435"/>
              <a:gd name="T68" fmla="*/ 1504 w 1894"/>
              <a:gd name="T69" fmla="*/ 127 h 1435"/>
              <a:gd name="T70" fmla="*/ 1504 w 1894"/>
              <a:gd name="T71" fmla="*/ 127 h 1435"/>
              <a:gd name="T72" fmla="*/ 1615 w 1894"/>
              <a:gd name="T73" fmla="*/ 127 h 1435"/>
              <a:gd name="T74" fmla="*/ 1552 w 1894"/>
              <a:gd name="T75" fmla="*/ 127 h 1435"/>
              <a:gd name="T76" fmla="*/ 1552 w 1894"/>
              <a:gd name="T77" fmla="*/ 56 h 1435"/>
              <a:gd name="T78" fmla="*/ 1615 w 1894"/>
              <a:gd name="T79" fmla="*/ 56 h 1435"/>
              <a:gd name="T80" fmla="*/ 1615 w 1894"/>
              <a:gd name="T81" fmla="*/ 127 h 1435"/>
              <a:gd name="T82" fmla="*/ 1615 w 1894"/>
              <a:gd name="T83" fmla="*/ 127 h 1435"/>
              <a:gd name="T84" fmla="*/ 1774 w 1894"/>
              <a:gd name="T85" fmla="*/ 127 h 1435"/>
              <a:gd name="T86" fmla="*/ 1751 w 1894"/>
              <a:gd name="T87" fmla="*/ 127 h 1435"/>
              <a:gd name="T88" fmla="*/ 1735 w 1894"/>
              <a:gd name="T89" fmla="*/ 111 h 1435"/>
              <a:gd name="T90" fmla="*/ 1727 w 1894"/>
              <a:gd name="T91" fmla="*/ 103 h 1435"/>
              <a:gd name="T92" fmla="*/ 1703 w 1894"/>
              <a:gd name="T93" fmla="*/ 127 h 1435"/>
              <a:gd name="T94" fmla="*/ 1703 w 1894"/>
              <a:gd name="T95" fmla="*/ 127 h 1435"/>
              <a:gd name="T96" fmla="*/ 1679 w 1894"/>
              <a:gd name="T97" fmla="*/ 127 h 1435"/>
              <a:gd name="T98" fmla="*/ 1711 w 1894"/>
              <a:gd name="T99" fmla="*/ 87 h 1435"/>
              <a:gd name="T100" fmla="*/ 1679 w 1894"/>
              <a:gd name="T101" fmla="*/ 56 h 1435"/>
              <a:gd name="T102" fmla="*/ 1703 w 1894"/>
              <a:gd name="T103" fmla="*/ 56 h 1435"/>
              <a:gd name="T104" fmla="*/ 1727 w 1894"/>
              <a:gd name="T105" fmla="*/ 79 h 1435"/>
              <a:gd name="T106" fmla="*/ 1751 w 1894"/>
              <a:gd name="T107" fmla="*/ 56 h 1435"/>
              <a:gd name="T108" fmla="*/ 1774 w 1894"/>
              <a:gd name="T109" fmla="*/ 56 h 1435"/>
              <a:gd name="T110" fmla="*/ 1735 w 1894"/>
              <a:gd name="T111" fmla="*/ 87 h 1435"/>
              <a:gd name="T112" fmla="*/ 1774 w 1894"/>
              <a:gd name="T113" fmla="*/ 127 h 1435"/>
              <a:gd name="T114" fmla="*/ 1774 w 1894"/>
              <a:gd name="T115" fmla="*/ 127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94" h="1435">
                <a:moveTo>
                  <a:pt x="1870" y="214"/>
                </a:moveTo>
                <a:cubicBezTo>
                  <a:pt x="24" y="214"/>
                  <a:pt x="24" y="214"/>
                  <a:pt x="24" y="214"/>
                </a:cubicBezTo>
                <a:cubicBezTo>
                  <a:pt x="8" y="214"/>
                  <a:pt x="0" y="230"/>
                  <a:pt x="0" y="246"/>
                </a:cubicBezTo>
                <a:cubicBezTo>
                  <a:pt x="0" y="1404"/>
                  <a:pt x="0" y="1404"/>
                  <a:pt x="0" y="1404"/>
                </a:cubicBezTo>
                <a:cubicBezTo>
                  <a:pt x="0" y="1420"/>
                  <a:pt x="8" y="1435"/>
                  <a:pt x="24" y="1435"/>
                </a:cubicBezTo>
                <a:cubicBezTo>
                  <a:pt x="1870" y="1435"/>
                  <a:pt x="1870" y="1435"/>
                  <a:pt x="1870" y="1435"/>
                </a:cubicBezTo>
                <a:cubicBezTo>
                  <a:pt x="1886" y="1435"/>
                  <a:pt x="1894" y="1420"/>
                  <a:pt x="1894" y="1404"/>
                </a:cubicBezTo>
                <a:cubicBezTo>
                  <a:pt x="1894" y="246"/>
                  <a:pt x="1894" y="246"/>
                  <a:pt x="1894" y="246"/>
                </a:cubicBezTo>
                <a:cubicBezTo>
                  <a:pt x="1894" y="230"/>
                  <a:pt x="1886" y="214"/>
                  <a:pt x="1870" y="214"/>
                </a:cubicBezTo>
                <a:close/>
                <a:moveTo>
                  <a:pt x="1822" y="1364"/>
                </a:moveTo>
                <a:cubicBezTo>
                  <a:pt x="72" y="1364"/>
                  <a:pt x="72" y="1364"/>
                  <a:pt x="72" y="1364"/>
                </a:cubicBezTo>
                <a:cubicBezTo>
                  <a:pt x="72" y="293"/>
                  <a:pt x="72" y="293"/>
                  <a:pt x="72" y="293"/>
                </a:cubicBezTo>
                <a:cubicBezTo>
                  <a:pt x="1822" y="293"/>
                  <a:pt x="1822" y="293"/>
                  <a:pt x="1822" y="293"/>
                </a:cubicBezTo>
                <a:cubicBezTo>
                  <a:pt x="1822" y="1364"/>
                  <a:pt x="1822" y="1364"/>
                  <a:pt x="1822" y="1364"/>
                </a:cubicBezTo>
                <a:cubicBezTo>
                  <a:pt x="1822" y="1364"/>
                  <a:pt x="1822" y="1364"/>
                  <a:pt x="1822" y="1364"/>
                </a:cubicBezTo>
                <a:close/>
                <a:moveTo>
                  <a:pt x="1607" y="111"/>
                </a:moveTo>
                <a:cubicBezTo>
                  <a:pt x="1568" y="111"/>
                  <a:pt x="1568" y="111"/>
                  <a:pt x="1568" y="111"/>
                </a:cubicBezTo>
                <a:cubicBezTo>
                  <a:pt x="1568" y="71"/>
                  <a:pt x="1568" y="71"/>
                  <a:pt x="1568" y="71"/>
                </a:cubicBezTo>
                <a:cubicBezTo>
                  <a:pt x="1607" y="71"/>
                  <a:pt x="1607" y="71"/>
                  <a:pt x="1607" y="71"/>
                </a:cubicBezTo>
                <a:cubicBezTo>
                  <a:pt x="1607" y="111"/>
                  <a:pt x="1607" y="111"/>
                  <a:pt x="1607" y="111"/>
                </a:cubicBezTo>
                <a:cubicBezTo>
                  <a:pt x="1607" y="111"/>
                  <a:pt x="1607" y="111"/>
                  <a:pt x="1607" y="111"/>
                </a:cubicBezTo>
                <a:close/>
                <a:moveTo>
                  <a:pt x="1870" y="0"/>
                </a:moveTo>
                <a:cubicBezTo>
                  <a:pt x="24" y="0"/>
                  <a:pt x="24" y="0"/>
                  <a:pt x="24" y="0"/>
                </a:cubicBezTo>
                <a:cubicBezTo>
                  <a:pt x="8" y="0"/>
                  <a:pt x="0" y="8"/>
                  <a:pt x="0" y="24"/>
                </a:cubicBezTo>
                <a:cubicBezTo>
                  <a:pt x="0" y="159"/>
                  <a:pt x="0" y="159"/>
                  <a:pt x="0" y="159"/>
                </a:cubicBezTo>
                <a:cubicBezTo>
                  <a:pt x="0" y="175"/>
                  <a:pt x="8" y="182"/>
                  <a:pt x="24" y="182"/>
                </a:cubicBezTo>
                <a:cubicBezTo>
                  <a:pt x="1870" y="182"/>
                  <a:pt x="1870" y="182"/>
                  <a:pt x="1870" y="182"/>
                </a:cubicBezTo>
                <a:cubicBezTo>
                  <a:pt x="1886" y="182"/>
                  <a:pt x="1894" y="175"/>
                  <a:pt x="1894" y="159"/>
                </a:cubicBezTo>
                <a:cubicBezTo>
                  <a:pt x="1894" y="24"/>
                  <a:pt x="1894" y="24"/>
                  <a:pt x="1894" y="24"/>
                </a:cubicBezTo>
                <a:cubicBezTo>
                  <a:pt x="1894" y="8"/>
                  <a:pt x="1886" y="0"/>
                  <a:pt x="1870" y="0"/>
                </a:cubicBezTo>
                <a:close/>
                <a:moveTo>
                  <a:pt x="1504" y="127"/>
                </a:moveTo>
                <a:cubicBezTo>
                  <a:pt x="1416" y="127"/>
                  <a:pt x="1416" y="127"/>
                  <a:pt x="1416" y="127"/>
                </a:cubicBezTo>
                <a:cubicBezTo>
                  <a:pt x="1416" y="111"/>
                  <a:pt x="1416" y="111"/>
                  <a:pt x="1416" y="111"/>
                </a:cubicBezTo>
                <a:cubicBezTo>
                  <a:pt x="1504" y="111"/>
                  <a:pt x="1504" y="111"/>
                  <a:pt x="1504" y="111"/>
                </a:cubicBezTo>
                <a:cubicBezTo>
                  <a:pt x="1504" y="127"/>
                  <a:pt x="1504" y="127"/>
                  <a:pt x="1504" y="127"/>
                </a:cubicBezTo>
                <a:cubicBezTo>
                  <a:pt x="1504" y="127"/>
                  <a:pt x="1504" y="127"/>
                  <a:pt x="1504" y="127"/>
                </a:cubicBezTo>
                <a:close/>
                <a:moveTo>
                  <a:pt x="1615" y="127"/>
                </a:moveTo>
                <a:cubicBezTo>
                  <a:pt x="1552" y="127"/>
                  <a:pt x="1552" y="127"/>
                  <a:pt x="1552" y="127"/>
                </a:cubicBezTo>
                <a:cubicBezTo>
                  <a:pt x="1552" y="56"/>
                  <a:pt x="1552" y="56"/>
                  <a:pt x="1552" y="56"/>
                </a:cubicBezTo>
                <a:cubicBezTo>
                  <a:pt x="1615" y="56"/>
                  <a:pt x="1615" y="56"/>
                  <a:pt x="1615" y="56"/>
                </a:cubicBezTo>
                <a:cubicBezTo>
                  <a:pt x="1615" y="127"/>
                  <a:pt x="1615" y="127"/>
                  <a:pt x="1615" y="127"/>
                </a:cubicBezTo>
                <a:cubicBezTo>
                  <a:pt x="1615" y="127"/>
                  <a:pt x="1615" y="127"/>
                  <a:pt x="1615" y="127"/>
                </a:cubicBezTo>
                <a:close/>
                <a:moveTo>
                  <a:pt x="1774" y="127"/>
                </a:moveTo>
                <a:cubicBezTo>
                  <a:pt x="1751" y="127"/>
                  <a:pt x="1751" y="127"/>
                  <a:pt x="1751" y="127"/>
                </a:cubicBezTo>
                <a:cubicBezTo>
                  <a:pt x="1735" y="111"/>
                  <a:pt x="1735" y="111"/>
                  <a:pt x="1735" y="111"/>
                </a:cubicBezTo>
                <a:cubicBezTo>
                  <a:pt x="1727" y="103"/>
                  <a:pt x="1727" y="103"/>
                  <a:pt x="1727" y="103"/>
                </a:cubicBezTo>
                <a:cubicBezTo>
                  <a:pt x="1703" y="127"/>
                  <a:pt x="1703" y="127"/>
                  <a:pt x="1703" y="127"/>
                </a:cubicBezTo>
                <a:cubicBezTo>
                  <a:pt x="1703" y="127"/>
                  <a:pt x="1703" y="127"/>
                  <a:pt x="1703" y="127"/>
                </a:cubicBezTo>
                <a:cubicBezTo>
                  <a:pt x="1679" y="127"/>
                  <a:pt x="1679" y="127"/>
                  <a:pt x="1679" y="127"/>
                </a:cubicBezTo>
                <a:cubicBezTo>
                  <a:pt x="1711" y="87"/>
                  <a:pt x="1711" y="87"/>
                  <a:pt x="1711" y="87"/>
                </a:cubicBezTo>
                <a:cubicBezTo>
                  <a:pt x="1679" y="56"/>
                  <a:pt x="1679" y="56"/>
                  <a:pt x="1679" y="56"/>
                </a:cubicBezTo>
                <a:cubicBezTo>
                  <a:pt x="1703" y="56"/>
                  <a:pt x="1703" y="56"/>
                  <a:pt x="1703" y="56"/>
                </a:cubicBezTo>
                <a:cubicBezTo>
                  <a:pt x="1727" y="79"/>
                  <a:pt x="1727" y="79"/>
                  <a:pt x="1727" y="79"/>
                </a:cubicBezTo>
                <a:cubicBezTo>
                  <a:pt x="1751" y="56"/>
                  <a:pt x="1751" y="56"/>
                  <a:pt x="1751" y="56"/>
                </a:cubicBezTo>
                <a:cubicBezTo>
                  <a:pt x="1774" y="56"/>
                  <a:pt x="1774" y="56"/>
                  <a:pt x="1774" y="56"/>
                </a:cubicBezTo>
                <a:cubicBezTo>
                  <a:pt x="1735" y="87"/>
                  <a:pt x="1735" y="87"/>
                  <a:pt x="1735" y="87"/>
                </a:cubicBezTo>
                <a:cubicBezTo>
                  <a:pt x="1774" y="127"/>
                  <a:pt x="1774" y="127"/>
                  <a:pt x="1774" y="127"/>
                </a:cubicBezTo>
                <a:cubicBezTo>
                  <a:pt x="1774" y="127"/>
                  <a:pt x="1774" y="127"/>
                  <a:pt x="1774" y="127"/>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3" name="Freeform 26"/>
          <p:cNvSpPr>
            <a:spLocks noEditPoints="1"/>
          </p:cNvSpPr>
          <p:nvPr/>
        </p:nvSpPr>
        <p:spPr bwMode="auto">
          <a:xfrm>
            <a:off x="6522720" y="4786267"/>
            <a:ext cx="283207" cy="31319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0697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734719" y="6515101"/>
            <a:ext cx="2235200" cy="23495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ext Placeholder 1"/>
          <p:cNvSpPr>
            <a:spLocks noGrp="1"/>
          </p:cNvSpPr>
          <p:nvPr>
            <p:ph type="body" sz="quarter" idx="4294967295"/>
          </p:nvPr>
        </p:nvSpPr>
        <p:spPr>
          <a:xfrm>
            <a:off x="6197602" y="977900"/>
            <a:ext cx="5964236" cy="5038725"/>
          </a:xfrm>
        </p:spPr>
        <p:txBody>
          <a:bodyPr/>
          <a:lstStyle/>
          <a:p>
            <a:pPr marL="0" indent="0">
              <a:spcBef>
                <a:spcPts val="2400"/>
              </a:spcBef>
              <a:buNone/>
            </a:pPr>
            <a:r>
              <a:rPr lang="en-US" sz="3400" dirty="0" smtClean="0"/>
              <a:t>Remote web always has </a:t>
            </a:r>
            <a:br>
              <a:rPr lang="en-US" sz="3400" dirty="0" smtClean="0"/>
            </a:br>
            <a:r>
              <a:rPr lang="en-US" sz="3400" dirty="0" smtClean="0"/>
              <a:t>full rights to add-in web</a:t>
            </a:r>
          </a:p>
          <a:p>
            <a:pPr marL="0" indent="0">
              <a:spcBef>
                <a:spcPts val="2400"/>
              </a:spcBef>
              <a:buNone/>
            </a:pPr>
            <a:r>
              <a:rPr lang="en-US" sz="3400" dirty="0" smtClean="0"/>
              <a:t>Add-in permissions are the lesser of user and add-in permissions to the </a:t>
            </a:r>
            <a:br>
              <a:rPr lang="en-US" sz="3400" dirty="0" smtClean="0"/>
            </a:br>
            <a:r>
              <a:rPr lang="en-US" sz="3400" dirty="0" smtClean="0"/>
              <a:t>given resource</a:t>
            </a:r>
          </a:p>
          <a:p>
            <a:pPr marL="0" indent="0">
              <a:spcBef>
                <a:spcPts val="2400"/>
              </a:spcBef>
              <a:buNone/>
            </a:pPr>
            <a:r>
              <a:rPr lang="en-US" sz="3400" dirty="0" smtClean="0"/>
              <a:t>Provider-hosted add-ins can utilize “app-only” permissions to “elevate” privileges</a:t>
            </a:r>
            <a:endParaRPr lang="en-US" sz="3400" dirty="0"/>
          </a:p>
        </p:txBody>
      </p:sp>
      <p:sp>
        <p:nvSpPr>
          <p:cNvPr id="4" name="Slide Number Placeholder 3"/>
          <p:cNvSpPr>
            <a:spLocks noGrp="1"/>
          </p:cNvSpPr>
          <p:nvPr>
            <p:ph type="sldNum" sz="quarter" idx="4294967295"/>
          </p:nvPr>
        </p:nvSpPr>
        <p:spPr>
          <a:xfrm>
            <a:off x="0" y="6526213"/>
            <a:ext cx="571500" cy="223837"/>
          </a:xfrm>
          <a:prstGeom prst="rect">
            <a:avLst/>
          </a:prstGeom>
        </p:spPr>
        <p:txBody>
          <a:bodyPr/>
          <a:lstStyle/>
          <a:p>
            <a:fld id="{727B4C2D-45E2-4621-8491-2995EB46A674}" type="slidenum">
              <a:rPr lang="en-US" smtClean="0"/>
              <a:pPr/>
              <a:t>8</a:t>
            </a:fld>
            <a:endParaRPr lang="en-US" dirty="0"/>
          </a:p>
        </p:txBody>
      </p:sp>
      <p:sp>
        <p:nvSpPr>
          <p:cNvPr id="5" name="Rectangle 4"/>
          <p:cNvSpPr/>
          <p:nvPr/>
        </p:nvSpPr>
        <p:spPr bwMode="auto">
          <a:xfrm>
            <a:off x="0" y="0"/>
            <a:ext cx="5761038"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9"/>
          <p:cNvSpPr txBox="1">
            <a:spLocks/>
          </p:cNvSpPr>
          <p:nvPr/>
        </p:nvSpPr>
        <p:spPr>
          <a:xfrm>
            <a:off x="436563" y="2416175"/>
            <a:ext cx="5324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a:lstStyle>
          <a:p>
            <a:r>
              <a:rPr lang="en-US" dirty="0" smtClean="0">
                <a:gradFill>
                  <a:gsLst>
                    <a:gs pos="7258">
                      <a:schemeClr val="bg1"/>
                    </a:gs>
                    <a:gs pos="29000">
                      <a:schemeClr val="bg1"/>
                    </a:gs>
                  </a:gsLst>
                  <a:lin ang="5400000" scaled="0"/>
                </a:gradFill>
              </a:rPr>
              <a:t>Add-in </a:t>
            </a:r>
            <a:br>
              <a:rPr lang="en-US" dirty="0" smtClean="0">
                <a:gradFill>
                  <a:gsLst>
                    <a:gs pos="7258">
                      <a:schemeClr val="bg1"/>
                    </a:gs>
                    <a:gs pos="29000">
                      <a:schemeClr val="bg1"/>
                    </a:gs>
                  </a:gsLst>
                  <a:lin ang="5400000" scaled="0"/>
                </a:gradFill>
              </a:rPr>
            </a:br>
            <a:r>
              <a:rPr lang="en-US" dirty="0" smtClean="0">
                <a:gradFill>
                  <a:gsLst>
                    <a:gs pos="7258">
                      <a:schemeClr val="bg1"/>
                    </a:gs>
                    <a:gs pos="29000">
                      <a:schemeClr val="bg1"/>
                    </a:gs>
                  </a:gsLst>
                  <a:lin ang="5400000" scaled="0"/>
                </a:gradFill>
              </a:rPr>
              <a:t>permissions</a:t>
            </a:r>
            <a:endParaRPr lang="en-US" dirty="0">
              <a:gradFill>
                <a:gsLst>
                  <a:gs pos="7258">
                    <a:schemeClr val="bg1"/>
                  </a:gs>
                  <a:gs pos="29000">
                    <a:schemeClr val="bg1"/>
                  </a:gs>
                </a:gsLst>
                <a:lin ang="5400000" scaled="0"/>
              </a:gradFill>
            </a:endParaRPr>
          </a:p>
        </p:txBody>
      </p:sp>
      <p:grpSp>
        <p:nvGrpSpPr>
          <p:cNvPr id="9" name="Group 8"/>
          <p:cNvGrpSpPr/>
          <p:nvPr/>
        </p:nvGrpSpPr>
        <p:grpSpPr>
          <a:xfrm>
            <a:off x="10980539" y="192518"/>
            <a:ext cx="2360017" cy="287338"/>
            <a:chOff x="2440123" y="6593453"/>
            <a:chExt cx="3498991" cy="287338"/>
          </a:xfrm>
        </p:grpSpPr>
        <p:sp>
          <p:nvSpPr>
            <p:cNvPr id="10" name="TextBox 9"/>
            <p:cNvSpPr txBox="1"/>
            <p:nvPr/>
          </p:nvSpPr>
          <p:spPr>
            <a:xfrm>
              <a:off x="2440123" y="6593453"/>
              <a:ext cx="349899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Introduction</a:t>
              </a:r>
            </a:p>
          </p:txBody>
        </p:sp>
        <p:sp>
          <p:nvSpPr>
            <p:cNvPr id="11"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gradFill>
                  <a:gsLst>
                    <a:gs pos="8367">
                      <a:schemeClr val="tx1"/>
                    </a:gs>
                    <a:gs pos="31000">
                      <a:schemeClr val="tx1"/>
                    </a:gs>
                  </a:gsLst>
                  <a:lin ang="5400000" scaled="0"/>
                </a:gradFill>
              </a:endParaRPr>
            </a:p>
          </p:txBody>
        </p:sp>
      </p:grpSp>
      <p:sp>
        <p:nvSpPr>
          <p:cNvPr id="12" name="Freeform 11"/>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169426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0980539" y="192518"/>
            <a:ext cx="2360017" cy="287338"/>
            <a:chOff x="2440123" y="6593453"/>
            <a:chExt cx="3498991" cy="287338"/>
          </a:xfrm>
        </p:grpSpPr>
        <p:sp>
          <p:nvSpPr>
            <p:cNvPr id="8" name="TextBox 7"/>
            <p:cNvSpPr txBox="1"/>
            <p:nvPr/>
          </p:nvSpPr>
          <p:spPr>
            <a:xfrm>
              <a:off x="2440123" y="6593453"/>
              <a:ext cx="349899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Introduction</a:t>
              </a:r>
            </a:p>
          </p:txBody>
        </p:sp>
        <p:sp>
          <p:nvSpPr>
            <p:cNvPr id="9" name="Freeform 5"/>
            <p:cNvSpPr>
              <a:spLocks/>
            </p:cNvSpPr>
            <p:nvPr/>
          </p:nvSpPr>
          <p:spPr bwMode="auto">
            <a:xfrm>
              <a:off x="2520033"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gradFill>
                  <a:gsLst>
                    <a:gs pos="8367">
                      <a:schemeClr val="tx1"/>
                    </a:gs>
                    <a:gs pos="31000">
                      <a:schemeClr val="tx1"/>
                    </a:gs>
                  </a:gsLst>
                  <a:lin ang="5400000" scaled="0"/>
                </a:gradFill>
              </a:endParaRPr>
            </a:p>
          </p:txBody>
        </p:sp>
      </p:grpSp>
      <p:sp>
        <p:nvSpPr>
          <p:cNvPr id="10" name="Rectangle 9"/>
          <p:cNvSpPr/>
          <p:nvPr/>
        </p:nvSpPr>
        <p:spPr bwMode="auto">
          <a:xfrm>
            <a:off x="0" y="0"/>
            <a:ext cx="5761038"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itle 9"/>
          <p:cNvSpPr txBox="1">
            <a:spLocks/>
          </p:cNvSpPr>
          <p:nvPr/>
        </p:nvSpPr>
        <p:spPr>
          <a:xfrm>
            <a:off x="436563" y="2416175"/>
            <a:ext cx="5324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a:lstStyle>
          <a:p>
            <a:r>
              <a:rPr lang="en-US" dirty="0" smtClean="0">
                <a:gradFill>
                  <a:gsLst>
                    <a:gs pos="7258">
                      <a:schemeClr val="bg1"/>
                    </a:gs>
                    <a:gs pos="29000">
                      <a:schemeClr val="bg1"/>
                    </a:gs>
                  </a:gsLst>
                  <a:lin ang="5400000" scaled="0"/>
                </a:gradFill>
              </a:rPr>
              <a:t>App-only permissions</a:t>
            </a:r>
            <a:endParaRPr lang="en-US" dirty="0">
              <a:gradFill>
                <a:gsLst>
                  <a:gs pos="7258">
                    <a:schemeClr val="bg1"/>
                  </a:gs>
                  <a:gs pos="29000">
                    <a:schemeClr val="bg1"/>
                  </a:gs>
                </a:gsLst>
                <a:lin ang="5400000" scaled="0"/>
              </a:gradFill>
            </a:endParaRPr>
          </a:p>
        </p:txBody>
      </p:sp>
      <p:grpSp>
        <p:nvGrpSpPr>
          <p:cNvPr id="15" name="Group 14"/>
          <p:cNvGrpSpPr/>
          <p:nvPr/>
        </p:nvGrpSpPr>
        <p:grpSpPr>
          <a:xfrm>
            <a:off x="6192572" y="1270961"/>
            <a:ext cx="6231203" cy="4452603"/>
            <a:chOff x="6675438" y="1849879"/>
            <a:chExt cx="6231203" cy="4452603"/>
          </a:xfrm>
        </p:grpSpPr>
        <p:sp>
          <p:nvSpPr>
            <p:cNvPr id="12" name="Text Placeholder 1"/>
            <p:cNvSpPr txBox="1">
              <a:spLocks/>
            </p:cNvSpPr>
            <p:nvPr/>
          </p:nvSpPr>
          <p:spPr>
            <a:xfrm>
              <a:off x="6675438" y="1849879"/>
              <a:ext cx="6040438" cy="393338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Font typeface="Arial" pitchFamily="34" charset="0"/>
                <a:buNone/>
              </a:pPr>
              <a:r>
                <a:rPr lang="en-US" sz="3400" dirty="0" smtClean="0"/>
                <a:t>Considers add-in permissions only, ignores user</a:t>
              </a:r>
            </a:p>
            <a:p>
              <a:pPr marL="0" indent="0">
                <a:spcBef>
                  <a:spcPts val="2400"/>
                </a:spcBef>
                <a:buFont typeface="Arial" pitchFamily="34" charset="0"/>
                <a:buNone/>
              </a:pPr>
              <a:r>
                <a:rPr lang="en-US" sz="3400" dirty="0" smtClean="0"/>
                <a:t>Set AllowAppOnlyPolicy to true in add-in manifest</a:t>
              </a:r>
            </a:p>
            <a:p>
              <a:pPr marL="0" indent="0">
                <a:spcBef>
                  <a:spcPts val="2400"/>
                </a:spcBef>
                <a:buFont typeface="Arial" pitchFamily="34" charset="0"/>
                <a:buNone/>
              </a:pPr>
              <a:endParaRPr lang="en-US" sz="3400" dirty="0" smtClean="0"/>
            </a:p>
            <a:p>
              <a:pPr marL="0" indent="0">
                <a:spcBef>
                  <a:spcPts val="2400"/>
                </a:spcBef>
                <a:buFont typeface="Arial" pitchFamily="34" charset="0"/>
                <a:buNone/>
              </a:pPr>
              <a:r>
                <a:rPr lang="en-US" sz="3400" dirty="0" smtClean="0"/>
                <a:t>Get an app-only token</a:t>
              </a:r>
              <a:endParaRPr lang="en-US" sz="34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438" y="4412369"/>
              <a:ext cx="6231203" cy="46511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5438" y="5875585"/>
              <a:ext cx="6231203" cy="426897"/>
            </a:xfrm>
            <a:prstGeom prst="rect">
              <a:avLst/>
            </a:prstGeom>
          </p:spPr>
        </p:pic>
      </p:grpSp>
      <p:sp>
        <p:nvSpPr>
          <p:cNvPr id="16" name="Freeform 15"/>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262626"/>
              </a:solidFill>
            </a:endParaRPr>
          </a:p>
        </p:txBody>
      </p:sp>
    </p:spTree>
    <p:extLst>
      <p:ext uri="{BB962C8B-B14F-4D97-AF65-F5344CB8AC3E}">
        <p14:creationId xmlns:p14="http://schemas.microsoft.com/office/powerpoint/2010/main" val="299172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2.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3.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3416</Words>
  <Application>Microsoft Office PowerPoint</Application>
  <PresentationFormat>Custom</PresentationFormat>
  <Paragraphs>474</Paragraphs>
  <Slides>41</Slides>
  <Notes>25</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41</vt:i4>
      </vt:variant>
    </vt:vector>
  </HeadingPairs>
  <TitlesOfParts>
    <vt:vector size="57" baseType="lpstr">
      <vt:lpstr>Arial</vt:lpstr>
      <vt:lpstr>Calibri</vt:lpstr>
      <vt:lpstr>Consolas</vt:lpstr>
      <vt:lpstr>Courier New</vt:lpstr>
      <vt:lpstr>Segoe Light</vt:lpstr>
      <vt:lpstr>Segoe UI</vt:lpstr>
      <vt:lpstr>Segoe UI Light</vt:lpstr>
      <vt:lpstr>Segoe UI Semibold</vt:lpstr>
      <vt:lpstr>Wingdings</vt:lpstr>
      <vt:lpstr>6-30540_Office_365_CloudRoadShow</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Deep dive into  provider hosted apps</vt:lpstr>
      <vt:lpstr>Agenda </vt:lpstr>
      <vt:lpstr>Developer vision</vt:lpstr>
      <vt:lpstr>Introduction</vt:lpstr>
      <vt:lpstr>Cloud architecture</vt:lpstr>
      <vt:lpstr>On-premises architecture</vt:lpstr>
      <vt:lpstr>PowerPoint Presentation</vt:lpstr>
      <vt:lpstr>PowerPoint Presentation</vt:lpstr>
      <vt:lpstr>PowerPoint Presentation</vt:lpstr>
      <vt:lpstr>Demo</vt:lpstr>
      <vt:lpstr>Programming  in C#</vt:lpstr>
      <vt:lpstr>PowerPoint Presentation</vt:lpstr>
      <vt:lpstr>Validating Context Token</vt:lpstr>
      <vt:lpstr>PowerPoint Presentation</vt:lpstr>
      <vt:lpstr>PowerPoint Presentation</vt:lpstr>
      <vt:lpstr>Managed CSOM</vt:lpstr>
      <vt:lpstr>Managed REST</vt:lpstr>
      <vt:lpstr>Remote event  receivers</vt:lpstr>
      <vt:lpstr>PowerPoint Presentation</vt:lpstr>
      <vt:lpstr>Supported events</vt:lpstr>
      <vt:lpstr>PowerPoint Presentation</vt:lpstr>
      <vt:lpstr>IRemoteEventService</vt:lpstr>
      <vt:lpstr>PowerPoint Presentation</vt:lpstr>
      <vt:lpstr>PowerPoint Presentation</vt:lpstr>
      <vt:lpstr>Registering events receivers</vt:lpstr>
      <vt:lpstr>Debugging considerations</vt:lpstr>
      <vt:lpstr>Demo</vt:lpstr>
      <vt:lpstr>Remote “jobs”  and provisioning</vt:lpstr>
      <vt:lpstr>Remote “jobs” authentication</vt:lpstr>
      <vt:lpstr>Remote “jobs” authentication</vt:lpstr>
      <vt:lpstr>Provisioning options/comparison</vt:lpstr>
      <vt:lpstr>PowerPoint Presentation</vt:lpstr>
      <vt:lpstr>Async provisioning model</vt:lpstr>
      <vt:lpstr>Provisioning time logic</vt:lpstr>
      <vt:lpstr>Demo</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2016-01-01T00:05:16Z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